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9" r:id="rId1"/>
  </p:sldMasterIdLst>
  <p:notesMasterIdLst>
    <p:notesMasterId r:id="rId210"/>
  </p:notesMasterIdLst>
  <p:sldIdLst>
    <p:sldId id="256" r:id="rId2"/>
    <p:sldId id="257" r:id="rId3"/>
    <p:sldId id="488" r:id="rId4"/>
    <p:sldId id="494" r:id="rId5"/>
    <p:sldId id="495" r:id="rId6"/>
    <p:sldId id="496" r:id="rId7"/>
    <p:sldId id="497" r:id="rId8"/>
    <p:sldId id="498" r:id="rId9"/>
    <p:sldId id="499" r:id="rId10"/>
    <p:sldId id="500" r:id="rId11"/>
    <p:sldId id="501" r:id="rId12"/>
    <p:sldId id="502" r:id="rId13"/>
    <p:sldId id="503" r:id="rId14"/>
    <p:sldId id="504" r:id="rId15"/>
    <p:sldId id="505" r:id="rId16"/>
    <p:sldId id="506" r:id="rId17"/>
    <p:sldId id="507" r:id="rId18"/>
    <p:sldId id="508" r:id="rId19"/>
    <p:sldId id="509" r:id="rId20"/>
    <p:sldId id="510" r:id="rId21"/>
    <p:sldId id="511" r:id="rId22"/>
    <p:sldId id="512" r:id="rId23"/>
    <p:sldId id="513" r:id="rId24"/>
    <p:sldId id="514" r:id="rId25"/>
    <p:sldId id="515" r:id="rId26"/>
    <p:sldId id="516" r:id="rId27"/>
    <p:sldId id="517" r:id="rId28"/>
    <p:sldId id="518" r:id="rId29"/>
    <p:sldId id="519" r:id="rId30"/>
    <p:sldId id="520" r:id="rId31"/>
    <p:sldId id="521" r:id="rId32"/>
    <p:sldId id="522" r:id="rId33"/>
    <p:sldId id="523" r:id="rId34"/>
    <p:sldId id="524" r:id="rId35"/>
    <p:sldId id="525" r:id="rId36"/>
    <p:sldId id="526" r:id="rId37"/>
    <p:sldId id="527" r:id="rId38"/>
    <p:sldId id="528" r:id="rId39"/>
    <p:sldId id="529" r:id="rId40"/>
    <p:sldId id="530" r:id="rId41"/>
    <p:sldId id="531" r:id="rId42"/>
    <p:sldId id="532" r:id="rId43"/>
    <p:sldId id="533" r:id="rId44"/>
    <p:sldId id="534" r:id="rId45"/>
    <p:sldId id="535" r:id="rId46"/>
    <p:sldId id="536" r:id="rId47"/>
    <p:sldId id="537" r:id="rId48"/>
    <p:sldId id="538" r:id="rId49"/>
    <p:sldId id="539" r:id="rId50"/>
    <p:sldId id="540" r:id="rId51"/>
    <p:sldId id="541" r:id="rId52"/>
    <p:sldId id="542" r:id="rId53"/>
    <p:sldId id="543" r:id="rId54"/>
    <p:sldId id="544" r:id="rId55"/>
    <p:sldId id="545" r:id="rId56"/>
    <p:sldId id="546" r:id="rId57"/>
    <p:sldId id="547" r:id="rId58"/>
    <p:sldId id="548" r:id="rId59"/>
    <p:sldId id="549" r:id="rId60"/>
    <p:sldId id="550" r:id="rId61"/>
    <p:sldId id="551" r:id="rId62"/>
    <p:sldId id="552" r:id="rId63"/>
    <p:sldId id="553" r:id="rId64"/>
    <p:sldId id="554" r:id="rId65"/>
    <p:sldId id="555" r:id="rId66"/>
    <p:sldId id="556" r:id="rId67"/>
    <p:sldId id="557" r:id="rId68"/>
    <p:sldId id="558" r:id="rId69"/>
    <p:sldId id="559" r:id="rId70"/>
    <p:sldId id="560" r:id="rId71"/>
    <p:sldId id="561" r:id="rId72"/>
    <p:sldId id="562" r:id="rId73"/>
    <p:sldId id="563" r:id="rId74"/>
    <p:sldId id="564" r:id="rId75"/>
    <p:sldId id="565" r:id="rId76"/>
    <p:sldId id="566" r:id="rId77"/>
    <p:sldId id="567" r:id="rId78"/>
    <p:sldId id="568" r:id="rId79"/>
    <p:sldId id="569" r:id="rId80"/>
    <p:sldId id="570" r:id="rId81"/>
    <p:sldId id="571" r:id="rId82"/>
    <p:sldId id="572" r:id="rId83"/>
    <p:sldId id="573" r:id="rId84"/>
    <p:sldId id="574" r:id="rId85"/>
    <p:sldId id="575" r:id="rId86"/>
    <p:sldId id="576" r:id="rId87"/>
    <p:sldId id="577" r:id="rId88"/>
    <p:sldId id="578" r:id="rId89"/>
    <p:sldId id="579" r:id="rId90"/>
    <p:sldId id="580" r:id="rId91"/>
    <p:sldId id="581" r:id="rId92"/>
    <p:sldId id="582" r:id="rId93"/>
    <p:sldId id="583" r:id="rId94"/>
    <p:sldId id="584" r:id="rId95"/>
    <p:sldId id="585" r:id="rId96"/>
    <p:sldId id="586" r:id="rId97"/>
    <p:sldId id="587" r:id="rId98"/>
    <p:sldId id="588" r:id="rId99"/>
    <p:sldId id="589" r:id="rId100"/>
    <p:sldId id="590" r:id="rId101"/>
    <p:sldId id="591" r:id="rId102"/>
    <p:sldId id="592" r:id="rId103"/>
    <p:sldId id="593" r:id="rId104"/>
    <p:sldId id="594" r:id="rId105"/>
    <p:sldId id="595" r:id="rId106"/>
    <p:sldId id="596" r:id="rId107"/>
    <p:sldId id="597" r:id="rId108"/>
    <p:sldId id="598" r:id="rId109"/>
    <p:sldId id="599" r:id="rId110"/>
    <p:sldId id="600" r:id="rId111"/>
    <p:sldId id="601" r:id="rId112"/>
    <p:sldId id="602" r:id="rId113"/>
    <p:sldId id="603" r:id="rId114"/>
    <p:sldId id="604" r:id="rId115"/>
    <p:sldId id="605" r:id="rId116"/>
    <p:sldId id="606" r:id="rId117"/>
    <p:sldId id="607" r:id="rId118"/>
    <p:sldId id="608" r:id="rId119"/>
    <p:sldId id="609" r:id="rId120"/>
    <p:sldId id="610" r:id="rId121"/>
    <p:sldId id="611" r:id="rId122"/>
    <p:sldId id="612" r:id="rId123"/>
    <p:sldId id="613" r:id="rId124"/>
    <p:sldId id="614" r:id="rId125"/>
    <p:sldId id="615" r:id="rId126"/>
    <p:sldId id="616" r:id="rId127"/>
    <p:sldId id="617" r:id="rId128"/>
    <p:sldId id="618" r:id="rId129"/>
    <p:sldId id="619" r:id="rId130"/>
    <p:sldId id="620" r:id="rId131"/>
    <p:sldId id="621" r:id="rId132"/>
    <p:sldId id="622" r:id="rId133"/>
    <p:sldId id="623" r:id="rId134"/>
    <p:sldId id="624" r:id="rId135"/>
    <p:sldId id="625" r:id="rId136"/>
    <p:sldId id="626" r:id="rId137"/>
    <p:sldId id="627" r:id="rId138"/>
    <p:sldId id="628" r:id="rId139"/>
    <p:sldId id="629" r:id="rId140"/>
    <p:sldId id="630" r:id="rId141"/>
    <p:sldId id="631" r:id="rId142"/>
    <p:sldId id="632" r:id="rId143"/>
    <p:sldId id="633" r:id="rId144"/>
    <p:sldId id="634" r:id="rId145"/>
    <p:sldId id="635" r:id="rId146"/>
    <p:sldId id="636" r:id="rId147"/>
    <p:sldId id="637" r:id="rId148"/>
    <p:sldId id="638" r:id="rId149"/>
    <p:sldId id="639" r:id="rId150"/>
    <p:sldId id="640" r:id="rId151"/>
    <p:sldId id="641" r:id="rId152"/>
    <p:sldId id="642" r:id="rId153"/>
    <p:sldId id="643" r:id="rId154"/>
    <p:sldId id="644" r:id="rId155"/>
    <p:sldId id="645" r:id="rId156"/>
    <p:sldId id="646" r:id="rId157"/>
    <p:sldId id="647" r:id="rId158"/>
    <p:sldId id="648" r:id="rId159"/>
    <p:sldId id="649" r:id="rId160"/>
    <p:sldId id="650" r:id="rId161"/>
    <p:sldId id="651" r:id="rId162"/>
    <p:sldId id="652" r:id="rId163"/>
    <p:sldId id="653" r:id="rId164"/>
    <p:sldId id="654" r:id="rId165"/>
    <p:sldId id="655" r:id="rId166"/>
    <p:sldId id="656" r:id="rId167"/>
    <p:sldId id="657" r:id="rId168"/>
    <p:sldId id="658" r:id="rId169"/>
    <p:sldId id="659" r:id="rId170"/>
    <p:sldId id="660" r:id="rId171"/>
    <p:sldId id="661" r:id="rId172"/>
    <p:sldId id="662" r:id="rId173"/>
    <p:sldId id="663" r:id="rId174"/>
    <p:sldId id="664" r:id="rId175"/>
    <p:sldId id="665" r:id="rId176"/>
    <p:sldId id="666" r:id="rId177"/>
    <p:sldId id="667" r:id="rId178"/>
    <p:sldId id="668" r:id="rId179"/>
    <p:sldId id="669" r:id="rId180"/>
    <p:sldId id="670" r:id="rId181"/>
    <p:sldId id="671" r:id="rId182"/>
    <p:sldId id="672" r:id="rId183"/>
    <p:sldId id="673" r:id="rId184"/>
    <p:sldId id="674" r:id="rId185"/>
    <p:sldId id="675" r:id="rId186"/>
    <p:sldId id="676" r:id="rId187"/>
    <p:sldId id="677" r:id="rId188"/>
    <p:sldId id="678" r:id="rId189"/>
    <p:sldId id="679" r:id="rId190"/>
    <p:sldId id="680" r:id="rId191"/>
    <p:sldId id="681" r:id="rId192"/>
    <p:sldId id="682" r:id="rId193"/>
    <p:sldId id="683" r:id="rId194"/>
    <p:sldId id="684" r:id="rId195"/>
    <p:sldId id="685" r:id="rId196"/>
    <p:sldId id="686" r:id="rId197"/>
    <p:sldId id="687" r:id="rId198"/>
    <p:sldId id="688" r:id="rId199"/>
    <p:sldId id="373" r:id="rId200"/>
    <p:sldId id="374" r:id="rId201"/>
    <p:sldId id="485" r:id="rId202"/>
    <p:sldId id="375" r:id="rId203"/>
    <p:sldId id="489" r:id="rId204"/>
    <p:sldId id="490" r:id="rId205"/>
    <p:sldId id="491" r:id="rId206"/>
    <p:sldId id="492" r:id="rId207"/>
    <p:sldId id="493" r:id="rId208"/>
    <p:sldId id="379" r:id="rId209"/>
  </p:sldIdLst>
  <p:sldSz cx="12192000" cy="6858000"/>
  <p:notesSz cx="6648450" cy="9782175"/>
  <p:defaultTextStyle>
    <a:defPPr>
      <a:defRPr lang="zh-CN"/>
    </a:defPPr>
    <a:lvl1pPr algn="l" rtl="0" eaLnBrk="0" fontAlgn="base" hangingPunct="0">
      <a:spcBef>
        <a:spcPct val="0"/>
      </a:spcBef>
      <a:spcAft>
        <a:spcPct val="0"/>
      </a:spcAft>
      <a:defRPr kern="1200">
        <a:solidFill>
          <a:schemeClr val="tx1"/>
        </a:solidFill>
        <a:latin typeface="Arial" charset="0"/>
        <a:ea typeface="宋体" pitchFamily="2" charset="-122"/>
        <a:cs typeface="+mn-cs"/>
      </a:defRPr>
    </a:lvl1pPr>
    <a:lvl2pPr marL="457200" algn="l" rtl="0" eaLnBrk="0" fontAlgn="base" hangingPunct="0">
      <a:spcBef>
        <a:spcPct val="0"/>
      </a:spcBef>
      <a:spcAft>
        <a:spcPct val="0"/>
      </a:spcAft>
      <a:defRPr kern="1200">
        <a:solidFill>
          <a:schemeClr val="tx1"/>
        </a:solidFill>
        <a:latin typeface="Arial" charset="0"/>
        <a:ea typeface="宋体" pitchFamily="2" charset="-122"/>
        <a:cs typeface="+mn-cs"/>
      </a:defRPr>
    </a:lvl2pPr>
    <a:lvl3pPr marL="914400" algn="l" rtl="0" eaLnBrk="0" fontAlgn="base" hangingPunct="0">
      <a:spcBef>
        <a:spcPct val="0"/>
      </a:spcBef>
      <a:spcAft>
        <a:spcPct val="0"/>
      </a:spcAft>
      <a:defRPr kern="1200">
        <a:solidFill>
          <a:schemeClr val="tx1"/>
        </a:solidFill>
        <a:latin typeface="Arial" charset="0"/>
        <a:ea typeface="宋体" pitchFamily="2" charset="-122"/>
        <a:cs typeface="+mn-cs"/>
      </a:defRPr>
    </a:lvl3pPr>
    <a:lvl4pPr marL="1371600" algn="l" rtl="0" eaLnBrk="0" fontAlgn="base" hangingPunct="0">
      <a:spcBef>
        <a:spcPct val="0"/>
      </a:spcBef>
      <a:spcAft>
        <a:spcPct val="0"/>
      </a:spcAft>
      <a:defRPr kern="1200">
        <a:solidFill>
          <a:schemeClr val="tx1"/>
        </a:solidFill>
        <a:latin typeface="Arial" charset="0"/>
        <a:ea typeface="宋体" pitchFamily="2" charset="-122"/>
        <a:cs typeface="+mn-cs"/>
      </a:defRPr>
    </a:lvl4pPr>
    <a:lvl5pPr marL="1828800" algn="l" rtl="0" eaLnBrk="0" fontAlgn="base" hangingPunct="0">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p:defaultTextStyle>
  <p:extLst>
    <p:ext uri="{521415D9-36F7-43E2-AB2F-B90AF26B5E84}">
      <p14:sectionLst xmlns:p14="http://schemas.microsoft.com/office/powerpoint/2010/main">
        <p14:section name="默认节" id="{D0B47234-8A70-4092-973E-C2B4830D2C89}">
          <p14:sldIdLst>
            <p14:sldId id="256"/>
            <p14:sldId id="257"/>
            <p14:sldId id="488"/>
          </p14:sldIdLst>
        </p14:section>
        <p14:section name="Web应用中的JavaScript对象" id="{88A2000A-7CF1-45C5-A59D-74092F6C34A0}">
          <p14:sldIdLst>
            <p14:sldId id="494"/>
            <p14:sldId id="495"/>
            <p14:sldId id="496"/>
            <p14:sldId id="497"/>
            <p14:sldId id="498"/>
            <p14:sldId id="499"/>
            <p14:sldId id="500"/>
            <p14:sldId id="501"/>
            <p14:sldId id="502"/>
            <p14:sldId id="503"/>
            <p14:sldId id="504"/>
            <p14:sldId id="505"/>
          </p14:sldIdLst>
        </p14:section>
        <p14:section name="BOM" id="{4741DAF5-86F0-45CC-9B05-835203A000CC}">
          <p14:sldIdLst>
            <p14:sldId id="506"/>
            <p14:sldId id="507"/>
            <p14:sldId id="508"/>
            <p14:sldId id="509"/>
            <p14:sldId id="510"/>
            <p14:sldId id="511"/>
            <p14:sldId id="512"/>
            <p14:sldId id="513"/>
            <p14:sldId id="514"/>
            <p14:sldId id="515"/>
            <p14:sldId id="516"/>
            <p14:sldId id="517"/>
            <p14:sldId id="518"/>
            <p14:sldId id="519"/>
            <p14:sldId id="520"/>
            <p14:sldId id="521"/>
            <p14:sldId id="522"/>
            <p14:sldId id="523"/>
            <p14:sldId id="524"/>
            <p14:sldId id="525"/>
          </p14:sldIdLst>
        </p14:section>
        <p14:section name="浏览器兼容性" id="{A8E6CEFF-EEE8-45B2-979B-000DCBC68C9B}">
          <p14:sldIdLst>
            <p14:sldId id="526"/>
            <p14:sldId id="527"/>
            <p14:sldId id="528"/>
            <p14:sldId id="529"/>
            <p14:sldId id="530"/>
            <p14:sldId id="531"/>
          </p14:sldIdLst>
        </p14:section>
        <p14:section name="DOM" id="{06B2A24F-7C1A-4497-AF72-8DD8A7D12438}">
          <p14:sldIdLst>
            <p14:sldId id="532"/>
            <p14:sldId id="533"/>
            <p14:sldId id="534"/>
            <p14:sldId id="535"/>
            <p14:sldId id="536"/>
            <p14:sldId id="537"/>
            <p14:sldId id="538"/>
            <p14:sldId id="539"/>
            <p14:sldId id="540"/>
            <p14:sldId id="541"/>
            <p14:sldId id="542"/>
            <p14:sldId id="543"/>
            <p14:sldId id="544"/>
            <p14:sldId id="545"/>
            <p14:sldId id="546"/>
            <p14:sldId id="547"/>
            <p14:sldId id="548"/>
            <p14:sldId id="549"/>
            <p14:sldId id="550"/>
            <p14:sldId id="551"/>
            <p14:sldId id="552"/>
            <p14:sldId id="553"/>
            <p14:sldId id="554"/>
            <p14:sldId id="555"/>
            <p14:sldId id="556"/>
            <p14:sldId id="557"/>
            <p14:sldId id="558"/>
            <p14:sldId id="559"/>
            <p14:sldId id="560"/>
            <p14:sldId id="561"/>
            <p14:sldId id="562"/>
            <p14:sldId id="563"/>
            <p14:sldId id="564"/>
            <p14:sldId id="565"/>
            <p14:sldId id="566"/>
            <p14:sldId id="567"/>
            <p14:sldId id="568"/>
            <p14:sldId id="569"/>
            <p14:sldId id="570"/>
            <p14:sldId id="571"/>
            <p14:sldId id="572"/>
            <p14:sldId id="573"/>
            <p14:sldId id="574"/>
            <p14:sldId id="575"/>
            <p14:sldId id="576"/>
            <p14:sldId id="577"/>
            <p14:sldId id="578"/>
            <p14:sldId id="579"/>
            <p14:sldId id="580"/>
            <p14:sldId id="581"/>
            <p14:sldId id="582"/>
            <p14:sldId id="583"/>
            <p14:sldId id="584"/>
            <p14:sldId id="585"/>
            <p14:sldId id="586"/>
            <p14:sldId id="587"/>
          </p14:sldIdLst>
        </p14:section>
        <p14:section name="事件" id="{E605D535-15D2-43FD-BBEF-DE9BC743A1F3}">
          <p14:sldIdLst>
            <p14:sldId id="588"/>
            <p14:sldId id="589"/>
            <p14:sldId id="590"/>
            <p14:sldId id="591"/>
            <p14:sldId id="592"/>
            <p14:sldId id="593"/>
            <p14:sldId id="594"/>
            <p14:sldId id="595"/>
            <p14:sldId id="596"/>
            <p14:sldId id="597"/>
            <p14:sldId id="598"/>
            <p14:sldId id="599"/>
            <p14:sldId id="600"/>
            <p14:sldId id="601"/>
            <p14:sldId id="602"/>
            <p14:sldId id="603"/>
            <p14:sldId id="604"/>
            <p14:sldId id="605"/>
            <p14:sldId id="606"/>
            <p14:sldId id="607"/>
            <p14:sldId id="608"/>
            <p14:sldId id="609"/>
            <p14:sldId id="610"/>
            <p14:sldId id="611"/>
            <p14:sldId id="612"/>
            <p14:sldId id="613"/>
            <p14:sldId id="614"/>
            <p14:sldId id="615"/>
            <p14:sldId id="616"/>
            <p14:sldId id="617"/>
            <p14:sldId id="618"/>
            <p14:sldId id="619"/>
            <p14:sldId id="620"/>
            <p14:sldId id="621"/>
            <p14:sldId id="622"/>
            <p14:sldId id="623"/>
            <p14:sldId id="624"/>
            <p14:sldId id="625"/>
            <p14:sldId id="626"/>
            <p14:sldId id="627"/>
          </p14:sldIdLst>
        </p14:section>
        <p14:section name="JavaScript与CSS" id="{ED77661C-B141-4635-AF73-804140E62277}">
          <p14:sldIdLst>
            <p14:sldId id="628"/>
            <p14:sldId id="629"/>
            <p14:sldId id="630"/>
            <p14:sldId id="631"/>
            <p14:sldId id="632"/>
            <p14:sldId id="633"/>
            <p14:sldId id="634"/>
            <p14:sldId id="635"/>
            <p14:sldId id="636"/>
            <p14:sldId id="637"/>
            <p14:sldId id="638"/>
            <p14:sldId id="639"/>
            <p14:sldId id="640"/>
            <p14:sldId id="641"/>
            <p14:sldId id="642"/>
            <p14:sldId id="643"/>
            <p14:sldId id="644"/>
            <p14:sldId id="645"/>
          </p14:sldIdLst>
        </p14:section>
        <p14:section name="JavaScript与表单" id="{9636E634-7150-4DF6-95AF-002E5D4C1EA9}">
          <p14:sldIdLst>
            <p14:sldId id="646"/>
            <p14:sldId id="647"/>
            <p14:sldId id="648"/>
            <p14:sldId id="649"/>
            <p14:sldId id="650"/>
            <p14:sldId id="651"/>
            <p14:sldId id="652"/>
            <p14:sldId id="653"/>
            <p14:sldId id="654"/>
            <p14:sldId id="655"/>
            <p14:sldId id="656"/>
            <p14:sldId id="657"/>
            <p14:sldId id="658"/>
            <p14:sldId id="659"/>
          </p14:sldIdLst>
        </p14:section>
        <p14:section name="Ajax" id="{BC9BCC3D-D0D7-4441-A190-FFDC767E0F35}">
          <p14:sldIdLst>
            <p14:sldId id="660"/>
            <p14:sldId id="661"/>
            <p14:sldId id="662"/>
            <p14:sldId id="663"/>
            <p14:sldId id="664"/>
            <p14:sldId id="665"/>
            <p14:sldId id="666"/>
            <p14:sldId id="667"/>
            <p14:sldId id="668"/>
            <p14:sldId id="669"/>
            <p14:sldId id="670"/>
            <p14:sldId id="671"/>
            <p14:sldId id="672"/>
            <p14:sldId id="673"/>
            <p14:sldId id="674"/>
            <p14:sldId id="675"/>
            <p14:sldId id="676"/>
            <p14:sldId id="677"/>
            <p14:sldId id="678"/>
            <p14:sldId id="679"/>
          </p14:sldIdLst>
        </p14:section>
        <p14:section name="部分HTML5 API" id="{1091A9C8-8C3F-4242-8D64-70663A2D4DFF}">
          <p14:sldIdLst>
            <p14:sldId id="680"/>
            <p14:sldId id="681"/>
            <p14:sldId id="682"/>
            <p14:sldId id="683"/>
            <p14:sldId id="684"/>
            <p14:sldId id="685"/>
            <p14:sldId id="686"/>
            <p14:sldId id="687"/>
            <p14:sldId id="688"/>
          </p14:sldIdLst>
        </p14:section>
        <p14:section name="JavaScript建议" id="{3100F3F7-E0C3-41F7-9841-B9530BA08683}">
          <p14:sldIdLst>
            <p14:sldId id="373"/>
            <p14:sldId id="374"/>
            <p14:sldId id="485"/>
            <p14:sldId id="375"/>
          </p14:sldIdLst>
        </p14:section>
        <p14:section name="相关资源" id="{3797C243-A6D2-4F45-8C1E-1834A9289EE7}">
          <p14:sldIdLst>
            <p14:sldId id="489"/>
            <p14:sldId id="490"/>
            <p14:sldId id="491"/>
            <p14:sldId id="492"/>
            <p14:sldId id="493"/>
            <p14:sldId id="379"/>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3081">
          <p15:clr>
            <a:srgbClr val="A4A3A4"/>
          </p15:clr>
        </p15:guide>
        <p15:guide id="2" pos="209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FF00"/>
    <a:srgbClr val="030305"/>
    <a:srgbClr val="EA204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中度样式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7E9639D4-E3E2-4D34-9284-5A2195B3D0D7}" styleName="浅色样式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8" autoAdjust="0"/>
    <p:restoredTop sz="80123" autoAdjust="0"/>
  </p:normalViewPr>
  <p:slideViewPr>
    <p:cSldViewPr>
      <p:cViewPr varScale="1">
        <p:scale>
          <a:sx n="85" d="100"/>
          <a:sy n="85" d="100"/>
        </p:scale>
        <p:origin x="936" y="60"/>
      </p:cViewPr>
      <p:guideLst>
        <p:guide orient="horz" pos="2160"/>
        <p:guide pos="3840"/>
      </p:guideLst>
    </p:cSldViewPr>
  </p:slideViewPr>
  <p:outlineViewPr>
    <p:cViewPr>
      <p:scale>
        <a:sx n="33" d="100"/>
        <a:sy n="33" d="100"/>
      </p:scale>
      <p:origin x="0" y="0"/>
    </p:cViewPr>
    <p:sldLst>
      <p:sld r:id="rId1" collapse="1"/>
    </p:sldLst>
  </p:outlineViewPr>
  <p:notesTextViewPr>
    <p:cViewPr>
      <p:scale>
        <a:sx n="100" d="100"/>
        <a:sy n="100" d="100"/>
      </p:scale>
      <p:origin x="0" y="0"/>
    </p:cViewPr>
  </p:notesTextViewPr>
  <p:sorterViewPr>
    <p:cViewPr varScale="1">
      <p:scale>
        <a:sx n="1" d="1"/>
        <a:sy n="1" d="1"/>
      </p:scale>
      <p:origin x="0" y="0"/>
    </p:cViewPr>
  </p:sorterViewPr>
  <p:notesViewPr>
    <p:cSldViewPr>
      <p:cViewPr varScale="1">
        <p:scale>
          <a:sx n="58" d="100"/>
          <a:sy n="58" d="100"/>
        </p:scale>
        <p:origin x="-1812" y="-72"/>
      </p:cViewPr>
      <p:guideLst>
        <p:guide orient="horz" pos="3081"/>
        <p:guide pos="2094"/>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tableStyles" Target="tableStyles.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notesMaster" Target="notesMasters/notesMaster1.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presProps" Target="presProps.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viewProps" Target="viewProps.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theme" Target="theme/theme1.xml"/><Relationship Id="rId2" Type="http://schemas.openxmlformats.org/officeDocument/2006/relationships/slide" Target="slides/slide1.xml"/><Relationship Id="rId29" Type="http://schemas.openxmlformats.org/officeDocument/2006/relationships/slide" Target="slides/slide2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s>
</file>

<file path=ppt/_rels/viewProps.xml.rels><?xml version="1.0" encoding="UTF-8" standalone="yes"?>
<Relationships xmlns="http://schemas.openxmlformats.org/package/2006/relationships"><Relationship Id="rId1"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p:cNvSpPr>
            <a:spLocks noGrp="1" noChangeArrowheads="1"/>
          </p:cNvSpPr>
          <p:nvPr>
            <p:ph type="hdr" sz="quarter"/>
          </p:nvPr>
        </p:nvSpPr>
        <p:spPr bwMode="auto">
          <a:xfrm>
            <a:off x="0" y="0"/>
            <a:ext cx="2881313"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kumimoji="1" sz="1200" smtClean="0">
                <a:latin typeface="Tahoma" pitchFamily="34" charset="0"/>
              </a:defRPr>
            </a:lvl1pPr>
          </a:lstStyle>
          <a:p>
            <a:pPr>
              <a:defRPr/>
            </a:pPr>
            <a:endParaRPr lang="en-US" altLang="zh-CN"/>
          </a:p>
        </p:txBody>
      </p:sp>
      <p:sp>
        <p:nvSpPr>
          <p:cNvPr id="7171" name="Rectangle 3"/>
          <p:cNvSpPr>
            <a:spLocks noGrp="1" noChangeArrowheads="1"/>
          </p:cNvSpPr>
          <p:nvPr>
            <p:ph type="dt" idx="1"/>
          </p:nvPr>
        </p:nvSpPr>
        <p:spPr bwMode="auto">
          <a:xfrm>
            <a:off x="3767138" y="0"/>
            <a:ext cx="2881312"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kumimoji="1" sz="1200" smtClean="0">
                <a:latin typeface="Tahoma" pitchFamily="34" charset="0"/>
              </a:defRPr>
            </a:lvl1pPr>
          </a:lstStyle>
          <a:p>
            <a:pPr>
              <a:defRPr/>
            </a:pPr>
            <a:endParaRPr lang="en-US" altLang="zh-CN"/>
          </a:p>
        </p:txBody>
      </p:sp>
      <p:sp>
        <p:nvSpPr>
          <p:cNvPr id="26628" name="Rectangle 4"/>
          <p:cNvSpPr>
            <a:spLocks noGrp="1" noRot="1" noChangeAspect="1" noChangeArrowheads="1" noTextEdit="1"/>
          </p:cNvSpPr>
          <p:nvPr>
            <p:ph type="sldImg" idx="2"/>
          </p:nvPr>
        </p:nvSpPr>
        <p:spPr bwMode="auto">
          <a:xfrm>
            <a:off x="65088" y="733425"/>
            <a:ext cx="6519862" cy="3668713"/>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7173" name="Rectangle 5"/>
          <p:cNvSpPr>
            <a:spLocks noGrp="1" noChangeArrowheads="1"/>
          </p:cNvSpPr>
          <p:nvPr>
            <p:ph type="body" sz="quarter" idx="3"/>
          </p:nvPr>
        </p:nvSpPr>
        <p:spPr bwMode="auto">
          <a:xfrm>
            <a:off x="885825" y="4646613"/>
            <a:ext cx="4876800" cy="4402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7174" name="Rectangle 6"/>
          <p:cNvSpPr>
            <a:spLocks noGrp="1" noChangeArrowheads="1"/>
          </p:cNvSpPr>
          <p:nvPr>
            <p:ph type="ftr" sz="quarter" idx="4"/>
          </p:nvPr>
        </p:nvSpPr>
        <p:spPr bwMode="auto">
          <a:xfrm>
            <a:off x="0" y="9293225"/>
            <a:ext cx="2881313"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kumimoji="1" sz="1200" smtClean="0">
                <a:latin typeface="Tahoma" pitchFamily="34" charset="0"/>
              </a:defRPr>
            </a:lvl1pPr>
          </a:lstStyle>
          <a:p>
            <a:pPr>
              <a:defRPr/>
            </a:pPr>
            <a:endParaRPr lang="en-US" altLang="zh-CN"/>
          </a:p>
        </p:txBody>
      </p:sp>
      <p:sp>
        <p:nvSpPr>
          <p:cNvPr id="7175" name="Rectangle 7"/>
          <p:cNvSpPr>
            <a:spLocks noGrp="1" noChangeArrowheads="1"/>
          </p:cNvSpPr>
          <p:nvPr>
            <p:ph type="sldNum" sz="quarter" idx="5"/>
          </p:nvPr>
        </p:nvSpPr>
        <p:spPr bwMode="auto">
          <a:xfrm>
            <a:off x="3767138" y="9293225"/>
            <a:ext cx="2881312"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kumimoji="1" sz="1200" smtClean="0">
                <a:latin typeface="Tahoma" pitchFamily="34" charset="0"/>
              </a:defRPr>
            </a:lvl1pPr>
          </a:lstStyle>
          <a:p>
            <a:pPr>
              <a:defRPr/>
            </a:pPr>
            <a:fld id="{44192EF7-8FAB-4DBB-ABF4-5586931266FD}" type="slidenum">
              <a:rPr lang="en-US" altLang="zh-CN"/>
              <a:pPr>
                <a:defRPr/>
              </a:pPr>
              <a:t>‹#›</a:t>
            </a:fld>
            <a:endParaRPr lang="en-US" altLang="zh-CN"/>
          </a:p>
        </p:txBody>
      </p:sp>
    </p:spTree>
    <p:extLst>
      <p:ext uri="{BB962C8B-B14F-4D97-AF65-F5344CB8AC3E}">
        <p14:creationId xmlns:p14="http://schemas.microsoft.com/office/powerpoint/2010/main" val="153886676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900" kern="1200">
        <a:solidFill>
          <a:schemeClr val="tx1"/>
        </a:solidFill>
        <a:latin typeface="Times New Roman" pitchFamily="18"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8" Type="http://schemas.openxmlformats.org/officeDocument/2006/relationships/hyperlink" Target="http://www.w3.org/TR/2014/WD-XMLHttpRequest-20140130/" TargetMode="External"/><Relationship Id="rId3" Type="http://schemas.openxmlformats.org/officeDocument/2006/relationships/hyperlink" Target="http://www.w3.org/TR/2008/REC-ElementTraversal-20081222/" TargetMode="External"/><Relationship Id="rId7" Type="http://schemas.openxmlformats.org/officeDocument/2006/relationships/hyperlink" Target="http://www.w3.org/TR/2013/REC-geolocation-API-20131024/" TargetMode="External"/><Relationship Id="rId2" Type="http://schemas.openxmlformats.org/officeDocument/2006/relationships/slide" Target="../slides/slide205.xml"/><Relationship Id="rId1" Type="http://schemas.openxmlformats.org/officeDocument/2006/relationships/notesMaster" Target="../notesMasters/notesMaster1.xml"/><Relationship Id="rId6" Type="http://schemas.openxmlformats.org/officeDocument/2006/relationships/hyperlink" Target="http://www.w3.org/TR/2000/REC-DOM-Level-2-Style-20001113/" TargetMode="External"/><Relationship Id="rId5" Type="http://schemas.openxmlformats.org/officeDocument/2006/relationships/hyperlink" Target="http://www.w3.org/TR/2000/REC-DOM-Level-2-Events-20001113/" TargetMode="External"/><Relationship Id="rId10" Type="http://schemas.openxmlformats.org/officeDocument/2006/relationships/hyperlink" Target="http://www.w3.org/TR/cors/" TargetMode="External"/><Relationship Id="rId4" Type="http://schemas.openxmlformats.org/officeDocument/2006/relationships/hyperlink" Target="http://www.w3.org/TR/2013/REC-selectors-api-20130221/" TargetMode="External"/><Relationship Id="rId9" Type="http://schemas.openxmlformats.org/officeDocument/2006/relationships/hyperlink" Target="http://www.w3.org/TR/progress-events/"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7"/>
          <p:cNvSpPr>
            <a:spLocks noGrp="1" noChangeArrowheads="1"/>
          </p:cNvSpPr>
          <p:nvPr>
            <p:ph type="sldNum" sz="quarter" idx="5"/>
          </p:nvPr>
        </p:nvSpPr>
        <p:spPr>
          <a:noFill/>
        </p:spPr>
        <p:txBody>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fld id="{A3A8806F-00E4-4B0F-8129-1EF3D61F8955}" type="slidenum">
              <a:rPr lang="en-US" altLang="zh-CN">
                <a:latin typeface="Tahoma" pitchFamily="34" charset="0"/>
              </a:rPr>
              <a:pPr/>
              <a:t>1</a:t>
            </a:fld>
            <a:endParaRPr lang="en-US" altLang="zh-CN">
              <a:latin typeface="Tahoma" pitchFamily="34" charset="0"/>
            </a:endParaRPr>
          </a:p>
        </p:txBody>
      </p:sp>
      <p:sp>
        <p:nvSpPr>
          <p:cNvPr id="27651" name="Rectangle 2"/>
          <p:cNvSpPr>
            <a:spLocks noGrp="1" noRot="1" noChangeAspect="1" noChangeArrowheads="1" noTextEdit="1"/>
          </p:cNvSpPr>
          <p:nvPr>
            <p:ph type="sldImg"/>
          </p:nvPr>
        </p:nvSpPr>
        <p:spPr>
          <a:xfrm>
            <a:off x="65088" y="733425"/>
            <a:ext cx="6519862" cy="3668713"/>
          </a:xfrm>
          <a:ln/>
        </p:spPr>
      </p:sp>
      <p:sp>
        <p:nvSpPr>
          <p:cNvPr id="27652" name="Rectangle 3"/>
          <p:cNvSpPr>
            <a:spLocks noGrp="1" noChangeArrowheads="1"/>
          </p:cNvSpPr>
          <p:nvPr>
            <p:ph type="body" idx="1"/>
          </p:nvPr>
        </p:nvSpPr>
        <p:spPr>
          <a:noFill/>
        </p:spPr>
        <p:txBody>
          <a:bodyPr/>
          <a:lstStyle/>
          <a:p>
            <a:pPr eaLnBrk="1" hangingPunct="1"/>
            <a:endParaRPr lang="zh-CN" altLang="zh-CN" dirty="0" smtClean="0"/>
          </a:p>
        </p:txBody>
      </p:sp>
    </p:spTree>
    <p:extLst>
      <p:ext uri="{BB962C8B-B14F-4D97-AF65-F5344CB8AC3E}">
        <p14:creationId xmlns:p14="http://schemas.microsoft.com/office/powerpoint/2010/main" val="18897564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a:t>
            </a:r>
            <a:r>
              <a:rPr lang="zh-CN" altLang="en-US" dirty="0" smtClean="0"/>
              <a:t>现在已废弃</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20</a:t>
            </a:fld>
            <a:endParaRPr lang="en-US" altLang="zh-CN"/>
          </a:p>
        </p:txBody>
      </p:sp>
    </p:spTree>
    <p:extLst>
      <p:ext uri="{BB962C8B-B14F-4D97-AF65-F5344CB8AC3E}">
        <p14:creationId xmlns:p14="http://schemas.microsoft.com/office/powerpoint/2010/main" val="42663451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5088" y="733425"/>
            <a:ext cx="6519862" cy="3668713"/>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22</a:t>
            </a:fld>
            <a:endParaRPr lang="en-US" altLang="zh-CN"/>
          </a:p>
        </p:txBody>
      </p:sp>
    </p:spTree>
    <p:extLst>
      <p:ext uri="{BB962C8B-B14F-4D97-AF65-F5344CB8AC3E}">
        <p14:creationId xmlns:p14="http://schemas.microsoft.com/office/powerpoint/2010/main" val="41942821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5088" y="733425"/>
            <a:ext cx="6519862" cy="3668713"/>
          </a:xfrm>
        </p:spPr>
      </p:sp>
      <p:sp>
        <p:nvSpPr>
          <p:cNvPr id="3" name="备注占位符 2"/>
          <p:cNvSpPr>
            <a:spLocks noGrp="1"/>
          </p:cNvSpPr>
          <p:nvPr>
            <p:ph type="body" idx="1"/>
          </p:nvPr>
        </p:nvSpPr>
        <p:spPr/>
        <p:txBody>
          <a:bodyPr/>
          <a:lstStyle/>
          <a:p>
            <a:r>
              <a:rPr lang="zh-CN" altLang="en-US" dirty="0" smtClean="0"/>
              <a:t>字符串有性能问题</a:t>
            </a:r>
            <a:endParaRPr lang="en-US" altLang="zh-CN" dirty="0" smtClean="0"/>
          </a:p>
          <a:p>
            <a:endParaRPr lang="en-US" altLang="zh-CN" dirty="0" smtClean="0"/>
          </a:p>
          <a:p>
            <a:r>
              <a:rPr lang="zh-CN" altLang="en-US" dirty="0" smtClean="0"/>
              <a:t>但并不代表</a:t>
            </a:r>
            <a:r>
              <a:rPr lang="en-US" altLang="zh-CN" dirty="0" smtClean="0"/>
              <a:t>time</a:t>
            </a:r>
            <a:r>
              <a:rPr lang="zh-CN" altLang="en-US" dirty="0" smtClean="0"/>
              <a:t>后就会执行，只是插入了序列</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25</a:t>
            </a:fld>
            <a:endParaRPr lang="en-US" altLang="zh-CN"/>
          </a:p>
        </p:txBody>
      </p:sp>
    </p:spTree>
    <p:extLst>
      <p:ext uri="{BB962C8B-B14F-4D97-AF65-F5344CB8AC3E}">
        <p14:creationId xmlns:p14="http://schemas.microsoft.com/office/powerpoint/2010/main" val="35848914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5088" y="733425"/>
            <a:ext cx="6519862" cy="3668713"/>
          </a:xfrm>
        </p:spPr>
      </p:sp>
      <p:sp>
        <p:nvSpPr>
          <p:cNvPr id="3" name="备注占位符 2"/>
          <p:cNvSpPr>
            <a:spLocks noGrp="1"/>
          </p:cNvSpPr>
          <p:nvPr>
            <p:ph type="body" idx="1"/>
          </p:nvPr>
        </p:nvSpPr>
        <p:spPr/>
        <p:txBody>
          <a:bodyPr/>
          <a:lstStyle/>
          <a:p>
            <a:r>
              <a:rPr lang="en-US" altLang="zh-CN" dirty="0" smtClean="0"/>
              <a:t>5</a:t>
            </a:r>
            <a:r>
              <a:rPr lang="zh-CN" altLang="en-US" dirty="0" smtClean="0"/>
              <a:t>秒时候设置了</a:t>
            </a:r>
            <a:r>
              <a:rPr lang="en-US" altLang="zh-CN" dirty="0" smtClean="0"/>
              <a:t>250</a:t>
            </a:r>
            <a:r>
              <a:rPr lang="zh-CN" altLang="en-US" dirty="0" smtClean="0"/>
              <a:t>秒后加入的定时器，</a:t>
            </a:r>
            <a:r>
              <a:rPr lang="en-US" altLang="zh-CN" dirty="0" smtClean="0"/>
              <a:t>255</a:t>
            </a:r>
            <a:r>
              <a:rPr lang="zh-CN" altLang="en-US" dirty="0" smtClean="0"/>
              <a:t>秒时加入，但是</a:t>
            </a:r>
            <a:r>
              <a:rPr lang="en-US" altLang="zh-CN" dirty="0" err="1" smtClean="0"/>
              <a:t>onclick</a:t>
            </a:r>
            <a:r>
              <a:rPr lang="zh-CN" altLang="en-US" dirty="0" smtClean="0"/>
              <a:t>跑了</a:t>
            </a:r>
            <a:r>
              <a:rPr lang="en-US" altLang="zh-CN" dirty="0" smtClean="0"/>
              <a:t>300</a:t>
            </a:r>
            <a:r>
              <a:rPr lang="zh-CN" altLang="en-US" dirty="0" smtClean="0"/>
              <a:t>秒，于是定时器代码</a:t>
            </a:r>
            <a:r>
              <a:rPr lang="en-US" altLang="zh-CN" dirty="0" smtClean="0"/>
              <a:t>300</a:t>
            </a:r>
            <a:r>
              <a:rPr lang="zh-CN" altLang="en-US" dirty="0" smtClean="0"/>
              <a:t>秒时开始执行</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26</a:t>
            </a:fld>
            <a:endParaRPr lang="en-US" altLang="zh-CN"/>
          </a:p>
        </p:txBody>
      </p:sp>
    </p:spTree>
    <p:extLst>
      <p:ext uri="{BB962C8B-B14F-4D97-AF65-F5344CB8AC3E}">
        <p14:creationId xmlns:p14="http://schemas.microsoft.com/office/powerpoint/2010/main" val="23442611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5088" y="733425"/>
            <a:ext cx="6519862" cy="3668713"/>
          </a:xfrm>
        </p:spPr>
      </p:sp>
      <p:sp>
        <p:nvSpPr>
          <p:cNvPr id="3" name="备注占位符 2"/>
          <p:cNvSpPr>
            <a:spLocks noGrp="1"/>
          </p:cNvSpPr>
          <p:nvPr>
            <p:ph type="body" idx="1"/>
          </p:nvPr>
        </p:nvSpPr>
        <p:spPr/>
        <p:txBody>
          <a:bodyPr/>
          <a:lstStyle/>
          <a:p>
            <a:r>
              <a:rPr lang="zh-CN" altLang="en-US" dirty="0" smtClean="0"/>
              <a:t>因为</a:t>
            </a:r>
            <a:r>
              <a:rPr lang="en-US" altLang="zh-CN" dirty="0" smtClean="0"/>
              <a:t>interval</a:t>
            </a:r>
            <a:r>
              <a:rPr lang="zh-CN" altLang="en-US" dirty="0" smtClean="0"/>
              <a:t>会不断插入</a:t>
            </a:r>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27</a:t>
            </a:fld>
            <a:endParaRPr lang="en-US" altLang="zh-CN"/>
          </a:p>
        </p:txBody>
      </p:sp>
    </p:spTree>
    <p:extLst>
      <p:ext uri="{BB962C8B-B14F-4D97-AF65-F5344CB8AC3E}">
        <p14:creationId xmlns:p14="http://schemas.microsoft.com/office/powerpoint/2010/main" val="30100578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5088" y="733425"/>
            <a:ext cx="6519862" cy="3668713"/>
          </a:xfrm>
        </p:spPr>
      </p:sp>
      <p:sp>
        <p:nvSpPr>
          <p:cNvPr id="3" name="备注占位符 2"/>
          <p:cNvSpPr>
            <a:spLocks noGrp="1"/>
          </p:cNvSpPr>
          <p:nvPr>
            <p:ph type="body" idx="1"/>
          </p:nvPr>
        </p:nvSpPr>
        <p:spPr/>
        <p:txBody>
          <a:bodyPr/>
          <a:lstStyle/>
          <a:p>
            <a:r>
              <a:rPr lang="en-US" altLang="zh-CN" dirty="0" smtClean="0"/>
              <a:t>5</a:t>
            </a:r>
            <a:r>
              <a:rPr lang="zh-CN" altLang="en-US" dirty="0" smtClean="0"/>
              <a:t>秒起开始每</a:t>
            </a:r>
            <a:r>
              <a:rPr lang="en-US" altLang="zh-CN" dirty="0" smtClean="0"/>
              <a:t>200</a:t>
            </a:r>
            <a:r>
              <a:rPr lang="zh-CN" altLang="en-US" dirty="0" smtClean="0"/>
              <a:t>秒插入一次</a:t>
            </a:r>
            <a:r>
              <a:rPr lang="en-US" altLang="zh-CN" dirty="0" smtClean="0"/>
              <a:t>code</a:t>
            </a:r>
            <a:r>
              <a:rPr lang="zh-CN" altLang="en-US" dirty="0" smtClean="0"/>
              <a:t>，</a:t>
            </a:r>
            <a:r>
              <a:rPr lang="en-US" altLang="zh-CN" dirty="0" err="1" smtClean="0"/>
              <a:t>onclick</a:t>
            </a:r>
            <a:r>
              <a:rPr lang="zh-CN" altLang="en-US" dirty="0" smtClean="0"/>
              <a:t>执行时间是</a:t>
            </a:r>
            <a:r>
              <a:rPr lang="en-US" altLang="zh-CN" dirty="0" smtClean="0"/>
              <a:t>300</a:t>
            </a:r>
            <a:r>
              <a:rPr lang="zh-CN" altLang="en-US" dirty="0" smtClean="0"/>
              <a:t>秒，定时器也是</a:t>
            </a:r>
            <a:r>
              <a:rPr lang="en-US" altLang="zh-CN" dirty="0" smtClean="0"/>
              <a:t>300+</a:t>
            </a:r>
            <a:r>
              <a:rPr lang="zh-CN" altLang="en-US" dirty="0" smtClean="0"/>
              <a:t>，于是跳过了第</a:t>
            </a:r>
            <a:r>
              <a:rPr lang="en-US" altLang="zh-CN" dirty="0" smtClean="0"/>
              <a:t>3</a:t>
            </a:r>
            <a:r>
              <a:rPr lang="zh-CN" altLang="en-US" dirty="0" smtClean="0"/>
              <a:t>次，</a:t>
            </a:r>
            <a:r>
              <a:rPr lang="en-US" altLang="zh-CN" dirty="0" smtClean="0"/>
              <a:t>605</a:t>
            </a:r>
            <a:r>
              <a:rPr lang="zh-CN" altLang="en-US" dirty="0" smtClean="0"/>
              <a:t>时间处的插入。</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28</a:t>
            </a:fld>
            <a:endParaRPr lang="en-US" altLang="zh-CN"/>
          </a:p>
        </p:txBody>
      </p:sp>
    </p:spTree>
    <p:extLst>
      <p:ext uri="{BB962C8B-B14F-4D97-AF65-F5344CB8AC3E}">
        <p14:creationId xmlns:p14="http://schemas.microsoft.com/office/powerpoint/2010/main" val="39960084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5088" y="733425"/>
            <a:ext cx="6519862" cy="3668713"/>
          </a:xfrm>
        </p:spPr>
      </p:sp>
      <p:sp>
        <p:nvSpPr>
          <p:cNvPr id="3" name="备注占位符 2"/>
          <p:cNvSpPr>
            <a:spLocks noGrp="1"/>
          </p:cNvSpPr>
          <p:nvPr>
            <p:ph type="body" idx="1"/>
          </p:nvPr>
        </p:nvSpPr>
        <p:spPr/>
        <p:txBody>
          <a:bodyPr/>
          <a:lstStyle/>
          <a:p>
            <a:r>
              <a:rPr lang="en-US" altLang="zh-CN" dirty="0" smtClean="0"/>
              <a:t>search</a:t>
            </a:r>
            <a:r>
              <a:rPr lang="zh-CN" altLang="en-US" dirty="0" smtClean="0"/>
              <a:t>和</a:t>
            </a:r>
            <a:r>
              <a:rPr lang="en-US" altLang="zh-CN" dirty="0" smtClean="0"/>
              <a:t>hash</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33</a:t>
            </a:fld>
            <a:endParaRPr lang="en-US" altLang="zh-CN"/>
          </a:p>
        </p:txBody>
      </p:sp>
    </p:spTree>
    <p:extLst>
      <p:ext uri="{BB962C8B-B14F-4D97-AF65-F5344CB8AC3E}">
        <p14:creationId xmlns:p14="http://schemas.microsoft.com/office/powerpoint/2010/main" val="39272439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5088" y="733425"/>
            <a:ext cx="6519862" cy="3668713"/>
          </a:xfrm>
        </p:spPr>
      </p:sp>
      <p:sp>
        <p:nvSpPr>
          <p:cNvPr id="3" name="备注占位符 2"/>
          <p:cNvSpPr>
            <a:spLocks noGrp="1"/>
          </p:cNvSpPr>
          <p:nvPr>
            <p:ph type="body" idx="1"/>
          </p:nvPr>
        </p:nvSpPr>
        <p:spPr/>
        <p:txBody>
          <a:bodyPr/>
          <a:lstStyle/>
          <a:p>
            <a:r>
              <a:rPr lang="zh-CN" altLang="en-US" dirty="0" smtClean="0"/>
              <a:t>当给</a:t>
            </a:r>
            <a:r>
              <a:rPr lang="en-US" altLang="zh-CN" dirty="0" err="1" smtClean="0"/>
              <a:t>window.location</a:t>
            </a:r>
            <a:r>
              <a:rPr lang="zh-CN" altLang="en-US" dirty="0" smtClean="0"/>
              <a:t>或</a:t>
            </a:r>
            <a:r>
              <a:rPr lang="en-US" altLang="zh-CN" dirty="0" err="1" smtClean="0"/>
              <a:t>location.href</a:t>
            </a:r>
            <a:r>
              <a:rPr lang="zh-CN" altLang="en-US" dirty="0" smtClean="0"/>
              <a:t>赋值时，会隐形调用</a:t>
            </a:r>
            <a:r>
              <a:rPr lang="en-US" altLang="zh-CN" dirty="0" smtClean="0"/>
              <a:t>assign</a:t>
            </a:r>
          </a:p>
          <a:p>
            <a:endParaRPr lang="en-US" altLang="zh-CN" dirty="0" smtClean="0"/>
          </a:p>
          <a:p>
            <a:r>
              <a:rPr lang="zh-CN" altLang="en-US" dirty="0" smtClean="0"/>
              <a:t>一般使用任何除</a:t>
            </a:r>
            <a:r>
              <a:rPr lang="en-US" altLang="zh-CN" dirty="0" smtClean="0"/>
              <a:t>replace</a:t>
            </a:r>
            <a:r>
              <a:rPr lang="zh-CN" altLang="en-US" dirty="0" smtClean="0"/>
              <a:t>外任何方法修改</a:t>
            </a:r>
            <a:r>
              <a:rPr lang="en-US" altLang="zh-CN" dirty="0" err="1" smtClean="0"/>
              <a:t>url</a:t>
            </a:r>
            <a:r>
              <a:rPr lang="zh-CN" altLang="en-US" dirty="0" smtClean="0"/>
              <a:t>滞后，浏览器历史记录中会生成一条新的记录，然后用户通过单击后退按钮可以被导航到前一个页面。要禁用这种行为，可以用</a:t>
            </a:r>
            <a:r>
              <a:rPr lang="en-US" altLang="zh-CN" dirty="0" smtClean="0"/>
              <a:t>replace()</a:t>
            </a:r>
          </a:p>
          <a:p>
            <a:endParaRPr lang="en-US" altLang="zh-CN" dirty="0" smtClean="0"/>
          </a:p>
          <a:p>
            <a:r>
              <a:rPr lang="en-US" altLang="zh-CN" dirty="0" smtClean="0"/>
              <a:t>reload</a:t>
            </a:r>
            <a:r>
              <a:rPr lang="zh-CN" altLang="en-US" dirty="0" smtClean="0"/>
              <a:t>默认会用最有效方法加载，如果页面没改变，就从缓存加载；要强制从服务区加载，可以传入参数</a:t>
            </a:r>
            <a:r>
              <a:rPr lang="en-US" altLang="zh-CN" dirty="0" smtClean="0"/>
              <a:t>true</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34</a:t>
            </a:fld>
            <a:endParaRPr lang="en-US" altLang="zh-CN"/>
          </a:p>
        </p:txBody>
      </p:sp>
    </p:spTree>
    <p:extLst>
      <p:ext uri="{BB962C8B-B14F-4D97-AF65-F5344CB8AC3E}">
        <p14:creationId xmlns:p14="http://schemas.microsoft.com/office/powerpoint/2010/main" val="25437186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900" b="0" i="0" kern="1200" dirty="0" smtClean="0">
                <a:solidFill>
                  <a:schemeClr val="tx1"/>
                </a:solidFill>
                <a:effectLst/>
                <a:latin typeface="Times New Roman" pitchFamily="18" charset="0"/>
                <a:ea typeface="宋体" pitchFamily="2" charset="-122"/>
                <a:cs typeface="+mn-cs"/>
              </a:rPr>
              <a:t>在本部分中，我们将介绍</a:t>
            </a:r>
            <a:r>
              <a:rPr lang="en-US" altLang="zh-CN" sz="900" b="0" i="0" kern="1200" dirty="0" smtClean="0">
                <a:solidFill>
                  <a:schemeClr val="tx1"/>
                </a:solidFill>
                <a:effectLst/>
                <a:latin typeface="Times New Roman" pitchFamily="18" charset="0"/>
                <a:ea typeface="宋体" pitchFamily="2" charset="-122"/>
                <a:cs typeface="+mn-cs"/>
              </a:rPr>
              <a:t>JS</a:t>
            </a:r>
            <a:r>
              <a:rPr lang="zh-CN" altLang="en-US" sz="900" b="0" i="0" kern="1200" dirty="0" smtClean="0">
                <a:solidFill>
                  <a:schemeClr val="tx1"/>
                </a:solidFill>
                <a:effectLst/>
                <a:latin typeface="Times New Roman" pitchFamily="18" charset="0"/>
                <a:ea typeface="宋体" pitchFamily="2" charset="-122"/>
                <a:cs typeface="+mn-cs"/>
              </a:rPr>
              <a:t>在处理浏览器兼容性问题是经常遇到的一些场景和处理原则。</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36</a:t>
            </a:fld>
            <a:endParaRPr lang="en-US" altLang="zh-CN"/>
          </a:p>
        </p:txBody>
      </p:sp>
    </p:spTree>
    <p:extLst>
      <p:ext uri="{BB962C8B-B14F-4D97-AF65-F5344CB8AC3E}">
        <p14:creationId xmlns:p14="http://schemas.microsoft.com/office/powerpoint/2010/main" val="24276294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5088" y="733425"/>
            <a:ext cx="6519862" cy="3668713"/>
          </a:xfrm>
        </p:spPr>
      </p:sp>
      <p:sp>
        <p:nvSpPr>
          <p:cNvPr id="3" name="备注占位符 2"/>
          <p:cNvSpPr>
            <a:spLocks noGrp="1"/>
          </p:cNvSpPr>
          <p:nvPr>
            <p:ph type="body" idx="1"/>
          </p:nvPr>
        </p:nvSpPr>
        <p:spPr/>
        <p:txBody>
          <a:bodyPr/>
          <a:lstStyle/>
          <a:p>
            <a:r>
              <a:rPr lang="zh-CN" altLang="en-US" dirty="0" smtClean="0"/>
              <a:t>比如不应该检测</a:t>
            </a:r>
            <a:r>
              <a:rPr lang="en-US" altLang="zh-CN" dirty="0" smtClean="0"/>
              <a:t>isIE6</a:t>
            </a:r>
            <a:r>
              <a:rPr lang="en-US" altLang="zh-CN" baseline="0" dirty="0" smtClean="0"/>
              <a:t> || isIE7</a:t>
            </a:r>
            <a:r>
              <a:rPr lang="zh-CN" altLang="en-US" baseline="0" dirty="0" smtClean="0"/>
              <a:t>，而是应该考虑 </a:t>
            </a:r>
            <a:r>
              <a:rPr lang="en-US" altLang="zh-CN" baseline="0" dirty="0" err="1" smtClean="0"/>
              <a:t>ieVer</a:t>
            </a:r>
            <a:r>
              <a:rPr lang="en-US" altLang="zh-CN" baseline="0" dirty="0" smtClean="0"/>
              <a:t>&gt;=6</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41</a:t>
            </a:fld>
            <a:endParaRPr lang="en-US" altLang="zh-CN"/>
          </a:p>
        </p:txBody>
      </p:sp>
    </p:spTree>
    <p:extLst>
      <p:ext uri="{BB962C8B-B14F-4D97-AF65-F5344CB8AC3E}">
        <p14:creationId xmlns:p14="http://schemas.microsoft.com/office/powerpoint/2010/main" val="42034669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5088" y="733425"/>
            <a:ext cx="6519862" cy="3668713"/>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2</a:t>
            </a:fld>
            <a:endParaRPr lang="en-US" altLang="zh-CN"/>
          </a:p>
        </p:txBody>
      </p:sp>
    </p:spTree>
    <p:extLst>
      <p:ext uri="{BB962C8B-B14F-4D97-AF65-F5344CB8AC3E}">
        <p14:creationId xmlns:p14="http://schemas.microsoft.com/office/powerpoint/2010/main" val="359265425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在本部分中，我们将系统介绍</a:t>
            </a:r>
            <a:r>
              <a:rPr lang="en-US" altLang="zh-CN" dirty="0" smtClean="0"/>
              <a:t>DOM</a:t>
            </a:r>
            <a:r>
              <a:rPr lang="zh-CN" altLang="en-US" dirty="0" smtClean="0"/>
              <a:t>相关的内容，重点在于</a:t>
            </a:r>
            <a:r>
              <a:rPr lang="en-US" altLang="zh-CN" dirty="0" smtClean="0"/>
              <a:t>DOM</a:t>
            </a:r>
            <a:r>
              <a:rPr lang="zh-CN" altLang="en-US" dirty="0" smtClean="0"/>
              <a:t>接口规范（这个对于</a:t>
            </a:r>
            <a:r>
              <a:rPr lang="en-US" altLang="zh-CN" dirty="0" smtClean="0"/>
              <a:t>XML</a:t>
            </a:r>
            <a:r>
              <a:rPr lang="zh-CN" altLang="en-US" dirty="0" smtClean="0"/>
              <a:t>操作也通用），以及脚本化</a:t>
            </a:r>
            <a:r>
              <a:rPr lang="en-US" altLang="zh-CN" dirty="0" smtClean="0"/>
              <a:t>HTML</a:t>
            </a:r>
            <a:r>
              <a:rPr lang="zh-CN" altLang="en-US" dirty="0" smtClean="0"/>
              <a:t>的相关内容。</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42</a:t>
            </a:fld>
            <a:endParaRPr lang="en-US" altLang="zh-CN"/>
          </a:p>
        </p:txBody>
      </p:sp>
    </p:spTree>
    <p:extLst>
      <p:ext uri="{BB962C8B-B14F-4D97-AF65-F5344CB8AC3E}">
        <p14:creationId xmlns:p14="http://schemas.microsoft.com/office/powerpoint/2010/main" val="360124136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5088" y="733425"/>
            <a:ext cx="6519862" cy="3668713"/>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43</a:t>
            </a:fld>
            <a:endParaRPr lang="en-US" altLang="zh-CN"/>
          </a:p>
        </p:txBody>
      </p:sp>
    </p:spTree>
    <p:extLst>
      <p:ext uri="{BB962C8B-B14F-4D97-AF65-F5344CB8AC3E}">
        <p14:creationId xmlns:p14="http://schemas.microsoft.com/office/powerpoint/2010/main" val="7078749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配套例子点击按钮可以来回切换颜色</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53</a:t>
            </a:fld>
            <a:endParaRPr lang="en-US" altLang="zh-CN"/>
          </a:p>
        </p:txBody>
      </p:sp>
    </p:spTree>
    <p:extLst>
      <p:ext uri="{BB962C8B-B14F-4D97-AF65-F5344CB8AC3E}">
        <p14:creationId xmlns:p14="http://schemas.microsoft.com/office/powerpoint/2010/main" val="12698539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例子可以读取对应的值，当点击按钮的时候，标签页上的</a:t>
            </a:r>
            <a:r>
              <a:rPr lang="en-US" altLang="zh-CN" dirty="0" smtClean="0"/>
              <a:t>title</a:t>
            </a:r>
            <a:r>
              <a:rPr lang="zh-CN" altLang="en-US" dirty="0" smtClean="0"/>
              <a:t>会变化</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54</a:t>
            </a:fld>
            <a:endParaRPr lang="en-US" altLang="zh-CN"/>
          </a:p>
        </p:txBody>
      </p:sp>
    </p:spTree>
    <p:extLst>
      <p:ext uri="{BB962C8B-B14F-4D97-AF65-F5344CB8AC3E}">
        <p14:creationId xmlns:p14="http://schemas.microsoft.com/office/powerpoint/2010/main" val="319335210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当点击图片时候，图片会发生变化</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57</a:t>
            </a:fld>
            <a:endParaRPr lang="en-US" altLang="zh-CN"/>
          </a:p>
        </p:txBody>
      </p:sp>
    </p:spTree>
    <p:extLst>
      <p:ext uri="{BB962C8B-B14F-4D97-AF65-F5344CB8AC3E}">
        <p14:creationId xmlns:p14="http://schemas.microsoft.com/office/powerpoint/2010/main" val="413261087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delete</a:t>
            </a:r>
            <a:r>
              <a:rPr lang="zh-CN" altLang="en-US" dirty="0" smtClean="0"/>
              <a:t>时候删去最后一行，</a:t>
            </a:r>
            <a:r>
              <a:rPr lang="en-US" altLang="zh-CN" dirty="0" smtClean="0"/>
              <a:t>show</a:t>
            </a:r>
            <a:r>
              <a:rPr lang="zh-CN" altLang="en-US" dirty="0" smtClean="0"/>
              <a:t>的时候加入最后一行</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83</a:t>
            </a:fld>
            <a:endParaRPr lang="en-US" altLang="zh-CN"/>
          </a:p>
        </p:txBody>
      </p:sp>
    </p:spTree>
    <p:extLst>
      <p:ext uri="{BB962C8B-B14F-4D97-AF65-F5344CB8AC3E}">
        <p14:creationId xmlns:p14="http://schemas.microsoft.com/office/powerpoint/2010/main" val="112133786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5088" y="733425"/>
            <a:ext cx="6519862" cy="3668713"/>
          </a:xfrm>
        </p:spPr>
      </p:sp>
      <p:sp>
        <p:nvSpPr>
          <p:cNvPr id="3" name="备注占位符 2"/>
          <p:cNvSpPr>
            <a:spLocks noGrp="1"/>
          </p:cNvSpPr>
          <p:nvPr>
            <p:ph type="body" idx="1"/>
          </p:nvPr>
        </p:nvSpPr>
        <p:spPr/>
        <p:txBody>
          <a:bodyPr/>
          <a:lstStyle/>
          <a:p>
            <a:r>
              <a:rPr lang="zh-CN" altLang="en-US" dirty="0" smtClean="0"/>
              <a:t>通过</a:t>
            </a:r>
            <a:r>
              <a:rPr lang="en-US" altLang="zh-CN" dirty="0" err="1" smtClean="0"/>
              <a:t>getAttribute</a:t>
            </a:r>
            <a:r>
              <a:rPr lang="zh-CN" altLang="en-US" dirty="0" smtClean="0"/>
              <a:t>得到的</a:t>
            </a:r>
            <a:r>
              <a:rPr lang="en-US" altLang="zh-CN" dirty="0" smtClean="0"/>
              <a:t>style</a:t>
            </a:r>
            <a:r>
              <a:rPr lang="zh-CN" altLang="en-US" dirty="0" smtClean="0"/>
              <a:t>是</a:t>
            </a:r>
            <a:r>
              <a:rPr lang="en-US" altLang="zh-CN" dirty="0" err="1" smtClean="0"/>
              <a:t>css</a:t>
            </a:r>
            <a:r>
              <a:rPr lang="zh-CN" altLang="en-US" dirty="0" smtClean="0"/>
              <a:t>文本，通过</a:t>
            </a:r>
            <a:r>
              <a:rPr lang="en-US" altLang="zh-CN" dirty="0" err="1" smtClean="0"/>
              <a:t>elem.style</a:t>
            </a:r>
            <a:r>
              <a:rPr lang="zh-CN" altLang="en-US" dirty="0" smtClean="0"/>
              <a:t>得到的是一个对象；</a:t>
            </a:r>
            <a:endParaRPr lang="en-US" altLang="zh-CN" dirty="0" smtClean="0"/>
          </a:p>
          <a:p>
            <a:r>
              <a:rPr lang="zh-CN" altLang="en-US" dirty="0" smtClean="0"/>
              <a:t>通过</a:t>
            </a:r>
            <a:r>
              <a:rPr lang="en-US" altLang="zh-CN" dirty="0" err="1" smtClean="0"/>
              <a:t>getAttribute</a:t>
            </a:r>
            <a:r>
              <a:rPr lang="zh-CN" altLang="en-US" dirty="0" smtClean="0"/>
              <a:t>得到的</a:t>
            </a:r>
            <a:r>
              <a:rPr lang="en-US" altLang="zh-CN" dirty="0" err="1" smtClean="0"/>
              <a:t>onclick</a:t>
            </a:r>
            <a:r>
              <a:rPr lang="zh-CN" altLang="en-US" dirty="0" smtClean="0"/>
              <a:t>是</a:t>
            </a:r>
            <a:r>
              <a:rPr lang="en-US" altLang="zh-CN" dirty="0" err="1" smtClean="0"/>
              <a:t>js</a:t>
            </a:r>
            <a:r>
              <a:rPr lang="zh-CN" altLang="en-US" dirty="0" smtClean="0"/>
              <a:t>代码，通过</a:t>
            </a:r>
            <a:r>
              <a:rPr lang="en-US" altLang="zh-CN" dirty="0" err="1" smtClean="0"/>
              <a:t>elem.onclick</a:t>
            </a:r>
            <a:r>
              <a:rPr lang="zh-CN" altLang="en-US" dirty="0" smtClean="0"/>
              <a:t>得到的是函数对象</a:t>
            </a:r>
            <a:endParaRPr lang="en-US" altLang="zh-CN" dirty="0" smtClean="0"/>
          </a:p>
          <a:p>
            <a:endParaRPr lang="en-US" altLang="zh-CN" dirty="0" smtClean="0"/>
          </a:p>
          <a:p>
            <a:r>
              <a:rPr lang="zh-CN" altLang="en-US" dirty="0" smtClean="0"/>
              <a:t>点击第一个按钮会获得其两个特性的值，点击第二个按钮会把第三个按钮的显示名称改为第二行的</a:t>
            </a:r>
            <a:r>
              <a:rPr lang="en-US" altLang="zh-CN" dirty="0" smtClean="0"/>
              <a:t>class</a:t>
            </a:r>
            <a:r>
              <a:rPr lang="zh-CN" altLang="en-US" dirty="0" smtClean="0"/>
              <a:t>特性值</a:t>
            </a:r>
            <a:endParaRPr lang="en-US" altLang="zh-CN" dirty="0" smtClean="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86</a:t>
            </a:fld>
            <a:endParaRPr lang="en-US" altLang="zh-CN"/>
          </a:p>
        </p:txBody>
      </p:sp>
    </p:spTree>
    <p:extLst>
      <p:ext uri="{BB962C8B-B14F-4D97-AF65-F5344CB8AC3E}">
        <p14:creationId xmlns:p14="http://schemas.microsoft.com/office/powerpoint/2010/main" val="199798476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5088" y="733425"/>
            <a:ext cx="6519862" cy="3668713"/>
          </a:xfrm>
        </p:spPr>
      </p:sp>
      <p:sp>
        <p:nvSpPr>
          <p:cNvPr id="3" name="备注占位符 2"/>
          <p:cNvSpPr>
            <a:spLocks noGrp="1"/>
          </p:cNvSpPr>
          <p:nvPr>
            <p:ph type="body" idx="1"/>
          </p:nvPr>
        </p:nvSpPr>
        <p:spPr/>
        <p:txBody>
          <a:bodyPr/>
          <a:lstStyle/>
          <a:p>
            <a:r>
              <a:rPr lang="en-US" altLang="zh-CN" dirty="0" smtClean="0"/>
              <a:t>Firefox</a:t>
            </a:r>
            <a:r>
              <a:rPr lang="zh-CN" altLang="en-US" dirty="0" smtClean="0"/>
              <a:t>不支持（比较奇怪）</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92</a:t>
            </a:fld>
            <a:endParaRPr lang="en-US" altLang="zh-CN"/>
          </a:p>
        </p:txBody>
      </p:sp>
    </p:spTree>
    <p:extLst>
      <p:ext uri="{BB962C8B-B14F-4D97-AF65-F5344CB8AC3E}">
        <p14:creationId xmlns:p14="http://schemas.microsoft.com/office/powerpoint/2010/main" val="40051781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点击第一行时在最后插入一行文字，点击第二行时，将</a:t>
            </a:r>
            <a:r>
              <a:rPr lang="en-US" altLang="zh-CN" dirty="0" err="1" smtClean="0"/>
              <a:t>dyn</a:t>
            </a:r>
            <a:r>
              <a:rPr lang="zh-CN" altLang="en-US" dirty="0" smtClean="0"/>
              <a:t>中的文字回显</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93</a:t>
            </a:fld>
            <a:endParaRPr lang="en-US" altLang="zh-CN"/>
          </a:p>
        </p:txBody>
      </p:sp>
    </p:spTree>
    <p:extLst>
      <p:ext uri="{BB962C8B-B14F-4D97-AF65-F5344CB8AC3E}">
        <p14:creationId xmlns:p14="http://schemas.microsoft.com/office/powerpoint/2010/main" val="249750890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5088" y="733425"/>
            <a:ext cx="6519862" cy="3668713"/>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96</a:t>
            </a:fld>
            <a:endParaRPr lang="en-US" altLang="zh-CN"/>
          </a:p>
        </p:txBody>
      </p:sp>
    </p:spTree>
    <p:extLst>
      <p:ext uri="{BB962C8B-B14F-4D97-AF65-F5344CB8AC3E}">
        <p14:creationId xmlns:p14="http://schemas.microsoft.com/office/powerpoint/2010/main" val="35378312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在本</a:t>
            </a:r>
            <a:r>
              <a:rPr lang="en-US" altLang="zh-CN" dirty="0" smtClean="0"/>
              <a:t>Lecture</a:t>
            </a:r>
            <a:r>
              <a:rPr lang="zh-CN" altLang="en-US" dirty="0" smtClean="0"/>
              <a:t>中我们将首先介绍</a:t>
            </a:r>
            <a:r>
              <a:rPr lang="en-US" altLang="zh-CN" sz="900" dirty="0" smtClean="0"/>
              <a:t>Web</a:t>
            </a:r>
            <a:r>
              <a:rPr lang="zh-CN" altLang="en-US" sz="900" dirty="0" smtClean="0"/>
              <a:t>中的</a:t>
            </a:r>
            <a:r>
              <a:rPr lang="en-US" altLang="zh-CN" sz="900" dirty="0" smtClean="0"/>
              <a:t>JS</a:t>
            </a:r>
            <a:r>
              <a:rPr lang="zh-CN" altLang="en-US" sz="900" dirty="0" smtClean="0"/>
              <a:t>对象，然后会介绍其中的最核心对象</a:t>
            </a:r>
            <a:r>
              <a:rPr lang="en-US" altLang="zh-CN" sz="900" dirty="0" smtClean="0"/>
              <a:t>DOM</a:t>
            </a:r>
            <a:r>
              <a:rPr lang="zh-CN" altLang="en-US" sz="900" dirty="0" smtClean="0"/>
              <a:t>（包括其中的</a:t>
            </a:r>
            <a:r>
              <a:rPr lang="en-US" altLang="zh-CN" sz="900" dirty="0" smtClean="0"/>
              <a:t>BOM</a:t>
            </a:r>
            <a:r>
              <a:rPr lang="zh-CN" altLang="en-US" sz="900" dirty="0" smtClean="0"/>
              <a:t>和事件对象），</a:t>
            </a:r>
            <a:r>
              <a:rPr lang="en-US" altLang="zh-CN" sz="900" dirty="0" smtClean="0"/>
              <a:t>DOM</a:t>
            </a:r>
            <a:r>
              <a:rPr lang="zh-CN" altLang="en-US" sz="900" dirty="0" smtClean="0"/>
              <a:t>可以认为时脚本化</a:t>
            </a:r>
            <a:r>
              <a:rPr lang="en-US" altLang="zh-CN" sz="900" dirty="0" smtClean="0"/>
              <a:t>HTML</a:t>
            </a:r>
            <a:r>
              <a:rPr lang="zh-CN" altLang="en-US" sz="900" dirty="0" smtClean="0"/>
              <a:t>的核心技术，随后我们会进一步研究脚本化</a:t>
            </a:r>
            <a:r>
              <a:rPr lang="en-US" altLang="zh-CN" sz="900" dirty="0" smtClean="0"/>
              <a:t>CSS/</a:t>
            </a:r>
            <a:r>
              <a:rPr lang="zh-CN" altLang="en-US" sz="900" dirty="0" smtClean="0"/>
              <a:t>表单</a:t>
            </a:r>
            <a:r>
              <a:rPr lang="en-US" altLang="zh-CN" sz="900" dirty="0" smtClean="0"/>
              <a:t>/HTTP</a:t>
            </a:r>
            <a:r>
              <a:rPr lang="zh-CN" altLang="en-US" sz="900" dirty="0" smtClean="0"/>
              <a:t>的相关技术，最后会讨论</a:t>
            </a:r>
            <a:r>
              <a:rPr lang="en-US" altLang="zh-CN" sz="900" dirty="0" smtClean="0"/>
              <a:t>HTML5</a:t>
            </a:r>
            <a:r>
              <a:rPr lang="zh-CN" altLang="en-US" sz="900" dirty="0" smtClean="0"/>
              <a:t>中新添加的接口，除此之外，我们还将介绍浏览器兼容性和书写建议方面的内容。</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3</a:t>
            </a:fld>
            <a:endParaRPr lang="en-US" altLang="zh-CN"/>
          </a:p>
        </p:txBody>
      </p:sp>
    </p:spTree>
    <p:extLst>
      <p:ext uri="{BB962C8B-B14F-4D97-AF65-F5344CB8AC3E}">
        <p14:creationId xmlns:p14="http://schemas.microsoft.com/office/powerpoint/2010/main" val="6293254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在本部分中，将介绍与</a:t>
            </a:r>
            <a:r>
              <a:rPr lang="en-US" altLang="zh-CN" dirty="0" smtClean="0"/>
              <a:t>DOM Event</a:t>
            </a:r>
            <a:r>
              <a:rPr lang="zh-CN" altLang="en-US" dirty="0" smtClean="0"/>
              <a:t>相关的概念，包括</a:t>
            </a:r>
            <a:r>
              <a:rPr lang="en-US" altLang="zh-CN" dirty="0" smtClean="0"/>
              <a:t>Web</a:t>
            </a:r>
            <a:r>
              <a:rPr lang="zh-CN" altLang="en-US" dirty="0" smtClean="0"/>
              <a:t>中的事件机制，各种事件模型，事件对象以及事件模拟等内容。</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98</a:t>
            </a:fld>
            <a:endParaRPr lang="en-US" altLang="zh-CN"/>
          </a:p>
        </p:txBody>
      </p:sp>
    </p:spTree>
    <p:extLst>
      <p:ext uri="{BB962C8B-B14F-4D97-AF65-F5344CB8AC3E}">
        <p14:creationId xmlns:p14="http://schemas.microsoft.com/office/powerpoint/2010/main" val="12391122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5088" y="733425"/>
            <a:ext cx="6519862" cy="3668713"/>
          </a:xfrm>
        </p:spPr>
      </p:sp>
      <p:sp>
        <p:nvSpPr>
          <p:cNvPr id="3" name="备注占位符 2"/>
          <p:cNvSpPr>
            <a:spLocks noGrp="1"/>
          </p:cNvSpPr>
          <p:nvPr>
            <p:ph type="body" idx="1"/>
          </p:nvPr>
        </p:nvSpPr>
        <p:spPr/>
        <p:txBody>
          <a:bodyPr/>
          <a:lstStyle/>
          <a:p>
            <a:r>
              <a:rPr lang="en-US" altLang="zh-CN" dirty="0" smtClean="0"/>
              <a:t>6.7</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99</a:t>
            </a:fld>
            <a:endParaRPr lang="en-US" altLang="zh-CN"/>
          </a:p>
        </p:txBody>
      </p:sp>
    </p:spTree>
    <p:extLst>
      <p:ext uri="{BB962C8B-B14F-4D97-AF65-F5344CB8AC3E}">
        <p14:creationId xmlns:p14="http://schemas.microsoft.com/office/powerpoint/2010/main" val="407677279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5088" y="733425"/>
            <a:ext cx="6519862" cy="3668713"/>
          </a:xfrm>
        </p:spPr>
      </p:sp>
      <p:sp>
        <p:nvSpPr>
          <p:cNvPr id="3" name="备注占位符 2"/>
          <p:cNvSpPr>
            <a:spLocks noGrp="1"/>
          </p:cNvSpPr>
          <p:nvPr>
            <p:ph type="body" idx="1"/>
          </p:nvPr>
        </p:nvSpPr>
        <p:spPr/>
        <p:txBody>
          <a:bodyPr/>
          <a:lstStyle/>
          <a:p>
            <a:r>
              <a:rPr lang="zh-CN" altLang="en-US" dirty="0" smtClean="0"/>
              <a:t>以及如何将事件处理器和事件对象挂钩</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100</a:t>
            </a:fld>
            <a:endParaRPr lang="en-US" altLang="zh-CN"/>
          </a:p>
        </p:txBody>
      </p:sp>
    </p:spTree>
    <p:extLst>
      <p:ext uri="{BB962C8B-B14F-4D97-AF65-F5344CB8AC3E}">
        <p14:creationId xmlns:p14="http://schemas.microsoft.com/office/powerpoint/2010/main" val="404502682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5088" y="733425"/>
            <a:ext cx="6519862" cy="3668713"/>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104</a:t>
            </a:fld>
            <a:endParaRPr lang="en-US" altLang="zh-CN"/>
          </a:p>
        </p:txBody>
      </p:sp>
    </p:spTree>
    <p:extLst>
      <p:ext uri="{BB962C8B-B14F-4D97-AF65-F5344CB8AC3E}">
        <p14:creationId xmlns:p14="http://schemas.microsoft.com/office/powerpoint/2010/main" val="349289242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现在已经难以检测，需要用老版</a:t>
            </a:r>
            <a:r>
              <a:rPr lang="en-US" altLang="zh-CN" dirty="0" smtClean="0"/>
              <a:t>IE</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113</a:t>
            </a:fld>
            <a:endParaRPr lang="en-US" altLang="zh-CN"/>
          </a:p>
        </p:txBody>
      </p:sp>
    </p:spTree>
    <p:extLst>
      <p:ext uri="{BB962C8B-B14F-4D97-AF65-F5344CB8AC3E}">
        <p14:creationId xmlns:p14="http://schemas.microsoft.com/office/powerpoint/2010/main" val="164582324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114</a:t>
            </a:fld>
            <a:endParaRPr lang="en-US" altLang="zh-CN"/>
          </a:p>
        </p:txBody>
      </p:sp>
    </p:spTree>
    <p:extLst>
      <p:ext uri="{BB962C8B-B14F-4D97-AF65-F5344CB8AC3E}">
        <p14:creationId xmlns:p14="http://schemas.microsoft.com/office/powerpoint/2010/main" val="335253889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左边会先</a:t>
            </a:r>
            <a:r>
              <a:rPr lang="en-US" altLang="zh-CN" dirty="0" smtClean="0"/>
              <a:t>apple</a:t>
            </a:r>
            <a:r>
              <a:rPr lang="zh-CN" altLang="en-US" dirty="0" smtClean="0"/>
              <a:t>后</a:t>
            </a:r>
            <a:r>
              <a:rPr lang="en-US" altLang="zh-CN" dirty="0" smtClean="0"/>
              <a:t>banana</a:t>
            </a:r>
            <a:r>
              <a:rPr lang="zh-CN" altLang="en-US" dirty="0" smtClean="0"/>
              <a:t>，右边会先</a:t>
            </a:r>
            <a:r>
              <a:rPr lang="en-US" altLang="zh-CN" dirty="0" smtClean="0"/>
              <a:t>banana</a:t>
            </a:r>
            <a:r>
              <a:rPr lang="zh-CN" altLang="en-US" dirty="0" smtClean="0"/>
              <a:t>（捕获阶段）再</a:t>
            </a:r>
            <a:r>
              <a:rPr lang="en-US" altLang="zh-CN" dirty="0" smtClean="0"/>
              <a:t>apple</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120</a:t>
            </a:fld>
            <a:endParaRPr lang="en-US" altLang="zh-CN"/>
          </a:p>
        </p:txBody>
      </p:sp>
    </p:spTree>
    <p:extLst>
      <p:ext uri="{BB962C8B-B14F-4D97-AF65-F5344CB8AC3E}">
        <p14:creationId xmlns:p14="http://schemas.microsoft.com/office/powerpoint/2010/main" val="4575740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左边是兼容</a:t>
            </a:r>
            <a:r>
              <a:rPr lang="en-US" altLang="zh-CN" dirty="0" smtClean="0"/>
              <a:t>IE</a:t>
            </a:r>
            <a:r>
              <a:rPr lang="zh-CN" altLang="en-US" dirty="0" smtClean="0"/>
              <a:t>的事件流处理方式，右边是兼容</a:t>
            </a:r>
            <a:r>
              <a:rPr lang="en-US" altLang="zh-CN" dirty="0" smtClean="0"/>
              <a:t>IE</a:t>
            </a:r>
            <a:r>
              <a:rPr lang="zh-CN" altLang="en-US" dirty="0" smtClean="0"/>
              <a:t>的取消冒泡处理方式</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121</a:t>
            </a:fld>
            <a:endParaRPr lang="en-US" altLang="zh-CN"/>
          </a:p>
        </p:txBody>
      </p:sp>
    </p:spTree>
    <p:extLst>
      <p:ext uri="{BB962C8B-B14F-4D97-AF65-F5344CB8AC3E}">
        <p14:creationId xmlns:p14="http://schemas.microsoft.com/office/powerpoint/2010/main" val="50667173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左边是正常情况，</a:t>
            </a:r>
            <a:r>
              <a:rPr lang="en-US" altLang="zh-CN" dirty="0" smtClean="0"/>
              <a:t>alert</a:t>
            </a:r>
            <a:r>
              <a:rPr lang="zh-CN" altLang="en-US" dirty="0" smtClean="0"/>
              <a:t>后会跳转；右边是</a:t>
            </a:r>
            <a:r>
              <a:rPr lang="en-US" altLang="zh-CN" dirty="0" smtClean="0"/>
              <a:t>HTML</a:t>
            </a:r>
            <a:r>
              <a:rPr lang="zh-CN" altLang="en-US" dirty="0" smtClean="0"/>
              <a:t>和</a:t>
            </a:r>
            <a:r>
              <a:rPr lang="en-US" altLang="zh-CN" dirty="0" smtClean="0"/>
              <a:t>DOM0</a:t>
            </a:r>
            <a:r>
              <a:rPr lang="zh-CN" altLang="en-US" dirty="0" smtClean="0"/>
              <a:t>方式取消跳转</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123</a:t>
            </a:fld>
            <a:endParaRPr lang="en-US" altLang="zh-CN"/>
          </a:p>
        </p:txBody>
      </p:sp>
    </p:spTree>
    <p:extLst>
      <p:ext uri="{BB962C8B-B14F-4D97-AF65-F5344CB8AC3E}">
        <p14:creationId xmlns:p14="http://schemas.microsoft.com/office/powerpoint/2010/main" val="81337566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左边是</a:t>
            </a:r>
            <a:r>
              <a:rPr lang="en-US" altLang="zh-CN" dirty="0" smtClean="0"/>
              <a:t>W3C</a:t>
            </a:r>
            <a:r>
              <a:rPr lang="zh-CN" altLang="en-US" dirty="0" smtClean="0"/>
              <a:t>方式取消跳转；右边是</a:t>
            </a:r>
            <a:r>
              <a:rPr lang="en-US" altLang="zh-CN" dirty="0" smtClean="0"/>
              <a:t>IE</a:t>
            </a:r>
            <a:r>
              <a:rPr lang="zh-CN" altLang="en-US" dirty="0" smtClean="0"/>
              <a:t>方式取消跳转</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124</a:t>
            </a:fld>
            <a:endParaRPr lang="en-US" altLang="zh-CN"/>
          </a:p>
        </p:txBody>
      </p:sp>
    </p:spTree>
    <p:extLst>
      <p:ext uri="{BB962C8B-B14F-4D97-AF65-F5344CB8AC3E}">
        <p14:creationId xmlns:p14="http://schemas.microsoft.com/office/powerpoint/2010/main" val="35599817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5088" y="733425"/>
            <a:ext cx="6519862" cy="3668713"/>
          </a:xfrm>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smtClean="0"/>
              <a:t>在这个部分中，我们将介绍</a:t>
            </a:r>
            <a:r>
              <a:rPr lang="en-US" altLang="zh-CN" dirty="0" smtClean="0"/>
              <a:t>JavaScript API</a:t>
            </a:r>
            <a:r>
              <a:rPr lang="zh-CN" altLang="en-US" dirty="0" smtClean="0"/>
              <a:t>的基本概念，与</a:t>
            </a:r>
            <a:r>
              <a:rPr lang="en-US" altLang="zh-CN" dirty="0" smtClean="0"/>
              <a:t>Web</a:t>
            </a:r>
            <a:r>
              <a:rPr lang="zh-CN" altLang="en-US" dirty="0" smtClean="0"/>
              <a:t>开发最核心相关的</a:t>
            </a:r>
            <a:r>
              <a:rPr lang="en-US" altLang="zh-CN" dirty="0" smtClean="0"/>
              <a:t>DOM</a:t>
            </a:r>
            <a:r>
              <a:rPr lang="zh-CN" altLang="en-US" dirty="0" smtClean="0"/>
              <a:t>和</a:t>
            </a:r>
            <a:r>
              <a:rPr lang="en-US" altLang="zh-CN" dirty="0" smtClean="0"/>
              <a:t>HTML5</a:t>
            </a:r>
            <a:r>
              <a:rPr lang="zh-CN" altLang="en-US" dirty="0" smtClean="0"/>
              <a:t>系列</a:t>
            </a:r>
            <a:r>
              <a:rPr lang="en-US" altLang="zh-CN" dirty="0" smtClean="0"/>
              <a:t>API</a:t>
            </a:r>
            <a:r>
              <a:rPr lang="zh-CN" altLang="en-US" dirty="0" smtClean="0"/>
              <a:t>，以及</a:t>
            </a:r>
            <a:r>
              <a:rPr lang="en-US" altLang="zh-CN" dirty="0" smtClean="0"/>
              <a:t>BOM</a:t>
            </a:r>
            <a:r>
              <a:rPr lang="zh-CN" altLang="en-US" dirty="0" smtClean="0"/>
              <a:t>和</a:t>
            </a:r>
            <a:r>
              <a:rPr lang="en-US" altLang="zh-CN" dirty="0" smtClean="0"/>
              <a:t>DOM</a:t>
            </a:r>
            <a:r>
              <a:rPr lang="zh-CN" altLang="en-US" dirty="0" smtClean="0"/>
              <a:t>的相关概念。</a:t>
            </a:r>
          </a:p>
          <a:p>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4</a:t>
            </a:fld>
            <a:endParaRPr lang="en-US" altLang="zh-CN"/>
          </a:p>
        </p:txBody>
      </p:sp>
    </p:spTree>
    <p:extLst>
      <p:ext uri="{BB962C8B-B14F-4D97-AF65-F5344CB8AC3E}">
        <p14:creationId xmlns:p14="http://schemas.microsoft.com/office/powerpoint/2010/main" val="45192614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左边是常规写法，可以阻止；右边写法则不能</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126</a:t>
            </a:fld>
            <a:endParaRPr lang="en-US" altLang="zh-CN"/>
          </a:p>
        </p:txBody>
      </p:sp>
    </p:spTree>
    <p:extLst>
      <p:ext uri="{BB962C8B-B14F-4D97-AF65-F5344CB8AC3E}">
        <p14:creationId xmlns:p14="http://schemas.microsoft.com/office/powerpoint/2010/main" val="303773404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这些写法也都不能</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127</a:t>
            </a:fld>
            <a:endParaRPr lang="en-US" altLang="zh-CN"/>
          </a:p>
        </p:txBody>
      </p:sp>
    </p:spTree>
    <p:extLst>
      <p:ext uri="{BB962C8B-B14F-4D97-AF65-F5344CB8AC3E}">
        <p14:creationId xmlns:p14="http://schemas.microsoft.com/office/powerpoint/2010/main" val="308843996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两种不同风格的写法</a:t>
            </a:r>
            <a:endParaRPr lang="en-US" altLang="zh-CN" dirty="0" smtClean="0"/>
          </a:p>
          <a:p>
            <a:endParaRPr lang="en-US" altLang="zh-CN" dirty="0" smtClean="0"/>
          </a:p>
          <a:p>
            <a:r>
              <a:rPr lang="zh-CN" altLang="en-US" dirty="0" smtClean="0"/>
              <a:t>显示</a:t>
            </a:r>
            <a:r>
              <a:rPr lang="en-US" altLang="zh-CN" dirty="0" smtClean="0"/>
              <a:t>apple</a:t>
            </a:r>
            <a:r>
              <a:rPr lang="zh-CN" altLang="en-US" dirty="0" smtClean="0"/>
              <a:t>，</a:t>
            </a:r>
            <a:r>
              <a:rPr lang="en-US" altLang="zh-CN" dirty="0" smtClean="0"/>
              <a:t>true</a:t>
            </a:r>
            <a:r>
              <a:rPr lang="zh-CN" altLang="en-US" dirty="0" smtClean="0"/>
              <a:t>，</a:t>
            </a:r>
            <a:r>
              <a:rPr lang="en-US" altLang="zh-CN" dirty="0" smtClean="0"/>
              <a:t>banana</a:t>
            </a:r>
            <a:r>
              <a:rPr lang="zh-CN" altLang="en-US" dirty="0" smtClean="0"/>
              <a:t>，</a:t>
            </a:r>
            <a:r>
              <a:rPr lang="en-US" altLang="zh-CN" dirty="0" smtClean="0"/>
              <a:t>false</a:t>
            </a:r>
            <a:r>
              <a:rPr lang="zh-CN" altLang="en-US" dirty="0" smtClean="0"/>
              <a:t>，是点击在</a:t>
            </a:r>
            <a:r>
              <a:rPr lang="en-US" altLang="zh-CN" dirty="0" smtClean="0"/>
              <a:t>button</a:t>
            </a:r>
            <a:r>
              <a:rPr lang="zh-CN" altLang="en-US" dirty="0" smtClean="0"/>
              <a:t>上，而非</a:t>
            </a:r>
            <a:r>
              <a:rPr lang="en-US" altLang="zh-CN" dirty="0" smtClean="0"/>
              <a:t>body</a:t>
            </a:r>
            <a:r>
              <a:rPr lang="zh-CN" altLang="en-US" dirty="0" smtClean="0"/>
              <a:t>上</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129</a:t>
            </a:fld>
            <a:endParaRPr lang="en-US" altLang="zh-CN"/>
          </a:p>
        </p:txBody>
      </p:sp>
    </p:spTree>
    <p:extLst>
      <p:ext uri="{BB962C8B-B14F-4D97-AF65-F5344CB8AC3E}">
        <p14:creationId xmlns:p14="http://schemas.microsoft.com/office/powerpoint/2010/main" val="300038681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点击</a:t>
            </a:r>
            <a:r>
              <a:rPr lang="en-US" altLang="zh-CN" dirty="0" smtClean="0"/>
              <a:t>normal</a:t>
            </a:r>
            <a:r>
              <a:rPr lang="zh-CN" altLang="en-US" dirty="0" smtClean="0"/>
              <a:t>，显示</a:t>
            </a:r>
            <a:r>
              <a:rPr lang="en-US" altLang="zh-CN" dirty="0" smtClean="0"/>
              <a:t>banana</a:t>
            </a:r>
            <a:r>
              <a:rPr lang="zh-CN" altLang="en-US" dirty="0" smtClean="0"/>
              <a:t>，点击</a:t>
            </a:r>
            <a:r>
              <a:rPr lang="en-US" altLang="zh-CN" dirty="0" smtClean="0"/>
              <a:t>alert</a:t>
            </a:r>
            <a:r>
              <a:rPr lang="zh-CN" altLang="en-US" dirty="0" smtClean="0"/>
              <a:t>，除显示</a:t>
            </a:r>
            <a:r>
              <a:rPr lang="en-US" altLang="zh-CN" dirty="0" smtClean="0"/>
              <a:t>apple</a:t>
            </a:r>
            <a:r>
              <a:rPr lang="zh-CN" altLang="en-US" dirty="0" smtClean="0"/>
              <a:t>外还显示</a:t>
            </a:r>
            <a:r>
              <a:rPr lang="en-US" altLang="zh-CN" dirty="0" smtClean="0"/>
              <a:t>banana</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136</a:t>
            </a:fld>
            <a:endParaRPr lang="en-US" altLang="zh-CN"/>
          </a:p>
        </p:txBody>
      </p:sp>
    </p:spTree>
    <p:extLst>
      <p:ext uri="{BB962C8B-B14F-4D97-AF65-F5344CB8AC3E}">
        <p14:creationId xmlns:p14="http://schemas.microsoft.com/office/powerpoint/2010/main" val="274831454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在本部分中，我们将讨论脚本化</a:t>
            </a:r>
            <a:r>
              <a:rPr lang="en-US" altLang="zh-CN" dirty="0" smtClean="0"/>
              <a:t>CSS</a:t>
            </a:r>
            <a:r>
              <a:rPr lang="zh-CN" altLang="en-US" dirty="0" smtClean="0"/>
              <a:t>的三种方式并对比其优缺点。</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138</a:t>
            </a:fld>
            <a:endParaRPr lang="en-US" altLang="zh-CN"/>
          </a:p>
        </p:txBody>
      </p:sp>
    </p:spTree>
    <p:extLst>
      <p:ext uri="{BB962C8B-B14F-4D97-AF65-F5344CB8AC3E}">
        <p14:creationId xmlns:p14="http://schemas.microsoft.com/office/powerpoint/2010/main" val="66201662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5088" y="733425"/>
            <a:ext cx="6519862" cy="3668713"/>
          </a:xfrm>
        </p:spPr>
      </p:sp>
      <p:sp>
        <p:nvSpPr>
          <p:cNvPr id="3" name="备注占位符 2"/>
          <p:cNvSpPr>
            <a:spLocks noGrp="1"/>
          </p:cNvSpPr>
          <p:nvPr>
            <p:ph type="body" idx="1"/>
          </p:nvPr>
        </p:nvSpPr>
        <p:spPr/>
        <p:txBody>
          <a:bodyPr/>
          <a:lstStyle/>
          <a:p>
            <a:r>
              <a:rPr lang="zh-CN" altLang="en-US" dirty="0" smtClean="0"/>
              <a:t>注意输出</a:t>
            </a:r>
            <a:r>
              <a:rPr lang="en-US" altLang="zh-CN" dirty="0" err="1" smtClean="0"/>
              <a:t>cssText</a:t>
            </a:r>
            <a:r>
              <a:rPr lang="zh-CN" altLang="en-US" dirty="0" smtClean="0"/>
              <a:t>的大小写问题</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142</a:t>
            </a:fld>
            <a:endParaRPr lang="en-US" altLang="zh-CN"/>
          </a:p>
        </p:txBody>
      </p:sp>
    </p:spTree>
    <p:extLst>
      <p:ext uri="{BB962C8B-B14F-4D97-AF65-F5344CB8AC3E}">
        <p14:creationId xmlns:p14="http://schemas.microsoft.com/office/powerpoint/2010/main" val="93992347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比如字体用</a:t>
            </a:r>
            <a:r>
              <a:rPr lang="en-US" altLang="zh-CN" dirty="0" err="1" smtClean="0"/>
              <a:t>pt</a:t>
            </a:r>
            <a:r>
              <a:rPr lang="zh-CN" altLang="en-US" dirty="0" smtClean="0"/>
              <a:t>设置的单位，计算后会转换为</a:t>
            </a:r>
            <a:r>
              <a:rPr lang="en-US" altLang="zh-CN" dirty="0" err="1" smtClean="0"/>
              <a:t>px</a:t>
            </a:r>
            <a:endParaRPr lang="en-US" altLang="zh-CN" dirty="0" smtClean="0"/>
          </a:p>
          <a:p>
            <a:r>
              <a:rPr lang="zh-CN" altLang="en-US" dirty="0" smtClean="0"/>
              <a:t>颜色还需要额外的解析</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144</a:t>
            </a:fld>
            <a:endParaRPr lang="en-US" altLang="zh-CN"/>
          </a:p>
        </p:txBody>
      </p:sp>
    </p:spTree>
    <p:extLst>
      <p:ext uri="{BB962C8B-B14F-4D97-AF65-F5344CB8AC3E}">
        <p14:creationId xmlns:p14="http://schemas.microsoft.com/office/powerpoint/2010/main" val="31667191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在本部分中，我们将介绍脚本化</a:t>
            </a:r>
            <a:r>
              <a:rPr lang="en-US" altLang="zh-CN" dirty="0" smtClean="0"/>
              <a:t>HTML</a:t>
            </a:r>
            <a:r>
              <a:rPr lang="zh-CN" altLang="en-US" dirty="0" smtClean="0"/>
              <a:t>中一个比较特殊的部分，脚本化表单，重点介绍</a:t>
            </a:r>
            <a:r>
              <a:rPr lang="en-US" altLang="zh-CN" dirty="0" smtClean="0"/>
              <a:t>DOM0</a:t>
            </a:r>
            <a:r>
              <a:rPr lang="zh-CN" altLang="en-US" dirty="0" smtClean="0"/>
              <a:t>方式下脚本化表单的操作，以及</a:t>
            </a:r>
            <a:r>
              <a:rPr lang="en-US" altLang="zh-CN" dirty="0" smtClean="0"/>
              <a:t>HTML5</a:t>
            </a:r>
            <a:r>
              <a:rPr lang="zh-CN" altLang="en-US" dirty="0" smtClean="0"/>
              <a:t>新增加的表单操作接口。</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156</a:t>
            </a:fld>
            <a:endParaRPr lang="en-US" altLang="zh-CN"/>
          </a:p>
        </p:txBody>
      </p:sp>
    </p:spTree>
    <p:extLst>
      <p:ext uri="{BB962C8B-B14F-4D97-AF65-F5344CB8AC3E}">
        <p14:creationId xmlns:p14="http://schemas.microsoft.com/office/powerpoint/2010/main" val="399536894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5088" y="733425"/>
            <a:ext cx="6519862" cy="3668713"/>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157</a:t>
            </a:fld>
            <a:endParaRPr lang="en-US" altLang="zh-CN"/>
          </a:p>
        </p:txBody>
      </p:sp>
    </p:spTree>
    <p:extLst>
      <p:ext uri="{BB962C8B-B14F-4D97-AF65-F5344CB8AC3E}">
        <p14:creationId xmlns:p14="http://schemas.microsoft.com/office/powerpoint/2010/main" val="64484952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最后一行调用系统函数立刻触发检测</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168</a:t>
            </a:fld>
            <a:endParaRPr lang="en-US" altLang="zh-CN"/>
          </a:p>
        </p:txBody>
      </p:sp>
    </p:spTree>
    <p:extLst>
      <p:ext uri="{BB962C8B-B14F-4D97-AF65-F5344CB8AC3E}">
        <p14:creationId xmlns:p14="http://schemas.microsoft.com/office/powerpoint/2010/main" val="10269212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5088" y="733425"/>
            <a:ext cx="6519862" cy="3668713"/>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7</a:t>
            </a:fld>
            <a:endParaRPr lang="en-US" altLang="zh-CN"/>
          </a:p>
        </p:txBody>
      </p:sp>
    </p:spTree>
    <p:extLst>
      <p:ext uri="{BB962C8B-B14F-4D97-AF65-F5344CB8AC3E}">
        <p14:creationId xmlns:p14="http://schemas.microsoft.com/office/powerpoint/2010/main" val="255068993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在本部分中，我们将简单介绍脚本化</a:t>
            </a:r>
            <a:r>
              <a:rPr lang="en-US" altLang="zh-CN" dirty="0" smtClean="0"/>
              <a:t>HTTP</a:t>
            </a:r>
            <a:r>
              <a:rPr lang="zh-CN" altLang="en-US" dirty="0" smtClean="0"/>
              <a:t>的相关技术，重点介绍</a:t>
            </a:r>
            <a:r>
              <a:rPr lang="en-US" altLang="zh-CN" dirty="0" smtClean="0"/>
              <a:t>Ajax</a:t>
            </a:r>
            <a:r>
              <a:rPr lang="zh-CN" altLang="en-US" dirty="0" smtClean="0"/>
              <a:t>相关对象和流程。</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170</a:t>
            </a:fld>
            <a:endParaRPr lang="en-US" altLang="zh-CN"/>
          </a:p>
        </p:txBody>
      </p:sp>
    </p:spTree>
    <p:extLst>
      <p:ext uri="{BB962C8B-B14F-4D97-AF65-F5344CB8AC3E}">
        <p14:creationId xmlns:p14="http://schemas.microsoft.com/office/powerpoint/2010/main" val="254754890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5088" y="733425"/>
            <a:ext cx="6519862" cy="3668713"/>
          </a:xfrm>
        </p:spPr>
      </p:sp>
      <p:sp>
        <p:nvSpPr>
          <p:cNvPr id="3" name="备注占位符 2"/>
          <p:cNvSpPr>
            <a:spLocks noGrp="1"/>
          </p:cNvSpPr>
          <p:nvPr>
            <p:ph type="body" idx="1"/>
          </p:nvPr>
        </p:nvSpPr>
        <p:spPr/>
        <p:txBody>
          <a:bodyPr/>
          <a:lstStyle/>
          <a:p>
            <a:r>
              <a:rPr lang="zh-CN" altLang="en-US" dirty="0" smtClean="0"/>
              <a:t>早在</a:t>
            </a:r>
            <a:r>
              <a:rPr lang="en-US" altLang="zh-CN" dirty="0" smtClean="0"/>
              <a:t>98</a:t>
            </a:r>
            <a:r>
              <a:rPr lang="zh-CN" altLang="en-US" dirty="0" smtClean="0"/>
              <a:t>年</a:t>
            </a:r>
            <a:r>
              <a:rPr lang="en-US" altLang="zh-CN" dirty="0" smtClean="0"/>
              <a:t>IE4</a:t>
            </a:r>
            <a:r>
              <a:rPr lang="zh-CN" altLang="en-US" dirty="0" smtClean="0"/>
              <a:t>推出并引入</a:t>
            </a:r>
            <a:r>
              <a:rPr lang="en-US" altLang="zh-CN" dirty="0" err="1" smtClean="0"/>
              <a:t>iframe</a:t>
            </a:r>
            <a:r>
              <a:rPr lang="zh-CN" altLang="en-US" dirty="0" smtClean="0"/>
              <a:t>元素后，程序员就可以通过不可见的</a:t>
            </a:r>
            <a:r>
              <a:rPr lang="en-US" altLang="zh-CN" dirty="0" err="1" smtClean="0"/>
              <a:t>iframe</a:t>
            </a:r>
            <a:r>
              <a:rPr lang="zh-CN" altLang="en-US" dirty="0" smtClean="0"/>
              <a:t>来实现跟服务器的异步通讯，如果要求不高，还可以使用图像</a:t>
            </a:r>
            <a:r>
              <a:rPr lang="en-US" altLang="zh-CN" dirty="0" smtClean="0"/>
              <a:t>ping</a:t>
            </a:r>
            <a:r>
              <a:rPr lang="zh-CN" altLang="en-US" dirty="0" smtClean="0"/>
              <a:t>技术</a:t>
            </a:r>
            <a:endParaRPr lang="en-US" altLang="zh-CN" dirty="0" smtClean="0"/>
          </a:p>
          <a:p>
            <a:endParaRPr lang="en-US" altLang="zh-CN" dirty="0" smtClean="0"/>
          </a:p>
          <a:p>
            <a:r>
              <a:rPr lang="en-US" altLang="zh-CN" dirty="0" smtClean="0"/>
              <a:t>Ajax</a:t>
            </a:r>
            <a:r>
              <a:rPr lang="zh-CN" altLang="en-US" dirty="0" smtClean="0"/>
              <a:t>是</a:t>
            </a:r>
            <a:r>
              <a:rPr lang="en-US" altLang="zh-CN" dirty="0" smtClean="0"/>
              <a:t>Adaptive Path</a:t>
            </a:r>
            <a:r>
              <a:rPr lang="zh-CN" altLang="en-US" dirty="0" smtClean="0"/>
              <a:t>公司的</a:t>
            </a:r>
            <a:r>
              <a:rPr lang="en-US" altLang="zh-CN" dirty="0" smtClean="0"/>
              <a:t>Jesse James Garrett</a:t>
            </a:r>
            <a:r>
              <a:rPr lang="zh-CN" altLang="en-US" dirty="0" smtClean="0"/>
              <a:t>在</a:t>
            </a:r>
            <a:r>
              <a:rPr lang="en-US" altLang="zh-CN" dirty="0" smtClean="0"/>
              <a:t>2005</a:t>
            </a:r>
            <a:r>
              <a:rPr lang="zh-CN" altLang="en-US" dirty="0" smtClean="0"/>
              <a:t>提出的，我们这里取其狭义概念，即使用</a:t>
            </a:r>
            <a:r>
              <a:rPr lang="en-US" altLang="zh-CN" dirty="0" err="1" smtClean="0"/>
              <a:t>XMLHttpRequest</a:t>
            </a:r>
            <a:r>
              <a:rPr lang="zh-CN" altLang="en-US" dirty="0" smtClean="0"/>
              <a:t>对象的才算是</a:t>
            </a:r>
            <a:r>
              <a:rPr lang="en-US" altLang="zh-CN" dirty="0" smtClean="0"/>
              <a:t>Ajax</a:t>
            </a:r>
            <a:r>
              <a:rPr lang="zh-CN" altLang="en-US" dirty="0" smtClean="0"/>
              <a:t>，广义而言</a:t>
            </a:r>
            <a:r>
              <a:rPr lang="en-US" altLang="zh-CN" dirty="0" smtClean="0"/>
              <a:t>JSONP</a:t>
            </a:r>
            <a:r>
              <a:rPr lang="zh-CN" altLang="en-US" dirty="0" smtClean="0"/>
              <a:t>或者</a:t>
            </a:r>
            <a:r>
              <a:rPr lang="en-US" altLang="zh-CN" dirty="0" smtClean="0"/>
              <a:t>XDR</a:t>
            </a:r>
            <a:r>
              <a:rPr lang="zh-CN" altLang="en-US" dirty="0" smtClean="0"/>
              <a:t>等都可以归入</a:t>
            </a:r>
            <a:r>
              <a:rPr lang="en-US" altLang="zh-CN" dirty="0" smtClean="0"/>
              <a:t>Ajax</a:t>
            </a:r>
          </a:p>
          <a:p>
            <a:endParaRPr lang="en-US" altLang="zh-CN" dirty="0" smtClean="0"/>
          </a:p>
          <a:p>
            <a:r>
              <a:rPr lang="en-US" altLang="zh-CN" dirty="0" smtClean="0"/>
              <a:t>Comet</a:t>
            </a:r>
            <a:r>
              <a:rPr lang="zh-CN" altLang="en-US" dirty="0" smtClean="0"/>
              <a:t>是</a:t>
            </a:r>
            <a:r>
              <a:rPr lang="en-US" altLang="zh-CN" dirty="0" smtClean="0"/>
              <a:t>Dojo</a:t>
            </a:r>
            <a:r>
              <a:rPr lang="zh-CN" altLang="en-US" dirty="0" smtClean="0"/>
              <a:t>发明人</a:t>
            </a:r>
            <a:r>
              <a:rPr lang="en-US" altLang="zh-CN" dirty="0" smtClean="0"/>
              <a:t>Alex Russell</a:t>
            </a:r>
            <a:r>
              <a:rPr lang="zh-CN" altLang="en-US" dirty="0" smtClean="0"/>
              <a:t>发明的，取这个名字可能是为了跟</a:t>
            </a:r>
            <a:r>
              <a:rPr lang="en-US" altLang="zh-CN" dirty="0" smtClean="0"/>
              <a:t>Ajax</a:t>
            </a:r>
            <a:r>
              <a:rPr lang="zh-CN" altLang="en-US" dirty="0" smtClean="0"/>
              <a:t>开个玩笑</a:t>
            </a:r>
            <a:endParaRPr lang="en-US" altLang="zh-CN" dirty="0" smtClean="0"/>
          </a:p>
          <a:p>
            <a:endParaRPr lang="en-US" altLang="zh-CN" dirty="0" smtClean="0"/>
          </a:p>
          <a:p>
            <a:r>
              <a:rPr lang="en-US" altLang="zh-CN" dirty="0" smtClean="0"/>
              <a:t>SSE</a:t>
            </a:r>
            <a:r>
              <a:rPr lang="zh-CN" altLang="en-US" dirty="0" smtClean="0"/>
              <a:t>可以支持服务器端持续推送（已经是</a:t>
            </a:r>
            <a:r>
              <a:rPr lang="en-US" altLang="zh-CN" dirty="0" smtClean="0"/>
              <a:t>W3C</a:t>
            </a:r>
            <a:r>
              <a:rPr lang="zh-CN" altLang="en-US" dirty="0" smtClean="0"/>
              <a:t>标准了），</a:t>
            </a:r>
            <a:r>
              <a:rPr lang="en-US" altLang="zh-CN" dirty="0" smtClean="0"/>
              <a:t>Web Sockets</a:t>
            </a:r>
            <a:r>
              <a:rPr lang="zh-CN" altLang="en-US" dirty="0" smtClean="0"/>
              <a:t>则可以支持双向持续通讯，但是改变了协议类型（不再是</a:t>
            </a:r>
            <a:r>
              <a:rPr lang="en-US" altLang="zh-CN" dirty="0" smtClean="0"/>
              <a:t>HTTP</a:t>
            </a:r>
            <a:r>
              <a:rPr lang="zh-CN" altLang="en-US" dirty="0" smtClean="0"/>
              <a:t>协议了）</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172</a:t>
            </a:fld>
            <a:endParaRPr lang="en-US" altLang="zh-CN"/>
          </a:p>
        </p:txBody>
      </p:sp>
    </p:spTree>
    <p:extLst>
      <p:ext uri="{BB962C8B-B14F-4D97-AF65-F5344CB8AC3E}">
        <p14:creationId xmlns:p14="http://schemas.microsoft.com/office/powerpoint/2010/main" val="134674803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5088" y="733425"/>
            <a:ext cx="6519862" cy="3668713"/>
          </a:xfrm>
        </p:spPr>
      </p:sp>
      <p:sp>
        <p:nvSpPr>
          <p:cNvPr id="3" name="备注占位符 2"/>
          <p:cNvSpPr>
            <a:spLocks noGrp="1"/>
          </p:cNvSpPr>
          <p:nvPr>
            <p:ph type="body" idx="1"/>
          </p:nvPr>
        </p:nvSpPr>
        <p:spPr/>
        <p:txBody>
          <a:bodyPr/>
          <a:lstStyle/>
          <a:p>
            <a:r>
              <a:rPr lang="zh-CN" altLang="en-US" dirty="0" smtClean="0"/>
              <a:t>这两个方法是最基本的，也是一定会出现的</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175</a:t>
            </a:fld>
            <a:endParaRPr lang="en-US" altLang="zh-CN"/>
          </a:p>
        </p:txBody>
      </p:sp>
    </p:spTree>
    <p:extLst>
      <p:ext uri="{BB962C8B-B14F-4D97-AF65-F5344CB8AC3E}">
        <p14:creationId xmlns:p14="http://schemas.microsoft.com/office/powerpoint/2010/main" val="199004671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左侧是</a:t>
            </a:r>
            <a:r>
              <a:rPr lang="en-US" altLang="zh-CN" dirty="0" smtClean="0"/>
              <a:t>XHR</a:t>
            </a:r>
            <a:r>
              <a:rPr lang="zh-CN" altLang="en-US" dirty="0" smtClean="0"/>
              <a:t>对象生成函数，可以通过惰性载入函数优化；</a:t>
            </a:r>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176</a:t>
            </a:fld>
            <a:endParaRPr lang="en-US" altLang="zh-CN"/>
          </a:p>
        </p:txBody>
      </p:sp>
    </p:spTree>
    <p:extLst>
      <p:ext uri="{BB962C8B-B14F-4D97-AF65-F5344CB8AC3E}">
        <p14:creationId xmlns:p14="http://schemas.microsoft.com/office/powerpoint/2010/main" val="53297288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5088" y="733425"/>
            <a:ext cx="6519862" cy="3668713"/>
          </a:xfrm>
        </p:spPr>
      </p:sp>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dirty="0" smtClean="0"/>
              <a:t>除了</a:t>
            </a:r>
            <a:r>
              <a:rPr lang="en-US" altLang="zh-CN" dirty="0" smtClean="0"/>
              <a:t>JSON</a:t>
            </a:r>
            <a:r>
              <a:rPr lang="zh-CN" altLang="en-US" dirty="0" smtClean="0"/>
              <a:t>外，还有</a:t>
            </a:r>
            <a:r>
              <a:rPr lang="en-US" altLang="zh-CN" dirty="0" smtClean="0"/>
              <a:t>XML</a:t>
            </a:r>
            <a:r>
              <a:rPr lang="zh-CN" altLang="en-US" dirty="0" smtClean="0"/>
              <a:t>、文件、多部分（同时包含表单和文件）的情况，可以参考</a:t>
            </a:r>
            <a:r>
              <a:rPr lang="en-US" altLang="zh-CN" dirty="0" smtClean="0"/>
              <a:t>JavaScript</a:t>
            </a:r>
            <a:r>
              <a:rPr lang="zh-CN" altLang="en-US" dirty="0" smtClean="0"/>
              <a:t>权威指南自行学习</a:t>
            </a:r>
          </a:p>
          <a:p>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180</a:t>
            </a:fld>
            <a:endParaRPr lang="en-US" altLang="zh-CN"/>
          </a:p>
        </p:txBody>
      </p:sp>
    </p:spTree>
    <p:extLst>
      <p:ext uri="{BB962C8B-B14F-4D97-AF65-F5344CB8AC3E}">
        <p14:creationId xmlns:p14="http://schemas.microsoft.com/office/powerpoint/2010/main" val="333491667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5088" y="733425"/>
            <a:ext cx="6519862" cy="3668713"/>
          </a:xfrm>
        </p:spPr>
      </p:sp>
      <p:sp>
        <p:nvSpPr>
          <p:cNvPr id="3" name="备注占位符 2"/>
          <p:cNvSpPr>
            <a:spLocks noGrp="1"/>
          </p:cNvSpPr>
          <p:nvPr>
            <p:ph type="body" idx="1"/>
          </p:nvPr>
        </p:nvSpPr>
        <p:spPr/>
        <p:txBody>
          <a:bodyPr/>
          <a:lstStyle/>
          <a:p>
            <a:r>
              <a:rPr lang="zh-CN" altLang="en-US" dirty="0" smtClean="0"/>
              <a:t>一般没啥用</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183</a:t>
            </a:fld>
            <a:endParaRPr lang="en-US" altLang="zh-CN"/>
          </a:p>
        </p:txBody>
      </p:sp>
    </p:spTree>
    <p:extLst>
      <p:ext uri="{BB962C8B-B14F-4D97-AF65-F5344CB8AC3E}">
        <p14:creationId xmlns:p14="http://schemas.microsoft.com/office/powerpoint/2010/main" val="82140502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5088" y="733425"/>
            <a:ext cx="6519862" cy="3668713"/>
          </a:xfrm>
        </p:spPr>
      </p:sp>
      <p:sp>
        <p:nvSpPr>
          <p:cNvPr id="3" name="备注占位符 2"/>
          <p:cNvSpPr>
            <a:spLocks noGrp="1"/>
          </p:cNvSpPr>
          <p:nvPr>
            <p:ph type="body" idx="1"/>
          </p:nvPr>
        </p:nvSpPr>
        <p:spPr/>
        <p:txBody>
          <a:bodyPr/>
          <a:lstStyle/>
          <a:p>
            <a:r>
              <a:rPr lang="zh-CN" altLang="en-US" dirty="0" smtClean="0"/>
              <a:t>规范中规定应该定义常量，但是老的浏览器和</a:t>
            </a:r>
            <a:r>
              <a:rPr lang="en-US" altLang="zh-CN" dirty="0" smtClean="0"/>
              <a:t>IE8</a:t>
            </a:r>
            <a:r>
              <a:rPr lang="zh-CN" altLang="en-US" dirty="0" smtClean="0"/>
              <a:t>没有实现常量，因此一般是用硬编码来实现</a:t>
            </a:r>
            <a:endParaRPr lang="en-US" altLang="zh-CN" dirty="0" smtClean="0"/>
          </a:p>
          <a:p>
            <a:endParaRPr lang="en-US" altLang="zh-CN" dirty="0" smtClean="0"/>
          </a:p>
          <a:p>
            <a:r>
              <a:rPr lang="zh-CN" altLang="en-US" dirty="0" smtClean="0"/>
              <a:t>在</a:t>
            </a:r>
            <a:r>
              <a:rPr lang="en-US" altLang="zh-CN" dirty="0" smtClean="0"/>
              <a:t>1</a:t>
            </a:r>
            <a:r>
              <a:rPr lang="zh-CN" altLang="en-US" dirty="0" smtClean="0"/>
              <a:t>的阶段，可以设置</a:t>
            </a:r>
            <a:r>
              <a:rPr lang="en-US" altLang="zh-CN" dirty="0" err="1" smtClean="0"/>
              <a:t>setRequestHeader</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185</a:t>
            </a:fld>
            <a:endParaRPr lang="en-US" altLang="zh-CN"/>
          </a:p>
        </p:txBody>
      </p:sp>
    </p:spTree>
    <p:extLst>
      <p:ext uri="{BB962C8B-B14F-4D97-AF65-F5344CB8AC3E}">
        <p14:creationId xmlns:p14="http://schemas.microsoft.com/office/powerpoint/2010/main" val="35940453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5088" y="733425"/>
            <a:ext cx="6519862" cy="3668713"/>
          </a:xfrm>
        </p:spPr>
      </p:sp>
      <p:sp>
        <p:nvSpPr>
          <p:cNvPr id="3" name="备注占位符 2"/>
          <p:cNvSpPr>
            <a:spLocks noGrp="1"/>
          </p:cNvSpPr>
          <p:nvPr>
            <p:ph type="body" idx="1"/>
          </p:nvPr>
        </p:nvSpPr>
        <p:spPr/>
        <p:txBody>
          <a:bodyPr/>
          <a:lstStyle/>
          <a:p>
            <a:r>
              <a:rPr lang="zh-CN" altLang="en-US" dirty="0" smtClean="0"/>
              <a:t>从</a:t>
            </a:r>
            <a:r>
              <a:rPr lang="en-US" altLang="zh-CN" dirty="0" err="1" smtClean="0"/>
              <a:t>loadstart</a:t>
            </a:r>
            <a:r>
              <a:rPr lang="zh-CN" altLang="en-US" dirty="0" smtClean="0"/>
              <a:t>开始，接下来是一个或多个</a:t>
            </a:r>
            <a:r>
              <a:rPr lang="en-US" altLang="zh-CN" dirty="0" smtClean="0"/>
              <a:t>progress</a:t>
            </a:r>
            <a:r>
              <a:rPr lang="zh-CN" altLang="en-US" dirty="0" smtClean="0"/>
              <a:t>事件，然后触发</a:t>
            </a:r>
            <a:r>
              <a:rPr lang="en-US" altLang="zh-CN" dirty="0" smtClean="0"/>
              <a:t>error</a:t>
            </a:r>
            <a:r>
              <a:rPr lang="zh-CN" altLang="en-US" dirty="0" smtClean="0"/>
              <a:t>、</a:t>
            </a:r>
            <a:r>
              <a:rPr lang="en-US" altLang="zh-CN" dirty="0" smtClean="0"/>
              <a:t>abort</a:t>
            </a:r>
            <a:r>
              <a:rPr lang="zh-CN" altLang="en-US" dirty="0" smtClean="0"/>
              <a:t>或</a:t>
            </a:r>
            <a:r>
              <a:rPr lang="en-US" altLang="zh-CN" dirty="0" smtClean="0"/>
              <a:t>load</a:t>
            </a:r>
            <a:r>
              <a:rPr lang="zh-CN" altLang="en-US" dirty="0" smtClean="0"/>
              <a:t>事件中的一个，最后以触发</a:t>
            </a:r>
            <a:r>
              <a:rPr lang="en-US" altLang="zh-CN" dirty="0" err="1" smtClean="0"/>
              <a:t>loadend</a:t>
            </a:r>
            <a:r>
              <a:rPr lang="zh-CN" altLang="en-US" dirty="0" smtClean="0"/>
              <a:t>事件结束</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188</a:t>
            </a:fld>
            <a:endParaRPr lang="en-US" altLang="zh-CN"/>
          </a:p>
        </p:txBody>
      </p:sp>
    </p:spTree>
    <p:extLst>
      <p:ext uri="{BB962C8B-B14F-4D97-AF65-F5344CB8AC3E}">
        <p14:creationId xmlns:p14="http://schemas.microsoft.com/office/powerpoint/2010/main" val="238969930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在本部分中，我们将介绍部分前面没有提到过，但又较为有价值的</a:t>
            </a:r>
            <a:r>
              <a:rPr lang="en-US" altLang="zh-CN" dirty="0" smtClean="0"/>
              <a:t>HTML5</a:t>
            </a:r>
            <a:r>
              <a:rPr lang="zh-CN" altLang="en-US" dirty="0" smtClean="0"/>
              <a:t>新增</a:t>
            </a:r>
            <a:r>
              <a:rPr lang="en-US" altLang="zh-CN" dirty="0" smtClean="0"/>
              <a:t>API</a:t>
            </a:r>
            <a:r>
              <a:rPr lang="zh-CN" altLang="en-US" dirty="0" smtClean="0"/>
              <a:t>，包括原生拖放和</a:t>
            </a:r>
            <a:r>
              <a:rPr lang="en-US" altLang="zh-CN" dirty="0" smtClean="0"/>
              <a:t>Geolocation</a:t>
            </a:r>
            <a:r>
              <a:rPr lang="zh-CN" altLang="en-US" dirty="0" smtClean="0"/>
              <a:t>。</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190</a:t>
            </a:fld>
            <a:endParaRPr lang="en-US" altLang="zh-CN"/>
          </a:p>
        </p:txBody>
      </p:sp>
    </p:spTree>
    <p:extLst>
      <p:ext uri="{BB962C8B-B14F-4D97-AF65-F5344CB8AC3E}">
        <p14:creationId xmlns:p14="http://schemas.microsoft.com/office/powerpoint/2010/main" val="75371181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5088" y="733425"/>
            <a:ext cx="6519862" cy="3668713"/>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191</a:t>
            </a:fld>
            <a:endParaRPr lang="en-US" altLang="zh-CN"/>
          </a:p>
        </p:txBody>
      </p:sp>
    </p:spTree>
    <p:extLst>
      <p:ext uri="{BB962C8B-B14F-4D97-AF65-F5344CB8AC3E}">
        <p14:creationId xmlns:p14="http://schemas.microsoft.com/office/powerpoint/2010/main" val="15418900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5088" y="733425"/>
            <a:ext cx="6519862" cy="3668713"/>
          </a:xfrm>
        </p:spPr>
      </p:sp>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dirty="0" smtClean="0"/>
              <a:t>正如客户端脚本未必用</a:t>
            </a:r>
            <a:r>
              <a:rPr lang="en-US" altLang="zh-CN" dirty="0" smtClean="0"/>
              <a:t>JavaScript</a:t>
            </a:r>
            <a:r>
              <a:rPr lang="zh-CN" altLang="en-US" dirty="0" smtClean="0"/>
              <a:t>书写，</a:t>
            </a:r>
            <a:r>
              <a:rPr lang="en-US" altLang="zh-CN" dirty="0" smtClean="0"/>
              <a:t>JavaScript</a:t>
            </a:r>
            <a:r>
              <a:rPr lang="zh-CN" altLang="en-US" dirty="0" smtClean="0"/>
              <a:t>也未必仅用于客户端脚本编程一样，有些</a:t>
            </a:r>
            <a:r>
              <a:rPr lang="en-US" altLang="zh-CN" dirty="0" smtClean="0"/>
              <a:t>API</a:t>
            </a:r>
            <a:r>
              <a:rPr lang="zh-CN" altLang="en-US" dirty="0" smtClean="0"/>
              <a:t>也不仅仅面向</a:t>
            </a:r>
            <a:r>
              <a:rPr lang="en-US" altLang="zh-CN" dirty="0" smtClean="0"/>
              <a:t>JavaScript</a:t>
            </a:r>
            <a:r>
              <a:rPr lang="zh-CN" altLang="en-US" dirty="0" smtClean="0"/>
              <a:t>，而是抽象接口定义，尤其是</a:t>
            </a:r>
            <a:r>
              <a:rPr lang="en-US" altLang="zh-CN" dirty="0" smtClean="0"/>
              <a:t>W3C</a:t>
            </a:r>
            <a:r>
              <a:rPr lang="zh-CN" altLang="en-US" dirty="0" smtClean="0"/>
              <a:t>定义的</a:t>
            </a:r>
            <a:r>
              <a:rPr lang="en-US" altLang="zh-CN" dirty="0" smtClean="0"/>
              <a:t>API</a:t>
            </a:r>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8</a:t>
            </a:fld>
            <a:endParaRPr lang="en-US" altLang="zh-CN"/>
          </a:p>
        </p:txBody>
      </p:sp>
    </p:spTree>
    <p:extLst>
      <p:ext uri="{BB962C8B-B14F-4D97-AF65-F5344CB8AC3E}">
        <p14:creationId xmlns:p14="http://schemas.microsoft.com/office/powerpoint/2010/main" val="253282194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900" b="0" i="0" kern="1200" dirty="0" smtClean="0">
                <a:solidFill>
                  <a:schemeClr val="tx1"/>
                </a:solidFill>
                <a:effectLst/>
                <a:latin typeface="Times New Roman" pitchFamily="18" charset="0"/>
                <a:ea typeface="宋体" pitchFamily="2" charset="-122"/>
                <a:cs typeface="+mn-cs"/>
              </a:rPr>
              <a:t>在本部分中，我们将介绍</a:t>
            </a:r>
            <a:r>
              <a:rPr lang="en-US" altLang="zh-CN" sz="900" b="0" i="0" kern="1200" dirty="0" smtClean="0">
                <a:solidFill>
                  <a:schemeClr val="tx1"/>
                </a:solidFill>
                <a:effectLst/>
                <a:latin typeface="Times New Roman" pitchFamily="18" charset="0"/>
                <a:ea typeface="宋体" pitchFamily="2" charset="-122"/>
                <a:cs typeface="+mn-cs"/>
              </a:rPr>
              <a:t>JavaScript</a:t>
            </a:r>
            <a:r>
              <a:rPr lang="zh-CN" altLang="en-US" sz="900" b="0" i="0" kern="1200" dirty="0" smtClean="0">
                <a:solidFill>
                  <a:schemeClr val="tx1"/>
                </a:solidFill>
                <a:effectLst/>
                <a:latin typeface="Times New Roman" pitchFamily="18" charset="0"/>
                <a:ea typeface="宋体" pitchFamily="2" charset="-122"/>
                <a:cs typeface="+mn-cs"/>
              </a:rPr>
              <a:t>代码书写和组织的一些最佳实践。</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199</a:t>
            </a:fld>
            <a:endParaRPr lang="en-US" altLang="zh-CN"/>
          </a:p>
        </p:txBody>
      </p:sp>
    </p:spTree>
    <p:extLst>
      <p:ext uri="{BB962C8B-B14F-4D97-AF65-F5344CB8AC3E}">
        <p14:creationId xmlns:p14="http://schemas.microsoft.com/office/powerpoint/2010/main" val="334085882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900" b="0" i="0" kern="1200" dirty="0" smtClean="0">
                <a:solidFill>
                  <a:schemeClr val="tx1"/>
                </a:solidFill>
                <a:effectLst/>
                <a:latin typeface="Times New Roman" pitchFamily="18" charset="0"/>
                <a:ea typeface="宋体" pitchFamily="2" charset="-122"/>
                <a:cs typeface="+mn-cs"/>
              </a:rPr>
              <a:t>本部分中，我们将介绍跟本</a:t>
            </a:r>
            <a:r>
              <a:rPr lang="en-US" altLang="zh-CN" sz="900" b="0" i="0" kern="1200" dirty="0" smtClean="0">
                <a:solidFill>
                  <a:schemeClr val="tx1"/>
                </a:solidFill>
                <a:effectLst/>
                <a:latin typeface="Times New Roman" pitchFamily="18" charset="0"/>
                <a:ea typeface="宋体" pitchFamily="2" charset="-122"/>
                <a:cs typeface="+mn-cs"/>
              </a:rPr>
              <a:t>Lecture</a:t>
            </a:r>
            <a:r>
              <a:rPr lang="zh-CN" altLang="en-US" sz="900" b="0" i="0" kern="1200" dirty="0" smtClean="0">
                <a:solidFill>
                  <a:schemeClr val="tx1"/>
                </a:solidFill>
                <a:effectLst/>
                <a:latin typeface="Times New Roman" pitchFamily="18" charset="0"/>
                <a:ea typeface="宋体" pitchFamily="2" charset="-122"/>
                <a:cs typeface="+mn-cs"/>
              </a:rPr>
              <a:t>相关的课后阅读、网上资源和参考书籍。</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203</a:t>
            </a:fld>
            <a:endParaRPr lang="en-US" altLang="zh-CN"/>
          </a:p>
        </p:txBody>
      </p:sp>
    </p:spTree>
    <p:extLst>
      <p:ext uri="{BB962C8B-B14F-4D97-AF65-F5344CB8AC3E}">
        <p14:creationId xmlns:p14="http://schemas.microsoft.com/office/powerpoint/2010/main" val="366228997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Element Traversal</a:t>
            </a:r>
            <a:r>
              <a:rPr lang="zh-CN" altLang="en-US" dirty="0" smtClean="0"/>
              <a:t>，</a:t>
            </a:r>
            <a:r>
              <a:rPr lang="en-US" altLang="zh-CN" dirty="0" smtClean="0">
                <a:hlinkClick r:id="rId3"/>
              </a:rPr>
              <a:t>http://www.w3.org/TR/2008/REC-ElementTraversal-20081222/</a:t>
            </a:r>
            <a:r>
              <a:rPr lang="en-US" altLang="zh-CN" dirty="0" smtClean="0"/>
              <a:t> </a:t>
            </a:r>
          </a:p>
          <a:p>
            <a:r>
              <a:rPr lang="en-US" altLang="zh-CN" dirty="0" smtClean="0"/>
              <a:t>Selectors API Level 1</a:t>
            </a:r>
            <a:r>
              <a:rPr lang="zh-CN" altLang="en-US" dirty="0" smtClean="0"/>
              <a:t>，</a:t>
            </a:r>
            <a:r>
              <a:rPr lang="en-US" altLang="zh-CN" dirty="0" smtClean="0">
                <a:hlinkClick r:id="rId4"/>
              </a:rPr>
              <a:t>http://www.w3.org/TR/2013/REC-selectors-api-20130221/</a:t>
            </a:r>
            <a:r>
              <a:rPr lang="en-US" altLang="zh-CN" dirty="0" smtClean="0"/>
              <a:t> </a:t>
            </a:r>
          </a:p>
          <a:p>
            <a:r>
              <a:rPr lang="en-US" altLang="zh-CN" dirty="0" smtClean="0"/>
              <a:t>Document Object Model (DOM) Level 2 Events Specification</a:t>
            </a:r>
            <a:r>
              <a:rPr lang="zh-CN" altLang="en-US" dirty="0" smtClean="0"/>
              <a:t>，</a:t>
            </a:r>
            <a:r>
              <a:rPr lang="en-US" altLang="zh-CN" dirty="0" smtClean="0">
                <a:hlinkClick r:id="rId5"/>
              </a:rPr>
              <a:t>http://www.w3.org/TR/2000/REC-DOM-Level-2-Events-20001113/</a:t>
            </a:r>
            <a:r>
              <a:rPr lang="en-US" altLang="zh-CN" dirty="0" smtClean="0"/>
              <a:t> </a:t>
            </a:r>
          </a:p>
          <a:p>
            <a:r>
              <a:rPr lang="en-US" altLang="zh-CN" dirty="0" smtClean="0"/>
              <a:t>Document Object Model (DOM) Level 2 Style Specification</a:t>
            </a:r>
            <a:r>
              <a:rPr lang="zh-CN" altLang="en-US" dirty="0" smtClean="0"/>
              <a:t>，</a:t>
            </a:r>
            <a:r>
              <a:rPr lang="en-US" altLang="zh-CN" dirty="0" smtClean="0">
                <a:hlinkClick r:id="rId6"/>
              </a:rPr>
              <a:t>http://www.w3.org/TR/2000/REC-DOM-Level-2-Style-20001113/</a:t>
            </a:r>
            <a:r>
              <a:rPr lang="en-US" altLang="zh-CN" dirty="0" smtClean="0"/>
              <a:t> </a:t>
            </a:r>
          </a:p>
          <a:p>
            <a:r>
              <a:rPr lang="en-US" altLang="zh-CN" dirty="0" smtClean="0"/>
              <a:t>Geolocation API Specification</a:t>
            </a:r>
            <a:r>
              <a:rPr lang="zh-CN" altLang="en-US" dirty="0" smtClean="0"/>
              <a:t>，</a:t>
            </a:r>
            <a:r>
              <a:rPr lang="en-US" altLang="zh-CN" dirty="0" smtClean="0">
                <a:hlinkClick r:id="rId7"/>
              </a:rPr>
              <a:t>http://www.w3.org/TR/2013/REC-geolocation-API-20131024/</a:t>
            </a:r>
            <a:r>
              <a:rPr lang="en-US" altLang="zh-CN" dirty="0" smtClean="0"/>
              <a:t> </a:t>
            </a:r>
          </a:p>
          <a:p>
            <a:r>
              <a:rPr lang="en-US" altLang="zh-CN" dirty="0" err="1" smtClean="0"/>
              <a:t>XMLHttpRequest</a:t>
            </a:r>
            <a:r>
              <a:rPr lang="en-US" altLang="zh-CN" dirty="0" smtClean="0"/>
              <a:t> Level 1</a:t>
            </a:r>
            <a:r>
              <a:rPr lang="zh-CN" altLang="en-US" dirty="0" smtClean="0"/>
              <a:t>，</a:t>
            </a:r>
            <a:r>
              <a:rPr lang="en-US" altLang="zh-CN" dirty="0" smtClean="0">
                <a:hlinkClick r:id="rId8"/>
              </a:rPr>
              <a:t>http://www.w3.org/TR/2014/WD-XMLHttpRequest-20140130/</a:t>
            </a:r>
            <a:r>
              <a:rPr lang="en-US" altLang="zh-CN" dirty="0" smtClean="0"/>
              <a:t> </a:t>
            </a:r>
            <a:endParaRPr lang="zh-CN" altLang="en-US" dirty="0" smtClean="0"/>
          </a:p>
          <a:p>
            <a:r>
              <a:rPr lang="en-US" altLang="zh-CN" dirty="0" smtClean="0"/>
              <a:t>Progress Events</a:t>
            </a:r>
            <a:r>
              <a:rPr lang="zh-CN" altLang="en-US" dirty="0" smtClean="0"/>
              <a:t>，</a:t>
            </a:r>
            <a:r>
              <a:rPr lang="en-US" altLang="zh-CN" dirty="0" smtClean="0">
                <a:hlinkClick r:id="rId9"/>
              </a:rPr>
              <a:t>http://www.w3.org/TR/progress-events/</a:t>
            </a:r>
            <a:r>
              <a:rPr lang="en-US" altLang="zh-CN" dirty="0" smtClean="0"/>
              <a:t> </a:t>
            </a:r>
          </a:p>
          <a:p>
            <a:r>
              <a:rPr lang="en-US" altLang="zh-CN" dirty="0" smtClean="0"/>
              <a:t>Cross-Origin Resource Sharing</a:t>
            </a:r>
            <a:r>
              <a:rPr lang="zh-CN" altLang="en-US" dirty="0" smtClean="0"/>
              <a:t>，</a:t>
            </a:r>
            <a:r>
              <a:rPr lang="en-US" altLang="zh-CN" dirty="0" smtClean="0">
                <a:hlinkClick r:id="rId10"/>
              </a:rPr>
              <a:t>http://www.w3.org/TR/cors</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205</a:t>
            </a:fld>
            <a:endParaRPr lang="en-US" altLang="zh-CN"/>
          </a:p>
        </p:txBody>
      </p:sp>
    </p:spTree>
    <p:extLst>
      <p:ext uri="{BB962C8B-B14F-4D97-AF65-F5344CB8AC3E}">
        <p14:creationId xmlns:p14="http://schemas.microsoft.com/office/powerpoint/2010/main" val="14942793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5088" y="733425"/>
            <a:ext cx="6519862" cy="3668713"/>
          </a:xfrm>
        </p:spPr>
      </p:sp>
      <p:sp>
        <p:nvSpPr>
          <p:cNvPr id="3" name="备注占位符 2"/>
          <p:cNvSpPr>
            <a:spLocks noGrp="1"/>
          </p:cNvSpPr>
          <p:nvPr>
            <p:ph type="body" idx="1"/>
          </p:nvPr>
        </p:nvSpPr>
        <p:spPr/>
        <p:txBody>
          <a:bodyPr/>
          <a:lstStyle/>
          <a:p>
            <a:r>
              <a:rPr lang="zh-CN" altLang="en-US" dirty="0" smtClean="0"/>
              <a:t>对于前三类</a:t>
            </a:r>
            <a:r>
              <a:rPr lang="en-US" altLang="zh-CN" dirty="0" smtClean="0"/>
              <a:t>API</a:t>
            </a:r>
            <a:r>
              <a:rPr lang="zh-CN" altLang="en-US" dirty="0" smtClean="0"/>
              <a:t>，用户在使用时都是隐性引入，对于后两类，用户在使用时需显性引入</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9</a:t>
            </a:fld>
            <a:endParaRPr lang="en-US" altLang="zh-CN"/>
          </a:p>
        </p:txBody>
      </p:sp>
    </p:spTree>
    <p:extLst>
      <p:ext uri="{BB962C8B-B14F-4D97-AF65-F5344CB8AC3E}">
        <p14:creationId xmlns:p14="http://schemas.microsoft.com/office/powerpoint/2010/main" val="6073551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5088" y="733425"/>
            <a:ext cx="6519862" cy="3668713"/>
          </a:xfrm>
        </p:spPr>
      </p:sp>
      <p:sp>
        <p:nvSpPr>
          <p:cNvPr id="3" name="备注占位符 2"/>
          <p:cNvSpPr>
            <a:spLocks noGrp="1"/>
          </p:cNvSpPr>
          <p:nvPr>
            <p:ph type="body" idx="1"/>
          </p:nvPr>
        </p:nvSpPr>
        <p:spPr/>
        <p:txBody>
          <a:bodyPr/>
          <a:lstStyle/>
          <a:p>
            <a:r>
              <a:rPr lang="zh-CN" altLang="en-US" dirty="0" smtClean="0"/>
              <a:t>传统概念上的</a:t>
            </a:r>
            <a:r>
              <a:rPr lang="en-US" altLang="zh-CN" dirty="0" smtClean="0"/>
              <a:t>IE4</a:t>
            </a:r>
            <a:r>
              <a:rPr lang="en-US" altLang="zh-CN" baseline="0" dirty="0" smtClean="0"/>
              <a:t> DOM</a:t>
            </a:r>
            <a:r>
              <a:rPr lang="zh-CN" altLang="en-US" baseline="0" dirty="0" smtClean="0"/>
              <a:t>在历史的长河中扩展为了</a:t>
            </a:r>
            <a:r>
              <a:rPr lang="en-US" altLang="zh-CN" baseline="0" dirty="0" smtClean="0"/>
              <a:t>HTML5</a:t>
            </a:r>
            <a:r>
              <a:rPr lang="zh-CN" altLang="en-US" baseline="0" dirty="0" smtClean="0"/>
              <a:t>扩展和专有扩展，专有扩展已经不仅是</a:t>
            </a:r>
            <a:r>
              <a:rPr lang="en-US" altLang="zh-CN" baseline="0" dirty="0" smtClean="0"/>
              <a:t>IE</a:t>
            </a:r>
            <a:r>
              <a:rPr lang="zh-CN" altLang="en-US" baseline="0" dirty="0" smtClean="0"/>
              <a:t>的专利</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14</a:t>
            </a:fld>
            <a:endParaRPr lang="en-US" altLang="zh-CN"/>
          </a:p>
        </p:txBody>
      </p:sp>
    </p:spTree>
    <p:extLst>
      <p:ext uri="{BB962C8B-B14F-4D97-AF65-F5344CB8AC3E}">
        <p14:creationId xmlns:p14="http://schemas.microsoft.com/office/powerpoint/2010/main" val="35811352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在本部分中，我们将介绍下移</a:t>
            </a:r>
            <a:r>
              <a:rPr lang="en-US" altLang="zh-CN" dirty="0" smtClean="0"/>
              <a:t>BOM</a:t>
            </a:r>
            <a:r>
              <a:rPr lang="zh-CN" altLang="en-US" dirty="0" smtClean="0"/>
              <a:t>相关对象，包括</a:t>
            </a:r>
            <a:r>
              <a:rPr lang="en-US" altLang="zh-CN" dirty="0" smtClean="0"/>
              <a:t>window</a:t>
            </a:r>
            <a:r>
              <a:rPr lang="zh-CN" altLang="en-US" dirty="0" smtClean="0"/>
              <a:t>、</a:t>
            </a:r>
            <a:r>
              <a:rPr lang="en-US" altLang="zh-CN" dirty="0" smtClean="0"/>
              <a:t>navigator</a:t>
            </a:r>
            <a:r>
              <a:rPr lang="zh-CN" altLang="en-US" dirty="0" smtClean="0"/>
              <a:t>、</a:t>
            </a:r>
            <a:r>
              <a:rPr lang="en-US" altLang="zh-CN" dirty="0" smtClean="0"/>
              <a:t>screen</a:t>
            </a:r>
            <a:r>
              <a:rPr lang="zh-CN" altLang="en-US" dirty="0" smtClean="0"/>
              <a:t>等对象相关内容。</a:t>
            </a:r>
          </a:p>
          <a:p>
            <a:r>
              <a:rPr lang="zh-CN" altLang="en-US" dirty="0" smtClean="0"/>
              <a:t> </a:t>
            </a:r>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16</a:t>
            </a:fld>
            <a:endParaRPr lang="en-US" altLang="zh-CN"/>
          </a:p>
        </p:txBody>
      </p:sp>
    </p:spTree>
    <p:extLst>
      <p:ext uri="{BB962C8B-B14F-4D97-AF65-F5344CB8AC3E}">
        <p14:creationId xmlns:p14="http://schemas.microsoft.com/office/powerpoint/2010/main" val="23263073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 name="Group 2"/>
          <p:cNvGrpSpPr>
            <a:grpSpLocks/>
          </p:cNvGrpSpPr>
          <p:nvPr/>
        </p:nvGrpSpPr>
        <p:grpSpPr bwMode="auto">
          <a:xfrm>
            <a:off x="0" y="0"/>
            <a:ext cx="12192000" cy="6858000"/>
            <a:chOff x="0" y="0"/>
            <a:chExt cx="5760" cy="4320"/>
          </a:xfrm>
        </p:grpSpPr>
        <p:grpSp>
          <p:nvGrpSpPr>
            <p:cNvPr id="5" name="Group 3"/>
            <p:cNvGrpSpPr>
              <a:grpSpLocks/>
            </p:cNvGrpSpPr>
            <p:nvPr/>
          </p:nvGrpSpPr>
          <p:grpSpPr bwMode="auto">
            <a:xfrm>
              <a:off x="0" y="0"/>
              <a:ext cx="5760" cy="4320"/>
              <a:chOff x="0" y="0"/>
              <a:chExt cx="5760" cy="4320"/>
            </a:xfrm>
          </p:grpSpPr>
          <p:sp>
            <p:nvSpPr>
              <p:cNvPr id="15" name="Rectangle 4"/>
              <p:cNvSpPr>
                <a:spLocks noChangeArrowheads="1"/>
              </p:cNvSpPr>
              <p:nvPr/>
            </p:nvSpPr>
            <p:spPr bwMode="ltGray">
              <a:xfrm>
                <a:off x="2112" y="0"/>
                <a:ext cx="3648" cy="96"/>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6" name="Group 5"/>
              <p:cNvGrpSpPr>
                <a:grpSpLocks/>
              </p:cNvGrpSpPr>
              <p:nvPr userDrawn="1"/>
            </p:nvGrpSpPr>
            <p:grpSpPr bwMode="auto">
              <a:xfrm>
                <a:off x="0" y="0"/>
                <a:ext cx="5760" cy="4320"/>
                <a:chOff x="0" y="0"/>
                <a:chExt cx="5760" cy="4320"/>
              </a:xfrm>
            </p:grpSpPr>
            <p:sp>
              <p:nvSpPr>
                <p:cNvPr id="18" name="Line 6"/>
                <p:cNvSpPr>
                  <a:spLocks noChangeShapeType="1"/>
                </p:cNvSpPr>
                <p:nvPr/>
              </p:nvSpPr>
              <p:spPr bwMode="white">
                <a:xfrm>
                  <a:off x="0" y="192"/>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 name="Line 7"/>
                <p:cNvSpPr>
                  <a:spLocks noChangeShapeType="1"/>
                </p:cNvSpPr>
                <p:nvPr/>
              </p:nvSpPr>
              <p:spPr bwMode="white">
                <a:xfrm>
                  <a:off x="0" y="384"/>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 name="Line 8"/>
                <p:cNvSpPr>
                  <a:spLocks noChangeShapeType="1"/>
                </p:cNvSpPr>
                <p:nvPr/>
              </p:nvSpPr>
              <p:spPr bwMode="white">
                <a:xfrm>
                  <a:off x="0" y="576"/>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 name="Line 9"/>
                <p:cNvSpPr>
                  <a:spLocks noChangeShapeType="1"/>
                </p:cNvSpPr>
                <p:nvPr/>
              </p:nvSpPr>
              <p:spPr bwMode="white">
                <a:xfrm>
                  <a:off x="0" y="768"/>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Line 10"/>
                <p:cNvSpPr>
                  <a:spLocks noChangeShapeType="1"/>
                </p:cNvSpPr>
                <p:nvPr/>
              </p:nvSpPr>
              <p:spPr bwMode="white">
                <a:xfrm>
                  <a:off x="0" y="960"/>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Line 11"/>
                <p:cNvSpPr>
                  <a:spLocks noChangeShapeType="1"/>
                </p:cNvSpPr>
                <p:nvPr/>
              </p:nvSpPr>
              <p:spPr bwMode="white">
                <a:xfrm>
                  <a:off x="0" y="1152"/>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Line 12"/>
                <p:cNvSpPr>
                  <a:spLocks noChangeShapeType="1"/>
                </p:cNvSpPr>
                <p:nvPr/>
              </p:nvSpPr>
              <p:spPr bwMode="white">
                <a:xfrm>
                  <a:off x="0" y="1344"/>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 name="Line 13"/>
                <p:cNvSpPr>
                  <a:spLocks noChangeShapeType="1"/>
                </p:cNvSpPr>
                <p:nvPr/>
              </p:nvSpPr>
              <p:spPr bwMode="white">
                <a:xfrm>
                  <a:off x="0" y="1536"/>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Line 14"/>
                <p:cNvSpPr>
                  <a:spLocks noChangeShapeType="1"/>
                </p:cNvSpPr>
                <p:nvPr/>
              </p:nvSpPr>
              <p:spPr bwMode="white">
                <a:xfrm>
                  <a:off x="0" y="1728"/>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 name="Line 15"/>
                <p:cNvSpPr>
                  <a:spLocks noChangeShapeType="1"/>
                </p:cNvSpPr>
                <p:nvPr/>
              </p:nvSpPr>
              <p:spPr bwMode="white">
                <a:xfrm>
                  <a:off x="0" y="1920"/>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 name="Line 16"/>
                <p:cNvSpPr>
                  <a:spLocks noChangeShapeType="1"/>
                </p:cNvSpPr>
                <p:nvPr/>
              </p:nvSpPr>
              <p:spPr bwMode="white">
                <a:xfrm>
                  <a:off x="0" y="2112"/>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 name="Line 17"/>
                <p:cNvSpPr>
                  <a:spLocks noChangeShapeType="1"/>
                </p:cNvSpPr>
                <p:nvPr/>
              </p:nvSpPr>
              <p:spPr bwMode="white">
                <a:xfrm>
                  <a:off x="0" y="2304"/>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 name="Line 18"/>
                <p:cNvSpPr>
                  <a:spLocks noChangeShapeType="1"/>
                </p:cNvSpPr>
                <p:nvPr/>
              </p:nvSpPr>
              <p:spPr bwMode="white">
                <a:xfrm>
                  <a:off x="0" y="2496"/>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 name="Line 19"/>
                <p:cNvSpPr>
                  <a:spLocks noChangeShapeType="1"/>
                </p:cNvSpPr>
                <p:nvPr/>
              </p:nvSpPr>
              <p:spPr bwMode="white">
                <a:xfrm>
                  <a:off x="0" y="2688"/>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 name="Line 20"/>
                <p:cNvSpPr>
                  <a:spLocks noChangeShapeType="1"/>
                </p:cNvSpPr>
                <p:nvPr/>
              </p:nvSpPr>
              <p:spPr bwMode="white">
                <a:xfrm>
                  <a:off x="0" y="2880"/>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 name="Line 21"/>
                <p:cNvSpPr>
                  <a:spLocks noChangeShapeType="1"/>
                </p:cNvSpPr>
                <p:nvPr/>
              </p:nvSpPr>
              <p:spPr bwMode="white">
                <a:xfrm>
                  <a:off x="0" y="3072"/>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 name="Line 22"/>
                <p:cNvSpPr>
                  <a:spLocks noChangeShapeType="1"/>
                </p:cNvSpPr>
                <p:nvPr/>
              </p:nvSpPr>
              <p:spPr bwMode="white">
                <a:xfrm>
                  <a:off x="0" y="3264"/>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5" name="Line 23"/>
                <p:cNvSpPr>
                  <a:spLocks noChangeShapeType="1"/>
                </p:cNvSpPr>
                <p:nvPr/>
              </p:nvSpPr>
              <p:spPr bwMode="white">
                <a:xfrm>
                  <a:off x="0" y="3456"/>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6" name="Line 24"/>
                <p:cNvSpPr>
                  <a:spLocks noChangeShapeType="1"/>
                </p:cNvSpPr>
                <p:nvPr/>
              </p:nvSpPr>
              <p:spPr bwMode="white">
                <a:xfrm>
                  <a:off x="0" y="3648"/>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 name="Line 25"/>
                <p:cNvSpPr>
                  <a:spLocks noChangeShapeType="1"/>
                </p:cNvSpPr>
                <p:nvPr/>
              </p:nvSpPr>
              <p:spPr bwMode="white">
                <a:xfrm>
                  <a:off x="0" y="3840"/>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 name="Line 26"/>
                <p:cNvSpPr>
                  <a:spLocks noChangeShapeType="1"/>
                </p:cNvSpPr>
                <p:nvPr/>
              </p:nvSpPr>
              <p:spPr bwMode="white">
                <a:xfrm>
                  <a:off x="0" y="4032"/>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 name="Line 27"/>
                <p:cNvSpPr>
                  <a:spLocks noChangeShapeType="1"/>
                </p:cNvSpPr>
                <p:nvPr/>
              </p:nvSpPr>
              <p:spPr bwMode="white">
                <a:xfrm>
                  <a:off x="0" y="4224"/>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 name="Line 28"/>
                <p:cNvSpPr>
                  <a:spLocks noChangeShapeType="1"/>
                </p:cNvSpPr>
                <p:nvPr/>
              </p:nvSpPr>
              <p:spPr bwMode="white">
                <a:xfrm>
                  <a:off x="192"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 name="Line 29"/>
                <p:cNvSpPr>
                  <a:spLocks noChangeShapeType="1"/>
                </p:cNvSpPr>
                <p:nvPr/>
              </p:nvSpPr>
              <p:spPr bwMode="white">
                <a:xfrm>
                  <a:off x="384"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2" name="Line 30"/>
                <p:cNvSpPr>
                  <a:spLocks noChangeShapeType="1"/>
                </p:cNvSpPr>
                <p:nvPr/>
              </p:nvSpPr>
              <p:spPr bwMode="white">
                <a:xfrm>
                  <a:off x="576"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 name="Line 31"/>
                <p:cNvSpPr>
                  <a:spLocks noChangeShapeType="1"/>
                </p:cNvSpPr>
                <p:nvPr/>
              </p:nvSpPr>
              <p:spPr bwMode="white">
                <a:xfrm>
                  <a:off x="768"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 name="Line 32"/>
                <p:cNvSpPr>
                  <a:spLocks noChangeShapeType="1"/>
                </p:cNvSpPr>
                <p:nvPr/>
              </p:nvSpPr>
              <p:spPr bwMode="white">
                <a:xfrm>
                  <a:off x="960"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5" name="Line 33"/>
                <p:cNvSpPr>
                  <a:spLocks noChangeShapeType="1"/>
                </p:cNvSpPr>
                <p:nvPr/>
              </p:nvSpPr>
              <p:spPr bwMode="white">
                <a:xfrm>
                  <a:off x="1152"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 name="Line 34"/>
                <p:cNvSpPr>
                  <a:spLocks noChangeShapeType="1"/>
                </p:cNvSpPr>
                <p:nvPr/>
              </p:nvSpPr>
              <p:spPr bwMode="white">
                <a:xfrm>
                  <a:off x="1344"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 name="Line 35"/>
                <p:cNvSpPr>
                  <a:spLocks noChangeShapeType="1"/>
                </p:cNvSpPr>
                <p:nvPr/>
              </p:nvSpPr>
              <p:spPr bwMode="white">
                <a:xfrm>
                  <a:off x="1536"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 name="Line 36"/>
                <p:cNvSpPr>
                  <a:spLocks noChangeShapeType="1"/>
                </p:cNvSpPr>
                <p:nvPr/>
              </p:nvSpPr>
              <p:spPr bwMode="white">
                <a:xfrm>
                  <a:off x="1728"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 name="Line 37"/>
                <p:cNvSpPr>
                  <a:spLocks noChangeShapeType="1"/>
                </p:cNvSpPr>
                <p:nvPr/>
              </p:nvSpPr>
              <p:spPr bwMode="white">
                <a:xfrm>
                  <a:off x="1920"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 name="Line 38"/>
                <p:cNvSpPr>
                  <a:spLocks noChangeShapeType="1"/>
                </p:cNvSpPr>
                <p:nvPr/>
              </p:nvSpPr>
              <p:spPr bwMode="white">
                <a:xfrm>
                  <a:off x="2112"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 name="Line 39"/>
                <p:cNvSpPr>
                  <a:spLocks noChangeShapeType="1"/>
                </p:cNvSpPr>
                <p:nvPr/>
              </p:nvSpPr>
              <p:spPr bwMode="white">
                <a:xfrm>
                  <a:off x="2304"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 name="Line 40"/>
                <p:cNvSpPr>
                  <a:spLocks noChangeShapeType="1"/>
                </p:cNvSpPr>
                <p:nvPr/>
              </p:nvSpPr>
              <p:spPr bwMode="white">
                <a:xfrm>
                  <a:off x="2496"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 name="Line 41"/>
                <p:cNvSpPr>
                  <a:spLocks noChangeShapeType="1"/>
                </p:cNvSpPr>
                <p:nvPr/>
              </p:nvSpPr>
              <p:spPr bwMode="white">
                <a:xfrm>
                  <a:off x="2688"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 name="Line 42"/>
                <p:cNvSpPr>
                  <a:spLocks noChangeShapeType="1"/>
                </p:cNvSpPr>
                <p:nvPr/>
              </p:nvSpPr>
              <p:spPr bwMode="white">
                <a:xfrm>
                  <a:off x="2880"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 name="Line 43"/>
                <p:cNvSpPr>
                  <a:spLocks noChangeShapeType="1"/>
                </p:cNvSpPr>
                <p:nvPr/>
              </p:nvSpPr>
              <p:spPr bwMode="white">
                <a:xfrm>
                  <a:off x="3072"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6" name="Line 44"/>
                <p:cNvSpPr>
                  <a:spLocks noChangeShapeType="1"/>
                </p:cNvSpPr>
                <p:nvPr/>
              </p:nvSpPr>
              <p:spPr bwMode="white">
                <a:xfrm>
                  <a:off x="3264"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 name="Line 45"/>
                <p:cNvSpPr>
                  <a:spLocks noChangeShapeType="1"/>
                </p:cNvSpPr>
                <p:nvPr/>
              </p:nvSpPr>
              <p:spPr bwMode="white">
                <a:xfrm>
                  <a:off x="3456"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8" name="Line 46"/>
                <p:cNvSpPr>
                  <a:spLocks noChangeShapeType="1"/>
                </p:cNvSpPr>
                <p:nvPr/>
              </p:nvSpPr>
              <p:spPr bwMode="white">
                <a:xfrm>
                  <a:off x="3648"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9" name="Line 47"/>
                <p:cNvSpPr>
                  <a:spLocks noChangeShapeType="1"/>
                </p:cNvSpPr>
                <p:nvPr/>
              </p:nvSpPr>
              <p:spPr bwMode="white">
                <a:xfrm>
                  <a:off x="3840"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 name="Line 48"/>
                <p:cNvSpPr>
                  <a:spLocks noChangeShapeType="1"/>
                </p:cNvSpPr>
                <p:nvPr/>
              </p:nvSpPr>
              <p:spPr bwMode="white">
                <a:xfrm>
                  <a:off x="4032"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 name="Line 49"/>
                <p:cNvSpPr>
                  <a:spLocks noChangeShapeType="1"/>
                </p:cNvSpPr>
                <p:nvPr/>
              </p:nvSpPr>
              <p:spPr bwMode="white">
                <a:xfrm>
                  <a:off x="4224"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2" name="Line 50"/>
                <p:cNvSpPr>
                  <a:spLocks noChangeShapeType="1"/>
                </p:cNvSpPr>
                <p:nvPr/>
              </p:nvSpPr>
              <p:spPr bwMode="white">
                <a:xfrm>
                  <a:off x="4416"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3" name="Line 51"/>
                <p:cNvSpPr>
                  <a:spLocks noChangeShapeType="1"/>
                </p:cNvSpPr>
                <p:nvPr/>
              </p:nvSpPr>
              <p:spPr bwMode="white">
                <a:xfrm>
                  <a:off x="4608"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4" name="Line 52"/>
                <p:cNvSpPr>
                  <a:spLocks noChangeShapeType="1"/>
                </p:cNvSpPr>
                <p:nvPr/>
              </p:nvSpPr>
              <p:spPr bwMode="white">
                <a:xfrm>
                  <a:off x="4800"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5" name="Line 53"/>
                <p:cNvSpPr>
                  <a:spLocks noChangeShapeType="1"/>
                </p:cNvSpPr>
                <p:nvPr/>
              </p:nvSpPr>
              <p:spPr bwMode="white">
                <a:xfrm>
                  <a:off x="4992"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6" name="Line 54"/>
                <p:cNvSpPr>
                  <a:spLocks noChangeShapeType="1"/>
                </p:cNvSpPr>
                <p:nvPr/>
              </p:nvSpPr>
              <p:spPr bwMode="white">
                <a:xfrm>
                  <a:off x="5184"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 name="Line 55"/>
                <p:cNvSpPr>
                  <a:spLocks noChangeShapeType="1"/>
                </p:cNvSpPr>
                <p:nvPr/>
              </p:nvSpPr>
              <p:spPr bwMode="white">
                <a:xfrm>
                  <a:off x="5376"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8" name="Line 56"/>
                <p:cNvSpPr>
                  <a:spLocks noChangeShapeType="1"/>
                </p:cNvSpPr>
                <p:nvPr/>
              </p:nvSpPr>
              <p:spPr bwMode="white">
                <a:xfrm>
                  <a:off x="5568"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7" name="Line 57"/>
              <p:cNvSpPr>
                <a:spLocks noChangeShapeType="1"/>
              </p:cNvSpPr>
              <p:nvPr/>
            </p:nvSpPr>
            <p:spPr bwMode="ltGray">
              <a:xfrm>
                <a:off x="5568" y="0"/>
                <a:ext cx="0" cy="1488"/>
              </a:xfrm>
              <a:prstGeom prst="line">
                <a:avLst/>
              </a:prstGeom>
              <a:noFill/>
              <a:ln w="952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6" name="Group 58"/>
            <p:cNvGrpSpPr>
              <a:grpSpLocks/>
            </p:cNvGrpSpPr>
            <p:nvPr userDrawn="1"/>
          </p:nvGrpSpPr>
          <p:grpSpPr bwMode="auto">
            <a:xfrm>
              <a:off x="3" y="559"/>
              <a:ext cx="4192" cy="1796"/>
              <a:chOff x="3" y="559"/>
              <a:chExt cx="4192" cy="1796"/>
            </a:xfrm>
          </p:grpSpPr>
          <p:sp>
            <p:nvSpPr>
              <p:cNvPr id="11" name="Line 59"/>
              <p:cNvSpPr>
                <a:spLocks noChangeShapeType="1"/>
              </p:cNvSpPr>
              <p:nvPr/>
            </p:nvSpPr>
            <p:spPr bwMode="ltGray">
              <a:xfrm>
                <a:off x="506" y="559"/>
                <a:ext cx="0" cy="1796"/>
              </a:xfrm>
              <a:prstGeom prst="line">
                <a:avLst/>
              </a:prstGeom>
              <a:noFill/>
              <a:ln w="952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Line 60"/>
              <p:cNvSpPr>
                <a:spLocks noChangeShapeType="1"/>
              </p:cNvSpPr>
              <p:nvPr/>
            </p:nvSpPr>
            <p:spPr bwMode="ltGray">
              <a:xfrm flipH="1" flipV="1">
                <a:off x="3" y="1924"/>
                <a:ext cx="3211" cy="1"/>
              </a:xfrm>
              <a:prstGeom prst="line">
                <a:avLst/>
              </a:prstGeom>
              <a:noFill/>
              <a:ln w="952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Line 61"/>
              <p:cNvSpPr>
                <a:spLocks noChangeShapeType="1"/>
              </p:cNvSpPr>
              <p:nvPr/>
            </p:nvSpPr>
            <p:spPr bwMode="ltGray">
              <a:xfrm flipH="1" flipV="1">
                <a:off x="384" y="938"/>
                <a:ext cx="3811" cy="1"/>
              </a:xfrm>
              <a:prstGeom prst="line">
                <a:avLst/>
              </a:prstGeom>
              <a:noFill/>
              <a:ln w="952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Arc 62"/>
              <p:cNvSpPr>
                <a:spLocks/>
              </p:cNvSpPr>
              <p:nvPr/>
            </p:nvSpPr>
            <p:spPr bwMode="ltGray">
              <a:xfrm rot="16200000" flipH="1">
                <a:off x="426" y="860"/>
                <a:ext cx="156" cy="157"/>
              </a:xfrm>
              <a:custGeom>
                <a:avLst/>
                <a:gdLst>
                  <a:gd name="T0" fmla="*/ 76 w 43195"/>
                  <a:gd name="T1" fmla="*/ 0 h 43200"/>
                  <a:gd name="T2" fmla="*/ 0 w 43195"/>
                  <a:gd name="T3" fmla="*/ 80 h 43200"/>
                  <a:gd name="T4" fmla="*/ 78 w 43195"/>
                  <a:gd name="T5" fmla="*/ 79 h 43200"/>
                  <a:gd name="T6" fmla="*/ 0 60000 65536"/>
                  <a:gd name="T7" fmla="*/ 0 60000 65536"/>
                  <a:gd name="T8" fmla="*/ 0 60000 65536"/>
                </a:gdLst>
                <a:ahLst/>
                <a:cxnLst>
                  <a:cxn ang="T6">
                    <a:pos x="T0" y="T1"/>
                  </a:cxn>
                  <a:cxn ang="T7">
                    <a:pos x="T2" y="T3"/>
                  </a:cxn>
                  <a:cxn ang="T8">
                    <a:pos x="T4" y="T5"/>
                  </a:cxn>
                </a:cxnLst>
                <a:rect l="0" t="0" r="r" b="b"/>
                <a:pathLst>
                  <a:path w="43195" h="43200" fill="none" extrusionOk="0">
                    <a:moveTo>
                      <a:pt x="21114" y="5"/>
                    </a:moveTo>
                    <a:cubicBezTo>
                      <a:pt x="21274" y="1"/>
                      <a:pt x="21434" y="-1"/>
                      <a:pt x="21595" y="0"/>
                    </a:cubicBezTo>
                    <a:cubicBezTo>
                      <a:pt x="33524" y="0"/>
                      <a:pt x="43195" y="9670"/>
                      <a:pt x="43195" y="21600"/>
                    </a:cubicBezTo>
                    <a:cubicBezTo>
                      <a:pt x="43195" y="33529"/>
                      <a:pt x="33524" y="43200"/>
                      <a:pt x="21595" y="43200"/>
                    </a:cubicBezTo>
                    <a:cubicBezTo>
                      <a:pt x="9843" y="43200"/>
                      <a:pt x="247" y="33805"/>
                      <a:pt x="-1" y="22056"/>
                    </a:cubicBezTo>
                  </a:path>
                  <a:path w="43195" h="43200" stroke="0" extrusionOk="0">
                    <a:moveTo>
                      <a:pt x="21114" y="5"/>
                    </a:moveTo>
                    <a:cubicBezTo>
                      <a:pt x="21274" y="1"/>
                      <a:pt x="21434" y="-1"/>
                      <a:pt x="21595" y="0"/>
                    </a:cubicBezTo>
                    <a:cubicBezTo>
                      <a:pt x="33524" y="0"/>
                      <a:pt x="43195" y="9670"/>
                      <a:pt x="43195" y="21600"/>
                    </a:cubicBezTo>
                    <a:cubicBezTo>
                      <a:pt x="43195" y="33529"/>
                      <a:pt x="33524" y="43200"/>
                      <a:pt x="21595" y="43200"/>
                    </a:cubicBezTo>
                    <a:cubicBezTo>
                      <a:pt x="9843" y="43200"/>
                      <a:pt x="247" y="33805"/>
                      <a:pt x="-1" y="22056"/>
                    </a:cubicBezTo>
                    <a:lnTo>
                      <a:pt x="21595" y="21600"/>
                    </a:lnTo>
                    <a:lnTo>
                      <a:pt x="21114" y="5"/>
                    </a:lnTo>
                    <a:close/>
                  </a:path>
                </a:pathLst>
              </a:custGeom>
              <a:noFill/>
              <a:ln w="9525">
                <a:solidFill>
                  <a:schemeClr va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7" name="Group 63"/>
            <p:cNvGrpSpPr>
              <a:grpSpLocks/>
            </p:cNvGrpSpPr>
            <p:nvPr userDrawn="1"/>
          </p:nvGrpSpPr>
          <p:grpSpPr bwMode="auto">
            <a:xfrm>
              <a:off x="1480" y="1952"/>
              <a:ext cx="3808" cy="1812"/>
              <a:chOff x="1480" y="1952"/>
              <a:chExt cx="3808" cy="1812"/>
            </a:xfrm>
          </p:grpSpPr>
          <p:sp>
            <p:nvSpPr>
              <p:cNvPr id="8" name="Line 64"/>
              <p:cNvSpPr>
                <a:spLocks noChangeShapeType="1"/>
              </p:cNvSpPr>
              <p:nvPr/>
            </p:nvSpPr>
            <p:spPr bwMode="ltGray">
              <a:xfrm flipV="1">
                <a:off x="1480" y="3442"/>
                <a:ext cx="3808" cy="0"/>
              </a:xfrm>
              <a:prstGeom prst="line">
                <a:avLst/>
              </a:prstGeom>
              <a:noFill/>
              <a:ln w="952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 name="Line 65"/>
              <p:cNvSpPr>
                <a:spLocks noChangeShapeType="1"/>
              </p:cNvSpPr>
              <p:nvPr/>
            </p:nvSpPr>
            <p:spPr bwMode="ltGray">
              <a:xfrm flipH="1">
                <a:off x="5172" y="1952"/>
                <a:ext cx="0" cy="1812"/>
              </a:xfrm>
              <a:prstGeom prst="line">
                <a:avLst/>
              </a:prstGeom>
              <a:noFill/>
              <a:ln w="952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 name="Arc 66"/>
              <p:cNvSpPr>
                <a:spLocks/>
              </p:cNvSpPr>
              <p:nvPr/>
            </p:nvSpPr>
            <p:spPr bwMode="ltGray">
              <a:xfrm rot="5400000">
                <a:off x="5097" y="3346"/>
                <a:ext cx="156" cy="157"/>
              </a:xfrm>
              <a:custGeom>
                <a:avLst/>
                <a:gdLst>
                  <a:gd name="T0" fmla="*/ 76 w 43195"/>
                  <a:gd name="T1" fmla="*/ 0 h 43200"/>
                  <a:gd name="T2" fmla="*/ 0 w 43195"/>
                  <a:gd name="T3" fmla="*/ 80 h 43200"/>
                  <a:gd name="T4" fmla="*/ 78 w 43195"/>
                  <a:gd name="T5" fmla="*/ 79 h 43200"/>
                  <a:gd name="T6" fmla="*/ 0 60000 65536"/>
                  <a:gd name="T7" fmla="*/ 0 60000 65536"/>
                  <a:gd name="T8" fmla="*/ 0 60000 65536"/>
                </a:gdLst>
                <a:ahLst/>
                <a:cxnLst>
                  <a:cxn ang="T6">
                    <a:pos x="T0" y="T1"/>
                  </a:cxn>
                  <a:cxn ang="T7">
                    <a:pos x="T2" y="T3"/>
                  </a:cxn>
                  <a:cxn ang="T8">
                    <a:pos x="T4" y="T5"/>
                  </a:cxn>
                </a:cxnLst>
                <a:rect l="0" t="0" r="r" b="b"/>
                <a:pathLst>
                  <a:path w="43195" h="43200" fill="none" extrusionOk="0">
                    <a:moveTo>
                      <a:pt x="21114" y="5"/>
                    </a:moveTo>
                    <a:cubicBezTo>
                      <a:pt x="21274" y="1"/>
                      <a:pt x="21434" y="-1"/>
                      <a:pt x="21595" y="0"/>
                    </a:cubicBezTo>
                    <a:cubicBezTo>
                      <a:pt x="33524" y="0"/>
                      <a:pt x="43195" y="9670"/>
                      <a:pt x="43195" y="21600"/>
                    </a:cubicBezTo>
                    <a:cubicBezTo>
                      <a:pt x="43195" y="33529"/>
                      <a:pt x="33524" y="43200"/>
                      <a:pt x="21595" y="43200"/>
                    </a:cubicBezTo>
                    <a:cubicBezTo>
                      <a:pt x="9843" y="43200"/>
                      <a:pt x="247" y="33805"/>
                      <a:pt x="-1" y="22056"/>
                    </a:cubicBezTo>
                  </a:path>
                  <a:path w="43195" h="43200" stroke="0" extrusionOk="0">
                    <a:moveTo>
                      <a:pt x="21114" y="5"/>
                    </a:moveTo>
                    <a:cubicBezTo>
                      <a:pt x="21274" y="1"/>
                      <a:pt x="21434" y="-1"/>
                      <a:pt x="21595" y="0"/>
                    </a:cubicBezTo>
                    <a:cubicBezTo>
                      <a:pt x="33524" y="0"/>
                      <a:pt x="43195" y="9670"/>
                      <a:pt x="43195" y="21600"/>
                    </a:cubicBezTo>
                    <a:cubicBezTo>
                      <a:pt x="43195" y="33529"/>
                      <a:pt x="33524" y="43200"/>
                      <a:pt x="21595" y="43200"/>
                    </a:cubicBezTo>
                    <a:cubicBezTo>
                      <a:pt x="9843" y="43200"/>
                      <a:pt x="247" y="33805"/>
                      <a:pt x="-1" y="22056"/>
                    </a:cubicBezTo>
                    <a:lnTo>
                      <a:pt x="21595" y="21600"/>
                    </a:lnTo>
                    <a:lnTo>
                      <a:pt x="21114" y="5"/>
                    </a:lnTo>
                    <a:close/>
                  </a:path>
                </a:pathLst>
              </a:custGeom>
              <a:noFill/>
              <a:ln w="9525">
                <a:solidFill>
                  <a:schemeClr va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831555" name="Rectangle 67"/>
          <p:cNvSpPr>
            <a:spLocks noGrp="1" noChangeArrowheads="1"/>
          </p:cNvSpPr>
          <p:nvPr>
            <p:ph type="ctrTitle"/>
          </p:nvPr>
        </p:nvSpPr>
        <p:spPr>
          <a:xfrm>
            <a:off x="1320800" y="1752600"/>
            <a:ext cx="10363200" cy="1143000"/>
          </a:xfrm>
        </p:spPr>
        <p:txBody>
          <a:bodyPr/>
          <a:lstStyle>
            <a:lvl1pPr>
              <a:defRPr/>
            </a:lvl1pPr>
          </a:lstStyle>
          <a:p>
            <a:pPr lvl="0"/>
            <a:r>
              <a:rPr lang="zh-CN" altLang="en-US" noProof="0" dirty="0" smtClean="0"/>
              <a:t>单击此处编辑母版标题样式</a:t>
            </a:r>
          </a:p>
        </p:txBody>
      </p:sp>
      <p:sp>
        <p:nvSpPr>
          <p:cNvPr id="831556" name="Rectangle 68" descr="Rectangle: Click to edit Master text styles&#10;Second level&#10;Third level&#10;Fourth level&#10;Fifth level"/>
          <p:cNvSpPr>
            <a:spLocks noGrp="1" noChangeArrowheads="1"/>
          </p:cNvSpPr>
          <p:nvPr>
            <p:ph type="subTitle" idx="1"/>
          </p:nvPr>
        </p:nvSpPr>
        <p:spPr>
          <a:xfrm>
            <a:off x="1320800" y="3309938"/>
            <a:ext cx="8534400" cy="1752600"/>
          </a:xfrm>
        </p:spPr>
        <p:txBody>
          <a:bodyPr/>
          <a:lstStyle>
            <a:lvl1pPr marL="0" indent="0" algn="ctr">
              <a:buFont typeface="Wingdings" pitchFamily="2" charset="2"/>
              <a:buNone/>
              <a:defRPr/>
            </a:lvl1pPr>
          </a:lstStyle>
          <a:p>
            <a:pPr lvl="0"/>
            <a:r>
              <a:rPr lang="zh-CN" altLang="en-US" noProof="0" smtClean="0"/>
              <a:t>单击此处编辑母版副标题样式</a:t>
            </a:r>
          </a:p>
        </p:txBody>
      </p:sp>
      <p:sp>
        <p:nvSpPr>
          <p:cNvPr id="69" name="Rectangle 69"/>
          <p:cNvSpPr>
            <a:spLocks noGrp="1" noChangeArrowheads="1"/>
          </p:cNvSpPr>
          <p:nvPr>
            <p:ph type="dt" sz="quarter" idx="10"/>
          </p:nvPr>
        </p:nvSpPr>
        <p:spPr/>
        <p:txBody>
          <a:bodyPr/>
          <a:lstStyle>
            <a:lvl1pPr>
              <a:defRPr smtClean="0"/>
            </a:lvl1pPr>
          </a:lstStyle>
          <a:p>
            <a:pPr>
              <a:defRPr/>
            </a:pPr>
            <a:endParaRPr lang="en-US" altLang="zh-CN"/>
          </a:p>
        </p:txBody>
      </p:sp>
      <p:sp>
        <p:nvSpPr>
          <p:cNvPr id="70" name="Rectangle 70"/>
          <p:cNvSpPr>
            <a:spLocks noGrp="1" noChangeArrowheads="1"/>
          </p:cNvSpPr>
          <p:nvPr>
            <p:ph type="ftr" sz="quarter" idx="11"/>
          </p:nvPr>
        </p:nvSpPr>
        <p:spPr>
          <a:xfrm>
            <a:off x="4165600" y="6248400"/>
            <a:ext cx="3860800" cy="457200"/>
          </a:xfrm>
        </p:spPr>
        <p:txBody>
          <a:bodyPr/>
          <a:lstStyle>
            <a:lvl1pPr algn="ctr">
              <a:defRPr smtClean="0"/>
            </a:lvl1pPr>
          </a:lstStyle>
          <a:p>
            <a:pPr>
              <a:defRPr/>
            </a:pPr>
            <a:endParaRPr lang="en-US" altLang="zh-CN"/>
          </a:p>
        </p:txBody>
      </p:sp>
      <p:sp>
        <p:nvSpPr>
          <p:cNvPr id="71" name="Rectangle 71"/>
          <p:cNvSpPr>
            <a:spLocks noGrp="1" noChangeArrowheads="1"/>
          </p:cNvSpPr>
          <p:nvPr>
            <p:ph type="sldNum" sz="quarter" idx="12"/>
          </p:nvPr>
        </p:nvSpPr>
        <p:spPr/>
        <p:txBody>
          <a:bodyPr/>
          <a:lstStyle>
            <a:lvl1pPr>
              <a:defRPr smtClean="0"/>
            </a:lvl1pPr>
          </a:lstStyle>
          <a:p>
            <a:pPr>
              <a:defRPr/>
            </a:pPr>
            <a:fld id="{32E8257D-4324-4B54-84F1-9DF7643E6C79}" type="slidenum">
              <a:rPr lang="en-US" altLang="zh-CN"/>
              <a:pPr>
                <a:defRPr/>
              </a:pPr>
              <a:t>‹#›</a:t>
            </a:fld>
            <a:endParaRPr lang="en-US" altLang="zh-CN"/>
          </a:p>
        </p:txBody>
      </p:sp>
    </p:spTree>
    <p:extLst>
      <p:ext uri="{BB962C8B-B14F-4D97-AF65-F5344CB8AC3E}">
        <p14:creationId xmlns:p14="http://schemas.microsoft.com/office/powerpoint/2010/main" val="1734493463"/>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65"/>
          <p:cNvSpPr>
            <a:spLocks noGrp="1" noChangeArrowheads="1"/>
          </p:cNvSpPr>
          <p:nvPr>
            <p:ph type="dt" sz="half" idx="10"/>
          </p:nvPr>
        </p:nvSpPr>
        <p:spPr>
          <a:ln/>
        </p:spPr>
        <p:txBody>
          <a:bodyPr/>
          <a:lstStyle>
            <a:lvl1pPr>
              <a:defRPr/>
            </a:lvl1pPr>
          </a:lstStyle>
          <a:p>
            <a:pPr>
              <a:defRPr/>
            </a:pPr>
            <a:endParaRPr lang="zh-CN" altLang="zh-CN"/>
          </a:p>
        </p:txBody>
      </p:sp>
      <p:sp>
        <p:nvSpPr>
          <p:cNvPr id="5" name="Rectangle 66"/>
          <p:cNvSpPr>
            <a:spLocks noGrp="1" noChangeArrowheads="1"/>
          </p:cNvSpPr>
          <p:nvPr>
            <p:ph type="ftr" sz="quarter" idx="11"/>
          </p:nvPr>
        </p:nvSpPr>
        <p:spPr>
          <a:ln/>
        </p:spPr>
        <p:txBody>
          <a:bodyPr/>
          <a:lstStyle>
            <a:lvl1pPr>
              <a:defRPr/>
            </a:lvl1pPr>
          </a:lstStyle>
          <a:p>
            <a:pPr>
              <a:defRPr/>
            </a:pPr>
            <a:endParaRPr lang="en-US" altLang="zh-CN" dirty="0"/>
          </a:p>
        </p:txBody>
      </p:sp>
      <p:sp>
        <p:nvSpPr>
          <p:cNvPr id="6" name="Rectangle 67"/>
          <p:cNvSpPr>
            <a:spLocks noGrp="1" noChangeArrowheads="1"/>
          </p:cNvSpPr>
          <p:nvPr>
            <p:ph type="sldNum" sz="quarter" idx="12"/>
          </p:nvPr>
        </p:nvSpPr>
        <p:spPr>
          <a:ln/>
        </p:spPr>
        <p:txBody>
          <a:bodyPr/>
          <a:lstStyle>
            <a:lvl1pPr>
              <a:defRPr/>
            </a:lvl1pPr>
          </a:lstStyle>
          <a:p>
            <a:pPr>
              <a:defRPr/>
            </a:pPr>
            <a:fld id="{A43954A3-4CD6-4380-9755-D58C5B82349D}" type="slidenum">
              <a:rPr lang="en-US" altLang="zh-CN"/>
              <a:pPr>
                <a:defRPr/>
              </a:pPr>
              <a:t>‹#›</a:t>
            </a:fld>
            <a:endParaRPr lang="en-US" altLang="zh-CN"/>
          </a:p>
        </p:txBody>
      </p:sp>
    </p:spTree>
    <p:extLst>
      <p:ext uri="{BB962C8B-B14F-4D97-AF65-F5344CB8AC3E}">
        <p14:creationId xmlns:p14="http://schemas.microsoft.com/office/powerpoint/2010/main" val="12801689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13800" y="304800"/>
            <a:ext cx="2667000" cy="57150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12800" y="304800"/>
            <a:ext cx="7797800" cy="571500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65"/>
          <p:cNvSpPr>
            <a:spLocks noGrp="1" noChangeArrowheads="1"/>
          </p:cNvSpPr>
          <p:nvPr>
            <p:ph type="dt" sz="half" idx="10"/>
          </p:nvPr>
        </p:nvSpPr>
        <p:spPr>
          <a:ln/>
        </p:spPr>
        <p:txBody>
          <a:bodyPr/>
          <a:lstStyle>
            <a:lvl1pPr>
              <a:defRPr/>
            </a:lvl1pPr>
          </a:lstStyle>
          <a:p>
            <a:pPr>
              <a:defRPr/>
            </a:pPr>
            <a:endParaRPr lang="zh-CN" altLang="zh-CN"/>
          </a:p>
        </p:txBody>
      </p:sp>
      <p:sp>
        <p:nvSpPr>
          <p:cNvPr id="5" name="Rectangle 66"/>
          <p:cNvSpPr>
            <a:spLocks noGrp="1" noChangeArrowheads="1"/>
          </p:cNvSpPr>
          <p:nvPr>
            <p:ph type="ftr" sz="quarter" idx="11"/>
          </p:nvPr>
        </p:nvSpPr>
        <p:spPr>
          <a:ln/>
        </p:spPr>
        <p:txBody>
          <a:bodyPr/>
          <a:lstStyle>
            <a:lvl1pPr>
              <a:defRPr/>
            </a:lvl1pPr>
          </a:lstStyle>
          <a:p>
            <a:pPr>
              <a:defRPr/>
            </a:pPr>
            <a:endParaRPr lang="en-US" altLang="zh-CN" dirty="0"/>
          </a:p>
        </p:txBody>
      </p:sp>
      <p:sp>
        <p:nvSpPr>
          <p:cNvPr id="6" name="Rectangle 67"/>
          <p:cNvSpPr>
            <a:spLocks noGrp="1" noChangeArrowheads="1"/>
          </p:cNvSpPr>
          <p:nvPr>
            <p:ph type="sldNum" sz="quarter" idx="12"/>
          </p:nvPr>
        </p:nvSpPr>
        <p:spPr>
          <a:ln/>
        </p:spPr>
        <p:txBody>
          <a:bodyPr/>
          <a:lstStyle>
            <a:lvl1pPr>
              <a:defRPr/>
            </a:lvl1pPr>
          </a:lstStyle>
          <a:p>
            <a:pPr>
              <a:defRPr/>
            </a:pPr>
            <a:fld id="{CE851B09-66EC-45E5-AE1C-5A8D55818511}" type="slidenum">
              <a:rPr lang="en-US" altLang="zh-CN"/>
              <a:pPr>
                <a:defRPr/>
              </a:pPr>
              <a:t>‹#›</a:t>
            </a:fld>
            <a:endParaRPr lang="en-US" altLang="zh-CN"/>
          </a:p>
        </p:txBody>
      </p:sp>
    </p:spTree>
    <p:extLst>
      <p:ext uri="{BB962C8B-B14F-4D97-AF65-F5344CB8AC3E}">
        <p14:creationId xmlns:p14="http://schemas.microsoft.com/office/powerpoint/2010/main" val="25196569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1462235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65"/>
          <p:cNvSpPr>
            <a:spLocks noGrp="1" noChangeArrowheads="1"/>
          </p:cNvSpPr>
          <p:nvPr>
            <p:ph type="dt" sz="half" idx="10"/>
          </p:nvPr>
        </p:nvSpPr>
        <p:spPr>
          <a:ln/>
        </p:spPr>
        <p:txBody>
          <a:bodyPr/>
          <a:lstStyle>
            <a:lvl1pPr>
              <a:defRPr/>
            </a:lvl1pPr>
          </a:lstStyle>
          <a:p>
            <a:pPr>
              <a:defRPr/>
            </a:pPr>
            <a:endParaRPr lang="zh-CN" altLang="zh-CN"/>
          </a:p>
        </p:txBody>
      </p:sp>
      <p:sp>
        <p:nvSpPr>
          <p:cNvPr id="6" name="Rectangle 67"/>
          <p:cNvSpPr>
            <a:spLocks noGrp="1" noChangeArrowheads="1"/>
          </p:cNvSpPr>
          <p:nvPr>
            <p:ph type="sldNum" sz="quarter" idx="12"/>
          </p:nvPr>
        </p:nvSpPr>
        <p:spPr>
          <a:ln/>
        </p:spPr>
        <p:txBody>
          <a:bodyPr/>
          <a:lstStyle>
            <a:lvl1pPr>
              <a:defRPr/>
            </a:lvl1pPr>
          </a:lstStyle>
          <a:p>
            <a:pPr>
              <a:defRPr/>
            </a:pPr>
            <a:fld id="{BC8E908A-4C76-459A-A336-37A616541AF1}" type="slidenum">
              <a:rPr lang="en-US" altLang="zh-CN"/>
              <a:pPr>
                <a:defRPr/>
              </a:pPr>
              <a:t>‹#›</a:t>
            </a:fld>
            <a:endParaRPr lang="en-US" altLang="zh-CN"/>
          </a:p>
        </p:txBody>
      </p:sp>
    </p:spTree>
    <p:extLst>
      <p:ext uri="{BB962C8B-B14F-4D97-AF65-F5344CB8AC3E}">
        <p14:creationId xmlns:p14="http://schemas.microsoft.com/office/powerpoint/2010/main" val="40669274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1117600" y="1905000"/>
            <a:ext cx="508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400800" y="1905000"/>
            <a:ext cx="508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40513116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65"/>
          <p:cNvSpPr>
            <a:spLocks noGrp="1" noChangeArrowheads="1"/>
          </p:cNvSpPr>
          <p:nvPr>
            <p:ph type="dt" sz="half" idx="10"/>
          </p:nvPr>
        </p:nvSpPr>
        <p:spPr>
          <a:ln/>
        </p:spPr>
        <p:txBody>
          <a:bodyPr/>
          <a:lstStyle>
            <a:lvl1pPr>
              <a:defRPr/>
            </a:lvl1pPr>
          </a:lstStyle>
          <a:p>
            <a:pPr>
              <a:defRPr/>
            </a:pPr>
            <a:endParaRPr lang="zh-CN" altLang="zh-CN"/>
          </a:p>
        </p:txBody>
      </p:sp>
      <p:sp>
        <p:nvSpPr>
          <p:cNvPr id="8" name="Rectangle 66"/>
          <p:cNvSpPr>
            <a:spLocks noGrp="1" noChangeArrowheads="1"/>
          </p:cNvSpPr>
          <p:nvPr>
            <p:ph type="ftr" sz="quarter" idx="11"/>
          </p:nvPr>
        </p:nvSpPr>
        <p:spPr>
          <a:ln/>
        </p:spPr>
        <p:txBody>
          <a:bodyPr/>
          <a:lstStyle>
            <a:lvl1pPr>
              <a:defRPr/>
            </a:lvl1pPr>
          </a:lstStyle>
          <a:p>
            <a:pPr>
              <a:defRPr/>
            </a:pPr>
            <a:endParaRPr lang="en-US" altLang="zh-CN" dirty="0"/>
          </a:p>
        </p:txBody>
      </p:sp>
      <p:sp>
        <p:nvSpPr>
          <p:cNvPr id="9" name="Rectangle 67"/>
          <p:cNvSpPr>
            <a:spLocks noGrp="1" noChangeArrowheads="1"/>
          </p:cNvSpPr>
          <p:nvPr>
            <p:ph type="sldNum" sz="quarter" idx="12"/>
          </p:nvPr>
        </p:nvSpPr>
        <p:spPr>
          <a:ln/>
        </p:spPr>
        <p:txBody>
          <a:bodyPr/>
          <a:lstStyle>
            <a:lvl1pPr>
              <a:defRPr/>
            </a:lvl1pPr>
          </a:lstStyle>
          <a:p>
            <a:pPr>
              <a:defRPr/>
            </a:pPr>
            <a:fld id="{B51F5805-154D-4E02-8BA6-8EF81656EB53}" type="slidenum">
              <a:rPr lang="en-US" altLang="zh-CN"/>
              <a:pPr>
                <a:defRPr/>
              </a:pPr>
              <a:t>‹#›</a:t>
            </a:fld>
            <a:endParaRPr lang="en-US" altLang="zh-CN"/>
          </a:p>
        </p:txBody>
      </p:sp>
    </p:spTree>
    <p:extLst>
      <p:ext uri="{BB962C8B-B14F-4D97-AF65-F5344CB8AC3E}">
        <p14:creationId xmlns:p14="http://schemas.microsoft.com/office/powerpoint/2010/main" val="1163278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Tree>
    <p:extLst>
      <p:ext uri="{BB962C8B-B14F-4D97-AF65-F5344CB8AC3E}">
        <p14:creationId xmlns:p14="http://schemas.microsoft.com/office/powerpoint/2010/main" val="25822386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65"/>
          <p:cNvSpPr>
            <a:spLocks noGrp="1" noChangeArrowheads="1"/>
          </p:cNvSpPr>
          <p:nvPr>
            <p:ph type="dt" sz="half" idx="10"/>
          </p:nvPr>
        </p:nvSpPr>
        <p:spPr>
          <a:ln/>
        </p:spPr>
        <p:txBody>
          <a:bodyPr/>
          <a:lstStyle>
            <a:lvl1pPr>
              <a:defRPr/>
            </a:lvl1pPr>
          </a:lstStyle>
          <a:p>
            <a:pPr>
              <a:defRPr/>
            </a:pPr>
            <a:endParaRPr lang="zh-CN" altLang="zh-CN"/>
          </a:p>
        </p:txBody>
      </p:sp>
      <p:sp>
        <p:nvSpPr>
          <p:cNvPr id="3" name="Rectangle 66"/>
          <p:cNvSpPr>
            <a:spLocks noGrp="1" noChangeArrowheads="1"/>
          </p:cNvSpPr>
          <p:nvPr>
            <p:ph type="ftr" sz="quarter" idx="11"/>
          </p:nvPr>
        </p:nvSpPr>
        <p:spPr>
          <a:ln/>
        </p:spPr>
        <p:txBody>
          <a:bodyPr/>
          <a:lstStyle>
            <a:lvl1pPr>
              <a:defRPr/>
            </a:lvl1pPr>
          </a:lstStyle>
          <a:p>
            <a:pPr>
              <a:defRPr/>
            </a:pPr>
            <a:endParaRPr lang="en-US" altLang="zh-CN" dirty="0"/>
          </a:p>
        </p:txBody>
      </p:sp>
      <p:sp>
        <p:nvSpPr>
          <p:cNvPr id="4" name="Rectangle 67"/>
          <p:cNvSpPr>
            <a:spLocks noGrp="1" noChangeArrowheads="1"/>
          </p:cNvSpPr>
          <p:nvPr>
            <p:ph type="sldNum" sz="quarter" idx="12"/>
          </p:nvPr>
        </p:nvSpPr>
        <p:spPr>
          <a:ln/>
        </p:spPr>
        <p:txBody>
          <a:bodyPr/>
          <a:lstStyle>
            <a:lvl1pPr>
              <a:defRPr/>
            </a:lvl1pPr>
          </a:lstStyle>
          <a:p>
            <a:pPr>
              <a:defRPr/>
            </a:pPr>
            <a:fld id="{3F4D377F-8464-43C9-A800-6DC803F35E61}" type="slidenum">
              <a:rPr lang="en-US" altLang="zh-CN"/>
              <a:pPr>
                <a:defRPr/>
              </a:pPr>
              <a:t>‹#›</a:t>
            </a:fld>
            <a:endParaRPr lang="en-US" altLang="zh-CN"/>
          </a:p>
        </p:txBody>
      </p:sp>
    </p:spTree>
    <p:extLst>
      <p:ext uri="{BB962C8B-B14F-4D97-AF65-F5344CB8AC3E}">
        <p14:creationId xmlns:p14="http://schemas.microsoft.com/office/powerpoint/2010/main" val="30892765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65"/>
          <p:cNvSpPr>
            <a:spLocks noGrp="1" noChangeArrowheads="1"/>
          </p:cNvSpPr>
          <p:nvPr>
            <p:ph type="dt" sz="half" idx="10"/>
          </p:nvPr>
        </p:nvSpPr>
        <p:spPr>
          <a:ln/>
        </p:spPr>
        <p:txBody>
          <a:bodyPr/>
          <a:lstStyle>
            <a:lvl1pPr>
              <a:defRPr/>
            </a:lvl1pPr>
          </a:lstStyle>
          <a:p>
            <a:pPr>
              <a:defRPr/>
            </a:pPr>
            <a:endParaRPr lang="zh-CN" altLang="zh-CN"/>
          </a:p>
        </p:txBody>
      </p:sp>
      <p:sp>
        <p:nvSpPr>
          <p:cNvPr id="6" name="Rectangle 66"/>
          <p:cNvSpPr>
            <a:spLocks noGrp="1" noChangeArrowheads="1"/>
          </p:cNvSpPr>
          <p:nvPr>
            <p:ph type="ftr" sz="quarter" idx="11"/>
          </p:nvPr>
        </p:nvSpPr>
        <p:spPr>
          <a:ln/>
        </p:spPr>
        <p:txBody>
          <a:bodyPr/>
          <a:lstStyle>
            <a:lvl1pPr>
              <a:defRPr/>
            </a:lvl1pPr>
          </a:lstStyle>
          <a:p>
            <a:pPr>
              <a:defRPr/>
            </a:pPr>
            <a:endParaRPr lang="en-US" altLang="zh-CN" dirty="0"/>
          </a:p>
        </p:txBody>
      </p:sp>
      <p:sp>
        <p:nvSpPr>
          <p:cNvPr id="7" name="Rectangle 67"/>
          <p:cNvSpPr>
            <a:spLocks noGrp="1" noChangeArrowheads="1"/>
          </p:cNvSpPr>
          <p:nvPr>
            <p:ph type="sldNum" sz="quarter" idx="12"/>
          </p:nvPr>
        </p:nvSpPr>
        <p:spPr>
          <a:ln/>
        </p:spPr>
        <p:txBody>
          <a:bodyPr/>
          <a:lstStyle>
            <a:lvl1pPr>
              <a:defRPr/>
            </a:lvl1pPr>
          </a:lstStyle>
          <a:p>
            <a:pPr>
              <a:defRPr/>
            </a:pPr>
            <a:fld id="{1BEB7E49-A5DE-4565-B108-DFEFBDF55E01}" type="slidenum">
              <a:rPr lang="en-US" altLang="zh-CN"/>
              <a:pPr>
                <a:defRPr/>
              </a:pPr>
              <a:t>‹#›</a:t>
            </a:fld>
            <a:endParaRPr lang="en-US" altLang="zh-CN"/>
          </a:p>
        </p:txBody>
      </p:sp>
    </p:spTree>
    <p:extLst>
      <p:ext uri="{BB962C8B-B14F-4D97-AF65-F5344CB8AC3E}">
        <p14:creationId xmlns:p14="http://schemas.microsoft.com/office/powerpoint/2010/main" val="32723056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65"/>
          <p:cNvSpPr>
            <a:spLocks noGrp="1" noChangeArrowheads="1"/>
          </p:cNvSpPr>
          <p:nvPr>
            <p:ph type="dt" sz="half" idx="10"/>
          </p:nvPr>
        </p:nvSpPr>
        <p:spPr>
          <a:ln/>
        </p:spPr>
        <p:txBody>
          <a:bodyPr/>
          <a:lstStyle>
            <a:lvl1pPr>
              <a:defRPr/>
            </a:lvl1pPr>
          </a:lstStyle>
          <a:p>
            <a:pPr>
              <a:defRPr/>
            </a:pPr>
            <a:endParaRPr lang="zh-CN" altLang="zh-CN"/>
          </a:p>
        </p:txBody>
      </p:sp>
      <p:sp>
        <p:nvSpPr>
          <p:cNvPr id="6" name="Rectangle 66"/>
          <p:cNvSpPr>
            <a:spLocks noGrp="1" noChangeArrowheads="1"/>
          </p:cNvSpPr>
          <p:nvPr>
            <p:ph type="ftr" sz="quarter" idx="11"/>
          </p:nvPr>
        </p:nvSpPr>
        <p:spPr>
          <a:ln/>
        </p:spPr>
        <p:txBody>
          <a:bodyPr/>
          <a:lstStyle>
            <a:lvl1pPr>
              <a:defRPr/>
            </a:lvl1pPr>
          </a:lstStyle>
          <a:p>
            <a:pPr>
              <a:defRPr/>
            </a:pPr>
            <a:endParaRPr lang="en-US" altLang="zh-CN" dirty="0"/>
          </a:p>
        </p:txBody>
      </p:sp>
      <p:sp>
        <p:nvSpPr>
          <p:cNvPr id="7" name="Rectangle 67"/>
          <p:cNvSpPr>
            <a:spLocks noGrp="1" noChangeArrowheads="1"/>
          </p:cNvSpPr>
          <p:nvPr>
            <p:ph type="sldNum" sz="quarter" idx="12"/>
          </p:nvPr>
        </p:nvSpPr>
        <p:spPr>
          <a:ln/>
        </p:spPr>
        <p:txBody>
          <a:bodyPr/>
          <a:lstStyle>
            <a:lvl1pPr>
              <a:defRPr/>
            </a:lvl1pPr>
          </a:lstStyle>
          <a:p>
            <a:pPr>
              <a:defRPr/>
            </a:pPr>
            <a:fld id="{D759E671-B5A5-44DF-9119-2707DFA0BA48}" type="slidenum">
              <a:rPr lang="en-US" altLang="zh-CN"/>
              <a:pPr>
                <a:defRPr/>
              </a:pPr>
              <a:t>‹#›</a:t>
            </a:fld>
            <a:endParaRPr lang="en-US" altLang="zh-CN"/>
          </a:p>
        </p:txBody>
      </p:sp>
    </p:spTree>
    <p:extLst>
      <p:ext uri="{BB962C8B-B14F-4D97-AF65-F5344CB8AC3E}">
        <p14:creationId xmlns:p14="http://schemas.microsoft.com/office/powerpoint/2010/main" val="19067184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2"/>
          <p:cNvGrpSpPr>
            <a:grpSpLocks/>
          </p:cNvGrpSpPr>
          <p:nvPr/>
        </p:nvGrpSpPr>
        <p:grpSpPr bwMode="auto">
          <a:xfrm>
            <a:off x="0" y="0"/>
            <a:ext cx="12192000" cy="6858000"/>
            <a:chOff x="0" y="0"/>
            <a:chExt cx="5760" cy="4320"/>
          </a:xfrm>
        </p:grpSpPr>
        <p:grpSp>
          <p:nvGrpSpPr>
            <p:cNvPr id="1032" name="Group 3"/>
            <p:cNvGrpSpPr>
              <a:grpSpLocks/>
            </p:cNvGrpSpPr>
            <p:nvPr/>
          </p:nvGrpSpPr>
          <p:grpSpPr bwMode="auto">
            <a:xfrm>
              <a:off x="0" y="0"/>
              <a:ext cx="5760" cy="4320"/>
              <a:chOff x="0" y="0"/>
              <a:chExt cx="5760" cy="4320"/>
            </a:xfrm>
          </p:grpSpPr>
          <p:grpSp>
            <p:nvGrpSpPr>
              <p:cNvPr id="1039" name="Group 4"/>
              <p:cNvGrpSpPr>
                <a:grpSpLocks/>
              </p:cNvGrpSpPr>
              <p:nvPr/>
            </p:nvGrpSpPr>
            <p:grpSpPr bwMode="auto">
              <a:xfrm>
                <a:off x="0" y="192"/>
                <a:ext cx="5760" cy="4032"/>
                <a:chOff x="0" y="192"/>
                <a:chExt cx="5760" cy="4032"/>
              </a:xfrm>
            </p:grpSpPr>
            <p:sp>
              <p:nvSpPr>
                <p:cNvPr id="1070" name="Line 5"/>
                <p:cNvSpPr>
                  <a:spLocks noChangeShapeType="1"/>
                </p:cNvSpPr>
                <p:nvPr/>
              </p:nvSpPr>
              <p:spPr bwMode="white">
                <a:xfrm>
                  <a:off x="0" y="192"/>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1" name="Line 6"/>
                <p:cNvSpPr>
                  <a:spLocks noChangeShapeType="1"/>
                </p:cNvSpPr>
                <p:nvPr/>
              </p:nvSpPr>
              <p:spPr bwMode="white">
                <a:xfrm>
                  <a:off x="0" y="384"/>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2" name="Line 7"/>
                <p:cNvSpPr>
                  <a:spLocks noChangeShapeType="1"/>
                </p:cNvSpPr>
                <p:nvPr/>
              </p:nvSpPr>
              <p:spPr bwMode="white">
                <a:xfrm>
                  <a:off x="0" y="576"/>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3" name="Line 8"/>
                <p:cNvSpPr>
                  <a:spLocks noChangeShapeType="1"/>
                </p:cNvSpPr>
                <p:nvPr/>
              </p:nvSpPr>
              <p:spPr bwMode="white">
                <a:xfrm>
                  <a:off x="0" y="768"/>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4" name="Line 9"/>
                <p:cNvSpPr>
                  <a:spLocks noChangeShapeType="1"/>
                </p:cNvSpPr>
                <p:nvPr/>
              </p:nvSpPr>
              <p:spPr bwMode="white">
                <a:xfrm>
                  <a:off x="0" y="960"/>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5" name="Line 10"/>
                <p:cNvSpPr>
                  <a:spLocks noChangeShapeType="1"/>
                </p:cNvSpPr>
                <p:nvPr/>
              </p:nvSpPr>
              <p:spPr bwMode="white">
                <a:xfrm>
                  <a:off x="0" y="1152"/>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6" name="Line 11"/>
                <p:cNvSpPr>
                  <a:spLocks noChangeShapeType="1"/>
                </p:cNvSpPr>
                <p:nvPr/>
              </p:nvSpPr>
              <p:spPr bwMode="white">
                <a:xfrm>
                  <a:off x="0" y="1344"/>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7" name="Line 12"/>
                <p:cNvSpPr>
                  <a:spLocks noChangeShapeType="1"/>
                </p:cNvSpPr>
                <p:nvPr/>
              </p:nvSpPr>
              <p:spPr bwMode="white">
                <a:xfrm>
                  <a:off x="0" y="1536"/>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8" name="Line 13"/>
                <p:cNvSpPr>
                  <a:spLocks noChangeShapeType="1"/>
                </p:cNvSpPr>
                <p:nvPr/>
              </p:nvSpPr>
              <p:spPr bwMode="white">
                <a:xfrm>
                  <a:off x="0" y="1728"/>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9" name="Line 14"/>
                <p:cNvSpPr>
                  <a:spLocks noChangeShapeType="1"/>
                </p:cNvSpPr>
                <p:nvPr/>
              </p:nvSpPr>
              <p:spPr bwMode="white">
                <a:xfrm>
                  <a:off x="0" y="1920"/>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0" name="Line 15"/>
                <p:cNvSpPr>
                  <a:spLocks noChangeShapeType="1"/>
                </p:cNvSpPr>
                <p:nvPr/>
              </p:nvSpPr>
              <p:spPr bwMode="white">
                <a:xfrm>
                  <a:off x="0" y="2112"/>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1" name="Line 16"/>
                <p:cNvSpPr>
                  <a:spLocks noChangeShapeType="1"/>
                </p:cNvSpPr>
                <p:nvPr/>
              </p:nvSpPr>
              <p:spPr bwMode="white">
                <a:xfrm>
                  <a:off x="0" y="2304"/>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2" name="Line 17"/>
                <p:cNvSpPr>
                  <a:spLocks noChangeShapeType="1"/>
                </p:cNvSpPr>
                <p:nvPr/>
              </p:nvSpPr>
              <p:spPr bwMode="white">
                <a:xfrm>
                  <a:off x="0" y="2496"/>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3" name="Line 18"/>
                <p:cNvSpPr>
                  <a:spLocks noChangeShapeType="1"/>
                </p:cNvSpPr>
                <p:nvPr/>
              </p:nvSpPr>
              <p:spPr bwMode="white">
                <a:xfrm>
                  <a:off x="0" y="2688"/>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4" name="Line 19"/>
                <p:cNvSpPr>
                  <a:spLocks noChangeShapeType="1"/>
                </p:cNvSpPr>
                <p:nvPr/>
              </p:nvSpPr>
              <p:spPr bwMode="white">
                <a:xfrm>
                  <a:off x="0" y="2880"/>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5" name="Line 20"/>
                <p:cNvSpPr>
                  <a:spLocks noChangeShapeType="1"/>
                </p:cNvSpPr>
                <p:nvPr/>
              </p:nvSpPr>
              <p:spPr bwMode="white">
                <a:xfrm>
                  <a:off x="0" y="3072"/>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6" name="Line 21"/>
                <p:cNvSpPr>
                  <a:spLocks noChangeShapeType="1"/>
                </p:cNvSpPr>
                <p:nvPr/>
              </p:nvSpPr>
              <p:spPr bwMode="white">
                <a:xfrm>
                  <a:off x="0" y="3264"/>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7" name="Line 22"/>
                <p:cNvSpPr>
                  <a:spLocks noChangeShapeType="1"/>
                </p:cNvSpPr>
                <p:nvPr/>
              </p:nvSpPr>
              <p:spPr bwMode="white">
                <a:xfrm>
                  <a:off x="0" y="3456"/>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8" name="Line 23"/>
                <p:cNvSpPr>
                  <a:spLocks noChangeShapeType="1"/>
                </p:cNvSpPr>
                <p:nvPr/>
              </p:nvSpPr>
              <p:spPr bwMode="white">
                <a:xfrm>
                  <a:off x="0" y="3648"/>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9" name="Line 24"/>
                <p:cNvSpPr>
                  <a:spLocks noChangeShapeType="1"/>
                </p:cNvSpPr>
                <p:nvPr/>
              </p:nvSpPr>
              <p:spPr bwMode="white">
                <a:xfrm>
                  <a:off x="0" y="3840"/>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90" name="Line 25"/>
                <p:cNvSpPr>
                  <a:spLocks noChangeShapeType="1"/>
                </p:cNvSpPr>
                <p:nvPr/>
              </p:nvSpPr>
              <p:spPr bwMode="white">
                <a:xfrm>
                  <a:off x="0" y="4032"/>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91" name="Line 26"/>
                <p:cNvSpPr>
                  <a:spLocks noChangeShapeType="1"/>
                </p:cNvSpPr>
                <p:nvPr/>
              </p:nvSpPr>
              <p:spPr bwMode="white">
                <a:xfrm>
                  <a:off x="0" y="4224"/>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40" name="Group 27"/>
              <p:cNvGrpSpPr>
                <a:grpSpLocks/>
              </p:cNvGrpSpPr>
              <p:nvPr/>
            </p:nvGrpSpPr>
            <p:grpSpPr bwMode="auto">
              <a:xfrm>
                <a:off x="192" y="0"/>
                <a:ext cx="5376" cy="4320"/>
                <a:chOff x="192" y="0"/>
                <a:chExt cx="5376" cy="4320"/>
              </a:xfrm>
            </p:grpSpPr>
            <p:sp>
              <p:nvSpPr>
                <p:cNvPr id="1041" name="Line 28"/>
                <p:cNvSpPr>
                  <a:spLocks noChangeShapeType="1"/>
                </p:cNvSpPr>
                <p:nvPr/>
              </p:nvSpPr>
              <p:spPr bwMode="white">
                <a:xfrm>
                  <a:off x="192"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2" name="Line 29"/>
                <p:cNvSpPr>
                  <a:spLocks noChangeShapeType="1"/>
                </p:cNvSpPr>
                <p:nvPr/>
              </p:nvSpPr>
              <p:spPr bwMode="white">
                <a:xfrm>
                  <a:off x="384"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3" name="Line 30"/>
                <p:cNvSpPr>
                  <a:spLocks noChangeShapeType="1"/>
                </p:cNvSpPr>
                <p:nvPr/>
              </p:nvSpPr>
              <p:spPr bwMode="white">
                <a:xfrm>
                  <a:off x="576"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Line 31"/>
                <p:cNvSpPr>
                  <a:spLocks noChangeShapeType="1"/>
                </p:cNvSpPr>
                <p:nvPr/>
              </p:nvSpPr>
              <p:spPr bwMode="white">
                <a:xfrm>
                  <a:off x="768"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5" name="Line 32"/>
                <p:cNvSpPr>
                  <a:spLocks noChangeShapeType="1"/>
                </p:cNvSpPr>
                <p:nvPr/>
              </p:nvSpPr>
              <p:spPr bwMode="white">
                <a:xfrm>
                  <a:off x="960"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6" name="Line 33"/>
                <p:cNvSpPr>
                  <a:spLocks noChangeShapeType="1"/>
                </p:cNvSpPr>
                <p:nvPr/>
              </p:nvSpPr>
              <p:spPr bwMode="white">
                <a:xfrm>
                  <a:off x="1152"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7" name="Line 34"/>
                <p:cNvSpPr>
                  <a:spLocks noChangeShapeType="1"/>
                </p:cNvSpPr>
                <p:nvPr/>
              </p:nvSpPr>
              <p:spPr bwMode="white">
                <a:xfrm>
                  <a:off x="1344"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8" name="Line 35"/>
                <p:cNvSpPr>
                  <a:spLocks noChangeShapeType="1"/>
                </p:cNvSpPr>
                <p:nvPr/>
              </p:nvSpPr>
              <p:spPr bwMode="white">
                <a:xfrm>
                  <a:off x="1536"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9" name="Line 36"/>
                <p:cNvSpPr>
                  <a:spLocks noChangeShapeType="1"/>
                </p:cNvSpPr>
                <p:nvPr/>
              </p:nvSpPr>
              <p:spPr bwMode="white">
                <a:xfrm>
                  <a:off x="1728"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0" name="Line 37"/>
                <p:cNvSpPr>
                  <a:spLocks noChangeShapeType="1"/>
                </p:cNvSpPr>
                <p:nvPr/>
              </p:nvSpPr>
              <p:spPr bwMode="white">
                <a:xfrm>
                  <a:off x="1920"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1" name="Line 38"/>
                <p:cNvSpPr>
                  <a:spLocks noChangeShapeType="1"/>
                </p:cNvSpPr>
                <p:nvPr/>
              </p:nvSpPr>
              <p:spPr bwMode="white">
                <a:xfrm>
                  <a:off x="2112"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2" name="Line 39"/>
                <p:cNvSpPr>
                  <a:spLocks noChangeShapeType="1"/>
                </p:cNvSpPr>
                <p:nvPr/>
              </p:nvSpPr>
              <p:spPr bwMode="white">
                <a:xfrm>
                  <a:off x="2304"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3" name="Line 40"/>
                <p:cNvSpPr>
                  <a:spLocks noChangeShapeType="1"/>
                </p:cNvSpPr>
                <p:nvPr/>
              </p:nvSpPr>
              <p:spPr bwMode="white">
                <a:xfrm>
                  <a:off x="2496"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4" name="Line 41"/>
                <p:cNvSpPr>
                  <a:spLocks noChangeShapeType="1"/>
                </p:cNvSpPr>
                <p:nvPr/>
              </p:nvSpPr>
              <p:spPr bwMode="white">
                <a:xfrm>
                  <a:off x="2688"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5" name="Line 42"/>
                <p:cNvSpPr>
                  <a:spLocks noChangeShapeType="1"/>
                </p:cNvSpPr>
                <p:nvPr/>
              </p:nvSpPr>
              <p:spPr bwMode="white">
                <a:xfrm>
                  <a:off x="2880"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6" name="Line 43"/>
                <p:cNvSpPr>
                  <a:spLocks noChangeShapeType="1"/>
                </p:cNvSpPr>
                <p:nvPr/>
              </p:nvSpPr>
              <p:spPr bwMode="white">
                <a:xfrm>
                  <a:off x="3072"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7" name="Line 44"/>
                <p:cNvSpPr>
                  <a:spLocks noChangeShapeType="1"/>
                </p:cNvSpPr>
                <p:nvPr/>
              </p:nvSpPr>
              <p:spPr bwMode="white">
                <a:xfrm>
                  <a:off x="3264"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8" name="Line 45"/>
                <p:cNvSpPr>
                  <a:spLocks noChangeShapeType="1"/>
                </p:cNvSpPr>
                <p:nvPr/>
              </p:nvSpPr>
              <p:spPr bwMode="white">
                <a:xfrm>
                  <a:off x="3456"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9" name="Line 46"/>
                <p:cNvSpPr>
                  <a:spLocks noChangeShapeType="1"/>
                </p:cNvSpPr>
                <p:nvPr/>
              </p:nvSpPr>
              <p:spPr bwMode="white">
                <a:xfrm>
                  <a:off x="3648"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0" name="Line 47"/>
                <p:cNvSpPr>
                  <a:spLocks noChangeShapeType="1"/>
                </p:cNvSpPr>
                <p:nvPr/>
              </p:nvSpPr>
              <p:spPr bwMode="white">
                <a:xfrm>
                  <a:off x="3840"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1" name="Line 48"/>
                <p:cNvSpPr>
                  <a:spLocks noChangeShapeType="1"/>
                </p:cNvSpPr>
                <p:nvPr/>
              </p:nvSpPr>
              <p:spPr bwMode="white">
                <a:xfrm>
                  <a:off x="4032"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2" name="Line 49"/>
                <p:cNvSpPr>
                  <a:spLocks noChangeShapeType="1"/>
                </p:cNvSpPr>
                <p:nvPr/>
              </p:nvSpPr>
              <p:spPr bwMode="white">
                <a:xfrm>
                  <a:off x="4224"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3" name="Line 50"/>
                <p:cNvSpPr>
                  <a:spLocks noChangeShapeType="1"/>
                </p:cNvSpPr>
                <p:nvPr/>
              </p:nvSpPr>
              <p:spPr bwMode="white">
                <a:xfrm>
                  <a:off x="4416"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4" name="Line 51"/>
                <p:cNvSpPr>
                  <a:spLocks noChangeShapeType="1"/>
                </p:cNvSpPr>
                <p:nvPr/>
              </p:nvSpPr>
              <p:spPr bwMode="white">
                <a:xfrm>
                  <a:off x="4608"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 name="Line 52"/>
                <p:cNvSpPr>
                  <a:spLocks noChangeShapeType="1"/>
                </p:cNvSpPr>
                <p:nvPr/>
              </p:nvSpPr>
              <p:spPr bwMode="white">
                <a:xfrm>
                  <a:off x="4800"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6" name="Line 53"/>
                <p:cNvSpPr>
                  <a:spLocks noChangeShapeType="1"/>
                </p:cNvSpPr>
                <p:nvPr/>
              </p:nvSpPr>
              <p:spPr bwMode="white">
                <a:xfrm>
                  <a:off x="4992"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7" name="Line 54"/>
                <p:cNvSpPr>
                  <a:spLocks noChangeShapeType="1"/>
                </p:cNvSpPr>
                <p:nvPr/>
              </p:nvSpPr>
              <p:spPr bwMode="white">
                <a:xfrm>
                  <a:off x="5184"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8" name="Line 55"/>
                <p:cNvSpPr>
                  <a:spLocks noChangeShapeType="1"/>
                </p:cNvSpPr>
                <p:nvPr/>
              </p:nvSpPr>
              <p:spPr bwMode="white">
                <a:xfrm>
                  <a:off x="5376"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9" name="Line 56"/>
                <p:cNvSpPr>
                  <a:spLocks noChangeShapeType="1"/>
                </p:cNvSpPr>
                <p:nvPr/>
              </p:nvSpPr>
              <p:spPr bwMode="white">
                <a:xfrm>
                  <a:off x="5568"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033" name="Rectangle 57" descr="60%"/>
            <p:cNvSpPr>
              <a:spLocks noChangeArrowheads="1"/>
            </p:cNvSpPr>
            <p:nvPr/>
          </p:nvSpPr>
          <p:spPr bwMode="ltGray">
            <a:xfrm>
              <a:off x="2112" y="0"/>
              <a:ext cx="3648" cy="96"/>
            </a:xfrm>
            <a:prstGeom prst="rect">
              <a:avLst/>
            </a:prstGeom>
            <a:pattFill prst="pct60">
              <a:fgClr>
                <a:schemeClr val="folHlink"/>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Line 58"/>
            <p:cNvSpPr>
              <a:spLocks noChangeShapeType="1"/>
            </p:cNvSpPr>
            <p:nvPr/>
          </p:nvSpPr>
          <p:spPr bwMode="ltGray">
            <a:xfrm>
              <a:off x="5568" y="0"/>
              <a:ext cx="0" cy="1488"/>
            </a:xfrm>
            <a:prstGeom prst="line">
              <a:avLst/>
            </a:prstGeom>
            <a:noFill/>
            <a:ln w="952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035" name="Group 59"/>
            <p:cNvGrpSpPr>
              <a:grpSpLocks/>
            </p:cNvGrpSpPr>
            <p:nvPr/>
          </p:nvGrpSpPr>
          <p:grpSpPr bwMode="auto">
            <a:xfrm>
              <a:off x="261" y="892"/>
              <a:ext cx="1124" cy="1464"/>
              <a:chOff x="96" y="916"/>
              <a:chExt cx="2208" cy="2876"/>
            </a:xfrm>
          </p:grpSpPr>
          <p:sp>
            <p:nvSpPr>
              <p:cNvPr id="1036" name="Line 60"/>
              <p:cNvSpPr>
                <a:spLocks noChangeShapeType="1"/>
              </p:cNvSpPr>
              <p:nvPr/>
            </p:nvSpPr>
            <p:spPr bwMode="ltGray">
              <a:xfrm flipH="1">
                <a:off x="96" y="1037"/>
                <a:ext cx="2208" cy="0"/>
              </a:xfrm>
              <a:prstGeom prst="line">
                <a:avLst/>
              </a:prstGeom>
              <a:noFill/>
              <a:ln w="952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Line 61"/>
              <p:cNvSpPr>
                <a:spLocks noChangeShapeType="1"/>
              </p:cNvSpPr>
              <p:nvPr/>
            </p:nvSpPr>
            <p:spPr bwMode="ltGray">
              <a:xfrm>
                <a:off x="336" y="920"/>
                <a:ext cx="0" cy="2872"/>
              </a:xfrm>
              <a:prstGeom prst="line">
                <a:avLst/>
              </a:prstGeom>
              <a:noFill/>
              <a:ln w="952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8" name="Arc 62"/>
              <p:cNvSpPr>
                <a:spLocks/>
              </p:cNvSpPr>
              <p:nvPr/>
            </p:nvSpPr>
            <p:spPr bwMode="ltGray">
              <a:xfrm flipH="1">
                <a:off x="217" y="916"/>
                <a:ext cx="239" cy="239"/>
              </a:xfrm>
              <a:custGeom>
                <a:avLst/>
                <a:gdLst>
                  <a:gd name="T0" fmla="*/ 117 w 43195"/>
                  <a:gd name="T1" fmla="*/ 0 h 43200"/>
                  <a:gd name="T2" fmla="*/ 0 w 43195"/>
                  <a:gd name="T3" fmla="*/ 122 h 43200"/>
                  <a:gd name="T4" fmla="*/ 119 w 43195"/>
                  <a:gd name="T5" fmla="*/ 120 h 43200"/>
                  <a:gd name="T6" fmla="*/ 0 60000 65536"/>
                  <a:gd name="T7" fmla="*/ 0 60000 65536"/>
                  <a:gd name="T8" fmla="*/ 0 60000 65536"/>
                </a:gdLst>
                <a:ahLst/>
                <a:cxnLst>
                  <a:cxn ang="T6">
                    <a:pos x="T0" y="T1"/>
                  </a:cxn>
                  <a:cxn ang="T7">
                    <a:pos x="T2" y="T3"/>
                  </a:cxn>
                  <a:cxn ang="T8">
                    <a:pos x="T4" y="T5"/>
                  </a:cxn>
                </a:cxnLst>
                <a:rect l="0" t="0" r="r" b="b"/>
                <a:pathLst>
                  <a:path w="43195" h="43200" fill="none" extrusionOk="0">
                    <a:moveTo>
                      <a:pt x="21114" y="5"/>
                    </a:moveTo>
                    <a:cubicBezTo>
                      <a:pt x="21274" y="1"/>
                      <a:pt x="21434" y="-1"/>
                      <a:pt x="21595" y="0"/>
                    </a:cubicBezTo>
                    <a:cubicBezTo>
                      <a:pt x="33524" y="0"/>
                      <a:pt x="43195" y="9670"/>
                      <a:pt x="43195" y="21600"/>
                    </a:cubicBezTo>
                    <a:cubicBezTo>
                      <a:pt x="43195" y="33529"/>
                      <a:pt x="33524" y="43200"/>
                      <a:pt x="21595" y="43200"/>
                    </a:cubicBezTo>
                    <a:cubicBezTo>
                      <a:pt x="9843" y="43200"/>
                      <a:pt x="247" y="33805"/>
                      <a:pt x="-1" y="22056"/>
                    </a:cubicBezTo>
                  </a:path>
                  <a:path w="43195" h="43200" stroke="0" extrusionOk="0">
                    <a:moveTo>
                      <a:pt x="21114" y="5"/>
                    </a:moveTo>
                    <a:cubicBezTo>
                      <a:pt x="21274" y="1"/>
                      <a:pt x="21434" y="-1"/>
                      <a:pt x="21595" y="0"/>
                    </a:cubicBezTo>
                    <a:cubicBezTo>
                      <a:pt x="33524" y="0"/>
                      <a:pt x="43195" y="9670"/>
                      <a:pt x="43195" y="21600"/>
                    </a:cubicBezTo>
                    <a:cubicBezTo>
                      <a:pt x="43195" y="33529"/>
                      <a:pt x="33524" y="43200"/>
                      <a:pt x="21595" y="43200"/>
                    </a:cubicBezTo>
                    <a:cubicBezTo>
                      <a:pt x="9843" y="43200"/>
                      <a:pt x="247" y="33805"/>
                      <a:pt x="-1" y="22056"/>
                    </a:cubicBezTo>
                    <a:lnTo>
                      <a:pt x="21595" y="21600"/>
                    </a:lnTo>
                    <a:lnTo>
                      <a:pt x="21114" y="5"/>
                    </a:lnTo>
                    <a:close/>
                  </a:path>
                </a:pathLst>
              </a:custGeom>
              <a:noFill/>
              <a:ln w="9525">
                <a:solidFill>
                  <a:schemeClr va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027" name="Rectangle 63"/>
          <p:cNvSpPr>
            <a:spLocks noGrp="1" noChangeArrowheads="1"/>
          </p:cNvSpPr>
          <p:nvPr>
            <p:ph type="title"/>
          </p:nvPr>
        </p:nvSpPr>
        <p:spPr bwMode="auto">
          <a:xfrm>
            <a:off x="812800" y="304800"/>
            <a:ext cx="10363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zh-CN" altLang="en-US" smtClean="0"/>
              <a:t>单击此处编辑母版标题样式</a:t>
            </a:r>
          </a:p>
        </p:txBody>
      </p:sp>
      <p:sp>
        <p:nvSpPr>
          <p:cNvPr id="1028" name="Rectangle 64" descr="Rectangle: Click to edit Master text styles&#10;Second level&#10;Third level&#10;Fourth level&#10;Fifth level"/>
          <p:cNvSpPr>
            <a:spLocks noGrp="1" noChangeArrowheads="1"/>
          </p:cNvSpPr>
          <p:nvPr>
            <p:ph type="body" idx="1"/>
          </p:nvPr>
        </p:nvSpPr>
        <p:spPr bwMode="auto">
          <a:xfrm>
            <a:off x="1117600" y="1905000"/>
            <a:ext cx="103632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830529" name="Rectangle 65"/>
          <p:cNvSpPr>
            <a:spLocks noGrp="1" noChangeArrowheads="1"/>
          </p:cNvSpPr>
          <p:nvPr>
            <p:ph type="dt" sz="half" idx="2"/>
          </p:nvPr>
        </p:nvSpPr>
        <p:spPr bwMode="auto">
          <a:xfrm>
            <a:off x="914400" y="6248400"/>
            <a:ext cx="2540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smtClean="0">
                <a:latin typeface="+mn-lt"/>
              </a:defRPr>
            </a:lvl1pPr>
          </a:lstStyle>
          <a:p>
            <a:pPr>
              <a:defRPr/>
            </a:pPr>
            <a:endParaRPr lang="zh-CN" altLang="zh-CN"/>
          </a:p>
        </p:txBody>
      </p:sp>
      <p:sp>
        <p:nvSpPr>
          <p:cNvPr id="830530" name="Rectangle 66"/>
          <p:cNvSpPr>
            <a:spLocks noGrp="1" noChangeArrowheads="1"/>
          </p:cNvSpPr>
          <p:nvPr>
            <p:ph type="ftr" sz="quarter" idx="3"/>
          </p:nvPr>
        </p:nvSpPr>
        <p:spPr bwMode="auto">
          <a:xfrm>
            <a:off x="4165600" y="6248400"/>
            <a:ext cx="711411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dirty="0" smtClean="0">
                <a:latin typeface="+mn-lt"/>
              </a:defRPr>
            </a:lvl1pPr>
          </a:lstStyle>
          <a:p>
            <a:pPr>
              <a:defRPr/>
            </a:pPr>
            <a:endParaRPr lang="en-US" altLang="zh-CN" dirty="0"/>
          </a:p>
        </p:txBody>
      </p:sp>
      <p:sp>
        <p:nvSpPr>
          <p:cNvPr id="830531" name="Rectangle 67"/>
          <p:cNvSpPr>
            <a:spLocks noGrp="1" noChangeArrowheads="1"/>
          </p:cNvSpPr>
          <p:nvPr>
            <p:ph type="sldNum" sz="quarter" idx="4"/>
          </p:nvPr>
        </p:nvSpPr>
        <p:spPr bwMode="auto">
          <a:xfrm>
            <a:off x="8737600" y="6248400"/>
            <a:ext cx="2540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smtClean="0">
                <a:latin typeface="+mn-lt"/>
              </a:defRPr>
            </a:lvl1pPr>
          </a:lstStyle>
          <a:p>
            <a:pPr>
              <a:defRPr/>
            </a:pPr>
            <a:fld id="{A9383992-8E9F-402F-903C-68A540BFA1F5}" type="slidenum">
              <a:rPr lang="en-US" altLang="zh-CN"/>
              <a:pPr>
                <a:defRPr/>
              </a:pPr>
              <a:t>‹#›</a:t>
            </a:fld>
            <a:endParaRPr lang="en-US" altLang="zh-CN"/>
          </a:p>
        </p:txBody>
      </p:sp>
      <p:sp>
        <p:nvSpPr>
          <p:cNvPr id="69" name="页脚占位符 3"/>
          <p:cNvSpPr txBox="1">
            <a:spLocks/>
          </p:cNvSpPr>
          <p:nvPr userDrawn="1"/>
        </p:nvSpPr>
        <p:spPr bwMode="auto">
          <a:xfrm>
            <a:off x="4165600" y="6248400"/>
            <a:ext cx="701896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defPPr>
              <a:defRPr lang="zh-CN"/>
            </a:defPPr>
            <a:lvl1pPr algn="r" rtl="0" eaLnBrk="1" fontAlgn="base" hangingPunct="1">
              <a:spcBef>
                <a:spcPct val="0"/>
              </a:spcBef>
              <a:spcAft>
                <a:spcPct val="0"/>
              </a:spcAft>
              <a:defRPr sz="1400" kern="1200" dirty="0" smtClean="0">
                <a:solidFill>
                  <a:schemeClr val="tx1"/>
                </a:solidFill>
                <a:latin typeface="+mn-lt"/>
                <a:ea typeface="宋体" pitchFamily="2" charset="-122"/>
                <a:cs typeface="+mn-cs"/>
              </a:defRPr>
            </a:lvl1pPr>
            <a:lvl2pPr marL="457200" algn="l" rtl="0" eaLnBrk="0" fontAlgn="base" hangingPunct="0">
              <a:spcBef>
                <a:spcPct val="0"/>
              </a:spcBef>
              <a:spcAft>
                <a:spcPct val="0"/>
              </a:spcAft>
              <a:defRPr kern="1200">
                <a:solidFill>
                  <a:schemeClr val="tx1"/>
                </a:solidFill>
                <a:latin typeface="Arial" charset="0"/>
                <a:ea typeface="宋体" pitchFamily="2" charset="-122"/>
                <a:cs typeface="+mn-cs"/>
              </a:defRPr>
            </a:lvl2pPr>
            <a:lvl3pPr marL="914400" algn="l" rtl="0" eaLnBrk="0" fontAlgn="base" hangingPunct="0">
              <a:spcBef>
                <a:spcPct val="0"/>
              </a:spcBef>
              <a:spcAft>
                <a:spcPct val="0"/>
              </a:spcAft>
              <a:defRPr kern="1200">
                <a:solidFill>
                  <a:schemeClr val="tx1"/>
                </a:solidFill>
                <a:latin typeface="Arial" charset="0"/>
                <a:ea typeface="宋体" pitchFamily="2" charset="-122"/>
                <a:cs typeface="+mn-cs"/>
              </a:defRPr>
            </a:lvl3pPr>
            <a:lvl4pPr marL="1371600" algn="l" rtl="0" eaLnBrk="0" fontAlgn="base" hangingPunct="0">
              <a:spcBef>
                <a:spcPct val="0"/>
              </a:spcBef>
              <a:spcAft>
                <a:spcPct val="0"/>
              </a:spcAft>
              <a:defRPr kern="1200">
                <a:solidFill>
                  <a:schemeClr val="tx1"/>
                </a:solidFill>
                <a:latin typeface="Arial" charset="0"/>
                <a:ea typeface="宋体" pitchFamily="2" charset="-122"/>
                <a:cs typeface="+mn-cs"/>
              </a:defRPr>
            </a:lvl4pPr>
            <a:lvl5pPr marL="1828800" algn="l" rtl="0" eaLnBrk="0" fontAlgn="base" hangingPunct="0">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defRPr/>
            </a:pPr>
            <a:r>
              <a:rPr lang="zh-CN" altLang="en-US" sz="1400" dirty="0" smtClean="0"/>
              <a:t>复旦大学软件学院</a:t>
            </a:r>
            <a:r>
              <a:rPr lang="en-US" altLang="zh-CN" sz="1400" dirty="0" smtClean="0"/>
              <a:t>2022</a:t>
            </a:r>
            <a:r>
              <a:rPr lang="zh-CN" altLang="en-US" sz="1400" dirty="0" smtClean="0"/>
              <a:t>春 </a:t>
            </a:r>
            <a:r>
              <a:rPr lang="en-US" altLang="zh-CN" sz="1400" dirty="0" smtClean="0"/>
              <a:t>Outstanding Ability of Software Development</a:t>
            </a:r>
            <a:endParaRPr lang="en-US" altLang="zh-CN" sz="1400" dirty="0"/>
          </a:p>
        </p:txBody>
      </p:sp>
    </p:spTree>
  </p:cSld>
  <p:clrMap bg1="lt1" tx1="dk1" bg2="lt2" tx2="dk2" accent1="accent1" accent2="accent2" accent3="accent3" accent4="accent4" accent5="accent5" accent6="accent6" hlink="hlink" folHlink="folHlink"/>
  <p:sldLayoutIdLst>
    <p:sldLayoutId id="2147483692"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Lst>
  <p:timing>
    <p:tnLst>
      <p:par>
        <p:cTn id="1" dur="indefinite" restart="never" nodeType="tmRoot"/>
      </p:par>
    </p:tnLst>
  </p:timing>
  <p:hf sldNum="0" hdr="0" dt="0"/>
  <p:txStyles>
    <p:titleStyle>
      <a:lvl1pPr algn="l" rtl="0" eaLnBrk="0" fontAlgn="base" hangingPunct="0">
        <a:spcBef>
          <a:spcPct val="0"/>
        </a:spcBef>
        <a:spcAft>
          <a:spcPct val="0"/>
        </a:spcAft>
        <a:defRPr kumimoji="1" sz="4400">
          <a:solidFill>
            <a:schemeClr val="tx1"/>
          </a:solidFill>
          <a:latin typeface="+mj-lt"/>
          <a:ea typeface="+mj-ea"/>
          <a:cs typeface="+mj-cs"/>
        </a:defRPr>
      </a:lvl1pPr>
      <a:lvl2pPr algn="l" rtl="0" eaLnBrk="0" fontAlgn="base" hangingPunct="0">
        <a:spcBef>
          <a:spcPct val="0"/>
        </a:spcBef>
        <a:spcAft>
          <a:spcPct val="0"/>
        </a:spcAft>
        <a:defRPr kumimoji="1" sz="4400">
          <a:solidFill>
            <a:schemeClr val="tx1"/>
          </a:solidFill>
          <a:latin typeface="Arial" charset="0"/>
          <a:ea typeface="宋体" pitchFamily="2" charset="-122"/>
        </a:defRPr>
      </a:lvl2pPr>
      <a:lvl3pPr algn="l" rtl="0" eaLnBrk="0" fontAlgn="base" hangingPunct="0">
        <a:spcBef>
          <a:spcPct val="0"/>
        </a:spcBef>
        <a:spcAft>
          <a:spcPct val="0"/>
        </a:spcAft>
        <a:defRPr kumimoji="1" sz="4400">
          <a:solidFill>
            <a:schemeClr val="tx1"/>
          </a:solidFill>
          <a:latin typeface="Arial" charset="0"/>
          <a:ea typeface="宋体" pitchFamily="2" charset="-122"/>
        </a:defRPr>
      </a:lvl3pPr>
      <a:lvl4pPr algn="l" rtl="0" eaLnBrk="0" fontAlgn="base" hangingPunct="0">
        <a:spcBef>
          <a:spcPct val="0"/>
        </a:spcBef>
        <a:spcAft>
          <a:spcPct val="0"/>
        </a:spcAft>
        <a:defRPr kumimoji="1" sz="4400">
          <a:solidFill>
            <a:schemeClr val="tx1"/>
          </a:solidFill>
          <a:latin typeface="Arial" charset="0"/>
          <a:ea typeface="宋体" pitchFamily="2" charset="-122"/>
        </a:defRPr>
      </a:lvl4pPr>
      <a:lvl5pPr algn="l" rtl="0" eaLnBrk="0" fontAlgn="base" hangingPunct="0">
        <a:spcBef>
          <a:spcPct val="0"/>
        </a:spcBef>
        <a:spcAft>
          <a:spcPct val="0"/>
        </a:spcAft>
        <a:defRPr kumimoji="1" sz="4400">
          <a:solidFill>
            <a:schemeClr val="tx1"/>
          </a:solidFill>
          <a:latin typeface="Arial" charset="0"/>
          <a:ea typeface="宋体" pitchFamily="2" charset="-122"/>
        </a:defRPr>
      </a:lvl5pPr>
      <a:lvl6pPr marL="457200" algn="l" rtl="0" fontAlgn="base">
        <a:spcBef>
          <a:spcPct val="0"/>
        </a:spcBef>
        <a:spcAft>
          <a:spcPct val="0"/>
        </a:spcAft>
        <a:defRPr kumimoji="1" sz="4400">
          <a:solidFill>
            <a:schemeClr val="tx1"/>
          </a:solidFill>
          <a:latin typeface="Arial" charset="0"/>
          <a:ea typeface="宋体" pitchFamily="2" charset="-122"/>
        </a:defRPr>
      </a:lvl6pPr>
      <a:lvl7pPr marL="914400" algn="l" rtl="0" fontAlgn="base">
        <a:spcBef>
          <a:spcPct val="0"/>
        </a:spcBef>
        <a:spcAft>
          <a:spcPct val="0"/>
        </a:spcAft>
        <a:defRPr kumimoji="1" sz="4400">
          <a:solidFill>
            <a:schemeClr val="tx1"/>
          </a:solidFill>
          <a:latin typeface="Arial" charset="0"/>
          <a:ea typeface="宋体" pitchFamily="2" charset="-122"/>
        </a:defRPr>
      </a:lvl7pPr>
      <a:lvl8pPr marL="1371600" algn="l" rtl="0" fontAlgn="base">
        <a:spcBef>
          <a:spcPct val="0"/>
        </a:spcBef>
        <a:spcAft>
          <a:spcPct val="0"/>
        </a:spcAft>
        <a:defRPr kumimoji="1" sz="4400">
          <a:solidFill>
            <a:schemeClr val="tx1"/>
          </a:solidFill>
          <a:latin typeface="Arial" charset="0"/>
          <a:ea typeface="宋体" pitchFamily="2" charset="-122"/>
        </a:defRPr>
      </a:lvl8pPr>
      <a:lvl9pPr marL="1828800" algn="l" rtl="0" fontAlgn="base">
        <a:spcBef>
          <a:spcPct val="0"/>
        </a:spcBef>
        <a:spcAft>
          <a:spcPct val="0"/>
        </a:spcAft>
        <a:defRPr kumimoji="1" sz="4400">
          <a:solidFill>
            <a:schemeClr val="tx1"/>
          </a:solidFill>
          <a:latin typeface="Arial" charset="0"/>
          <a:ea typeface="宋体" pitchFamily="2" charset="-122"/>
        </a:defRPr>
      </a:lvl9pPr>
    </p:titleStyle>
    <p:bodyStyle>
      <a:lvl1pPr marL="342900" indent="-342900" algn="l" rtl="0" eaLnBrk="0" fontAlgn="base" hangingPunct="0">
        <a:spcBef>
          <a:spcPct val="20000"/>
        </a:spcBef>
        <a:spcAft>
          <a:spcPct val="0"/>
        </a:spcAft>
        <a:buClr>
          <a:schemeClr val="tx1"/>
        </a:buClr>
        <a:buSzPct val="95000"/>
        <a:buFont typeface="Wingdings" pitchFamily="2" charset="2"/>
        <a:buChar char="Ø"/>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90000"/>
        <a:buFont typeface="Wingdings" pitchFamily="2" charset="2"/>
        <a:buChar char="v"/>
        <a:defRPr kumimoji="1" sz="2400">
          <a:solidFill>
            <a:schemeClr val="tx1"/>
          </a:solidFill>
          <a:latin typeface="+mn-lt"/>
          <a:ea typeface="+mn-ea"/>
        </a:defRPr>
      </a:lvl2pPr>
      <a:lvl3pPr marL="1143000" indent="-228600" algn="l" rtl="0" eaLnBrk="0" fontAlgn="base" hangingPunct="0">
        <a:spcBef>
          <a:spcPct val="20000"/>
        </a:spcBef>
        <a:spcAft>
          <a:spcPct val="0"/>
        </a:spcAft>
        <a:buClr>
          <a:schemeClr val="tx1"/>
        </a:buClr>
        <a:buSzPct val="95000"/>
        <a:buFont typeface="Wingdings" pitchFamily="2" charset="2"/>
        <a:buChar char="w"/>
        <a:defRPr kumimoji="1" sz="2000">
          <a:solidFill>
            <a:schemeClr val="tx1"/>
          </a:solidFill>
          <a:latin typeface="+mn-lt"/>
          <a:ea typeface="+mn-ea"/>
        </a:defRPr>
      </a:lvl3pPr>
      <a:lvl4pPr marL="1600200" indent="-228600" algn="l" rtl="0" eaLnBrk="0" fontAlgn="base" hangingPunct="0">
        <a:spcBef>
          <a:spcPct val="20000"/>
        </a:spcBef>
        <a:spcAft>
          <a:spcPct val="0"/>
        </a:spcAft>
        <a:buClr>
          <a:schemeClr val="tx1"/>
        </a:buClr>
        <a:buSzPct val="65000"/>
        <a:buFont typeface="Wingdings"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hlink"/>
        </a:buClr>
        <a:buSzPct val="60000"/>
        <a:buFont typeface="Wingdings" pitchFamily="2" charset="2"/>
        <a:buChar char="n"/>
        <a:defRPr kumimoji="1" sz="2000">
          <a:solidFill>
            <a:schemeClr val="tx1"/>
          </a:solidFill>
          <a:latin typeface="+mn-lt"/>
          <a:ea typeface="+mn-ea"/>
        </a:defRPr>
      </a:lvl5pPr>
      <a:lvl6pPr marL="2514600" indent="-228600" algn="l" rtl="0" fontAlgn="base">
        <a:spcBef>
          <a:spcPct val="20000"/>
        </a:spcBef>
        <a:spcAft>
          <a:spcPct val="0"/>
        </a:spcAft>
        <a:buClr>
          <a:schemeClr val="hlink"/>
        </a:buClr>
        <a:buSzPct val="60000"/>
        <a:buFont typeface="Wingdings" pitchFamily="2" charset="2"/>
        <a:buChar char="n"/>
        <a:defRPr kumimoji="1" sz="2000">
          <a:solidFill>
            <a:schemeClr val="tx1"/>
          </a:solidFill>
          <a:latin typeface="+mn-lt"/>
          <a:ea typeface="+mn-ea"/>
        </a:defRPr>
      </a:lvl6pPr>
      <a:lvl7pPr marL="2971800" indent="-228600" algn="l" rtl="0" fontAlgn="base">
        <a:spcBef>
          <a:spcPct val="20000"/>
        </a:spcBef>
        <a:spcAft>
          <a:spcPct val="0"/>
        </a:spcAft>
        <a:buClr>
          <a:schemeClr val="hlink"/>
        </a:buClr>
        <a:buSzPct val="60000"/>
        <a:buFont typeface="Wingdings" pitchFamily="2" charset="2"/>
        <a:buChar char="n"/>
        <a:defRPr kumimoji="1" sz="2000">
          <a:solidFill>
            <a:schemeClr val="tx1"/>
          </a:solidFill>
          <a:latin typeface="+mn-lt"/>
          <a:ea typeface="+mn-ea"/>
        </a:defRPr>
      </a:lvl7pPr>
      <a:lvl8pPr marL="3429000" indent="-228600" algn="l" rtl="0" fontAlgn="base">
        <a:spcBef>
          <a:spcPct val="20000"/>
        </a:spcBef>
        <a:spcAft>
          <a:spcPct val="0"/>
        </a:spcAft>
        <a:buClr>
          <a:schemeClr val="hlink"/>
        </a:buClr>
        <a:buSzPct val="60000"/>
        <a:buFont typeface="Wingdings" pitchFamily="2" charset="2"/>
        <a:buChar char="n"/>
        <a:defRPr kumimoji="1" sz="2000">
          <a:solidFill>
            <a:schemeClr val="tx1"/>
          </a:solidFill>
          <a:latin typeface="+mn-lt"/>
          <a:ea typeface="+mn-ea"/>
        </a:defRPr>
      </a:lvl8pPr>
      <a:lvl9pPr marL="3886200" indent="-228600" algn="l" rtl="0" fontAlgn="base">
        <a:spcBef>
          <a:spcPct val="20000"/>
        </a:spcBef>
        <a:spcAft>
          <a:spcPct val="0"/>
        </a:spcAft>
        <a:buClr>
          <a:schemeClr val="hlink"/>
        </a:buClr>
        <a:buSzPct val="60000"/>
        <a:buFont typeface="Wingdings" pitchFamily="2" charset="2"/>
        <a:buChar char="n"/>
        <a:defRPr kumimoji="1"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emf"/><Relationship Id="rId1" Type="http://schemas.openxmlformats.org/officeDocument/2006/relationships/slideLayout" Target="../slideLayouts/slideLayout5.xml"/></Relationships>
</file>

<file path=ppt/slides/_rels/slide103.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hyperlink" Target="lec07_sample22_eventhandle1.htm" TargetMode="Externa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hyperlink" Target="lec07_sample22_eventhandle2.htm" TargetMode="Externa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hyperlink" Target="lec07_sample22_eventhandle3.htm" TargetMode="Externa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hyperlink" Target="lec07_sample22_eventhandle4.htm" TargetMode="Externa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hyperlink" Target="lec07_sample22_eventhandle5.htm" TargetMode="External"/><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hyperlink" Target="lec07_sample22_eventhandle6.htm" TargetMode="External"/><Relationship Id="rId2" Type="http://schemas.openxmlformats.org/officeDocument/2006/relationships/notesSlide" Target="../notesSlides/notesSlide35.xml"/><Relationship Id="rId1" Type="http://schemas.openxmlformats.org/officeDocument/2006/relationships/slideLayout" Target="../slideLayouts/slideLayout4.xml"/><Relationship Id="rId4" Type="http://schemas.openxmlformats.org/officeDocument/2006/relationships/image" Target="../media/image53.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hyperlink" Target="lec07_sample23_eventobject2.htm" TargetMode="External"/><Relationship Id="rId2" Type="http://schemas.openxmlformats.org/officeDocument/2006/relationships/hyperlink" Target="lec07_sample23_eventobject1.htm" TargetMode="External"/><Relationship Id="rId1" Type="http://schemas.openxmlformats.org/officeDocument/2006/relationships/slideLayout" Target="../slideLayouts/slideLayout2.xml"/><Relationship Id="rId5" Type="http://schemas.openxmlformats.org/officeDocument/2006/relationships/hyperlink" Target="lec07_sample23_eventobject4.htm" TargetMode="External"/><Relationship Id="rId4" Type="http://schemas.openxmlformats.org/officeDocument/2006/relationships/hyperlink" Target="lec07_sample23_eventobject3.htm"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6.xml"/><Relationship Id="rId1" Type="http://schemas.openxmlformats.org/officeDocument/2006/relationships/slideLayout" Target="../slideLayouts/slideLayout4.xml"/><Relationship Id="rId4" Type="http://schemas.openxmlformats.org/officeDocument/2006/relationships/image" Target="../media/image55.png"/></Relationships>
</file>

<file path=ppt/slides/_rels/slide12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7.xml"/><Relationship Id="rId1" Type="http://schemas.openxmlformats.org/officeDocument/2006/relationships/slideLayout" Target="../slideLayouts/slideLayout4.xml"/><Relationship Id="rId4" Type="http://schemas.openxmlformats.org/officeDocument/2006/relationships/image" Target="../media/image57.png"/></Relationships>
</file>

<file path=ppt/slides/_rels/slide122.xml.rels><?xml version="1.0" encoding="UTF-8" standalone="yes"?>
<Relationships xmlns="http://schemas.openxmlformats.org/package/2006/relationships"><Relationship Id="rId3" Type="http://schemas.openxmlformats.org/officeDocument/2006/relationships/hyperlink" Target="lec07_sample23_eventobject6.htm" TargetMode="External"/><Relationship Id="rId2" Type="http://schemas.openxmlformats.org/officeDocument/2006/relationships/hyperlink" Target="lec07_sample23_eventobject5.htm" TargetMode="External"/><Relationship Id="rId1" Type="http://schemas.openxmlformats.org/officeDocument/2006/relationships/slideLayout" Target="../slideLayouts/slideLayout2.xml"/><Relationship Id="rId5" Type="http://schemas.openxmlformats.org/officeDocument/2006/relationships/hyperlink" Target="lec07_sample23_eventobject8.htm" TargetMode="External"/><Relationship Id="rId4" Type="http://schemas.openxmlformats.org/officeDocument/2006/relationships/hyperlink" Target="lec07_sample23_eventobject7.htm" TargetMode="External"/></Relationships>
</file>

<file path=ppt/slides/_rels/slide12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8.xml"/><Relationship Id="rId1" Type="http://schemas.openxmlformats.org/officeDocument/2006/relationships/slideLayout" Target="../slideLayouts/slideLayout4.xml"/><Relationship Id="rId4" Type="http://schemas.openxmlformats.org/officeDocument/2006/relationships/image" Target="../media/image59.png"/></Relationships>
</file>

<file path=ppt/slides/_rels/slide12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9.xml"/><Relationship Id="rId1" Type="http://schemas.openxmlformats.org/officeDocument/2006/relationships/slideLayout" Target="../slideLayouts/slideLayout4.xml"/><Relationship Id="rId4" Type="http://schemas.openxmlformats.org/officeDocument/2006/relationships/image" Target="../media/image61.png"/></Relationships>
</file>

<file path=ppt/slides/_rels/slide125.xml.rels><?xml version="1.0" encoding="UTF-8" standalone="yes"?>
<Relationships xmlns="http://schemas.openxmlformats.org/package/2006/relationships"><Relationship Id="rId3" Type="http://schemas.openxmlformats.org/officeDocument/2006/relationships/hyperlink" Target="lec07_sample23_eventobject10.htm" TargetMode="External"/><Relationship Id="rId2" Type="http://schemas.openxmlformats.org/officeDocument/2006/relationships/hyperlink" Target="lec07_sample23_eventobject9.htm" TargetMode="External"/><Relationship Id="rId1" Type="http://schemas.openxmlformats.org/officeDocument/2006/relationships/slideLayout" Target="../slideLayouts/slideLayout2.xml"/><Relationship Id="rId5" Type="http://schemas.openxmlformats.org/officeDocument/2006/relationships/hyperlink" Target="lec07_sample23_eventobject12.htm" TargetMode="External"/><Relationship Id="rId4" Type="http://schemas.openxmlformats.org/officeDocument/2006/relationships/hyperlink" Target="lec07_sample23_eventobject11.htm" TargetMode="External"/></Relationships>
</file>

<file path=ppt/slides/_rels/slide12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0.xml"/><Relationship Id="rId1" Type="http://schemas.openxmlformats.org/officeDocument/2006/relationships/slideLayout" Target="../slideLayouts/slideLayout4.xml"/><Relationship Id="rId4" Type="http://schemas.openxmlformats.org/officeDocument/2006/relationships/image" Target="../media/image63.png"/></Relationships>
</file>

<file path=ppt/slides/_rels/slide12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1.xml"/><Relationship Id="rId1" Type="http://schemas.openxmlformats.org/officeDocument/2006/relationships/slideLayout" Target="../slideLayouts/slideLayout4.xml"/><Relationship Id="rId4" Type="http://schemas.openxmlformats.org/officeDocument/2006/relationships/image" Target="../media/image65.png"/></Relationships>
</file>

<file path=ppt/slides/_rels/slide128.xml.rels><?xml version="1.0" encoding="UTF-8" standalone="yes"?>
<Relationships xmlns="http://schemas.openxmlformats.org/package/2006/relationships"><Relationship Id="rId3" Type="http://schemas.openxmlformats.org/officeDocument/2006/relationships/hyperlink" Target="lec07_sample23_eventobject14.htm" TargetMode="External"/><Relationship Id="rId2" Type="http://schemas.openxmlformats.org/officeDocument/2006/relationships/hyperlink" Target="lec07_sample23_eventobject13.htm" TargetMode="Externa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2.xml"/><Relationship Id="rId1" Type="http://schemas.openxmlformats.org/officeDocument/2006/relationships/slideLayout" Target="../slideLayouts/slideLayout4.xml"/><Relationship Id="rId4" Type="http://schemas.openxmlformats.org/officeDocument/2006/relationships/image" Target="../media/image6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hyperlink" Target="lec07_sample24_eventsimu.htm" TargetMode="External"/><Relationship Id="rId2" Type="http://schemas.openxmlformats.org/officeDocument/2006/relationships/notesSlide" Target="../notesSlides/notesSlide43.xml"/><Relationship Id="rId1" Type="http://schemas.openxmlformats.org/officeDocument/2006/relationships/slideLayout" Target="../slideLayouts/slideLayout4.xml"/><Relationship Id="rId4" Type="http://schemas.openxmlformats.org/officeDocument/2006/relationships/image" Target="../media/image68.pn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hyperlink" Target="lec07_sample25_cssinline1.htm" TargetMode="Externa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hyperlink" Target="lec07_sample25_cssinline2.htm" TargetMode="External"/><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hyperlink" Target="lec07_sample25_cssinline3.htm" TargetMode="External"/><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hyperlink" Target="lec07_sample26_csssheet2.htm" TargetMode="External"/><Relationship Id="rId2" Type="http://schemas.openxmlformats.org/officeDocument/2006/relationships/hyperlink" Target="lec07_sample26_csssheet1.htm" TargetMode="Externa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4.xml"/></Relationships>
</file>

<file path=ppt/slides/_rels/slide149.xml.rels><?xml version="1.0" encoding="UTF-8" standalone="yes"?>
<Relationships xmlns="http://schemas.openxmlformats.org/package/2006/relationships"><Relationship Id="rId3" Type="http://schemas.openxmlformats.org/officeDocument/2006/relationships/hyperlink" Target="lec07_sample26_csssheet4.htm" TargetMode="External"/><Relationship Id="rId2" Type="http://schemas.openxmlformats.org/officeDocument/2006/relationships/hyperlink" Target="lec07_sample26_csssheet3.htm"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4.xml"/></Relationships>
</file>

<file path=ppt/slides/_rels/slide15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hyperlink" Target="lec07_sample26_csssheet5.htm" TargetMode="External"/><Relationship Id="rId1" Type="http://schemas.openxmlformats.org/officeDocument/2006/relationships/slideLayout" Target="../slideLayouts/slideLayout4.xml"/></Relationships>
</file>

<file path=ppt/slides/_rels/slide152.xml.rels><?xml version="1.0" encoding="UTF-8" standalone="yes"?>
<Relationships xmlns="http://schemas.openxmlformats.org/package/2006/relationships"><Relationship Id="rId3" Type="http://schemas.openxmlformats.org/officeDocument/2006/relationships/hyperlink" Target="lec07_sample28_cssclass.htm" TargetMode="External"/><Relationship Id="rId2" Type="http://schemas.openxmlformats.org/officeDocument/2006/relationships/hyperlink" Target="lec07_sample27_cssid.htm" TargetMode="Externa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4.xml"/></Relationships>
</file>

<file path=ppt/slides/_rels/slide15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hyperlink" Target="lec07_sample29_csswrite.htm" TargetMode="External"/><Relationship Id="rId1" Type="http://schemas.openxmlformats.org/officeDocument/2006/relationships/slideLayout" Target="../slideLayouts/slideLayout4.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6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hyperlink" Target="lec07_sample30_form1.htm" TargetMode="External"/><Relationship Id="rId1" Type="http://schemas.openxmlformats.org/officeDocument/2006/relationships/slideLayout" Target="../slideLayouts/slideLayout4.xml"/></Relationships>
</file>

<file path=ppt/slides/_rels/slide161.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hyperlink" Target="lec07_sample30_form2.htm" TargetMode="External"/><Relationship Id="rId1" Type="http://schemas.openxmlformats.org/officeDocument/2006/relationships/slideLayout" Target="../slideLayouts/slideLayout4.xml"/></Relationships>
</file>

<file path=ppt/slides/_rels/slide162.xml.rels><?xml version="1.0" encoding="UTF-8" standalone="yes"?>
<Relationships xmlns="http://schemas.openxmlformats.org/package/2006/relationships"><Relationship Id="rId2" Type="http://schemas.openxmlformats.org/officeDocument/2006/relationships/hyperlink" Target="lec07_sample30_form3.htm" TargetMode="External"/><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4.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hyperlink" Target="lec07_sample31_validity.htm" TargetMode="External"/><Relationship Id="rId1" Type="http://schemas.openxmlformats.org/officeDocument/2006/relationships/slideLayout" Target="../slideLayouts/slideLayout4.xml"/></Relationships>
</file>

<file path=ppt/slides/_rels/slide16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hyperlink" Target="lec07_sample32_willvalidate.htm" TargetMode="External"/><Relationship Id="rId1" Type="http://schemas.openxmlformats.org/officeDocument/2006/relationships/slideLayout" Target="../slideLayouts/slideLayout4.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3" Type="http://schemas.openxmlformats.org/officeDocument/2006/relationships/hyperlink" Target="lec07_sample33_invalid.htm" TargetMode="External"/><Relationship Id="rId2" Type="http://schemas.openxmlformats.org/officeDocument/2006/relationships/notesSlide" Target="../notesSlides/notesSlide49.xml"/><Relationship Id="rId1" Type="http://schemas.openxmlformats.org/officeDocument/2006/relationships/slideLayout" Target="../slideLayouts/slideLayout4.xml"/><Relationship Id="rId4" Type="http://schemas.openxmlformats.org/officeDocument/2006/relationships/image" Target="../media/image87.png"/></Relationships>
</file>

<file path=ppt/slides/_rels/slide16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hyperlink" Target="lec07_sample34_setCustomValidity.htm" TargetMode="Externa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90.png"/></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3" Type="http://schemas.openxmlformats.org/officeDocument/2006/relationships/hyperlink" Target="lec07_sample35_AjaxXHR.htm" TargetMode="External"/><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53.xml"/><Relationship Id="rId1" Type="http://schemas.openxmlformats.org/officeDocument/2006/relationships/slideLayout" Target="../slideLayouts/slideLayout4.xml"/><Relationship Id="rId4" Type="http://schemas.openxmlformats.org/officeDocument/2006/relationships/image" Target="../media/image92.png"/></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hyperlink" Target="lec07_sample36_AjaxGet.htm" TargetMode="Externa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hyperlink" Target="lec07_sample01_window2.htm" TargetMode="External"/><Relationship Id="rId2" Type="http://schemas.openxmlformats.org/officeDocument/2006/relationships/hyperlink" Target="lec07_sample01_window1.htm" TargetMode="External"/><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3" Type="http://schemas.openxmlformats.org/officeDocument/2006/relationships/hyperlink" Target="lec07_sample37_AjaxPost.htm" TargetMode="External"/><Relationship Id="rId2" Type="http://schemas.openxmlformats.org/officeDocument/2006/relationships/notesSlide" Target="../notesSlides/notesSlide54.xml"/><Relationship Id="rId1" Type="http://schemas.openxmlformats.org/officeDocument/2006/relationships/slideLayout" Target="../slideLayouts/slideLayout4.xml"/><Relationship Id="rId4" Type="http://schemas.openxmlformats.org/officeDocument/2006/relationships/image" Target="../media/image94.png"/></Relationships>
</file>

<file path=ppt/slides/_rels/slide181.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hyperlink" Target="lec07_sample38_AjaxJSON.htm" TargetMode="External"/><Relationship Id="rId1" Type="http://schemas.openxmlformats.org/officeDocument/2006/relationships/slideLayout" Target="../slideLayouts/slideLayout4.xml"/></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2" Type="http://schemas.openxmlformats.org/officeDocument/2006/relationships/hyperlink" Target="lec07_sample36_dataTransfer.htm" TargetMode="External"/><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3" Type="http://schemas.openxmlformats.org/officeDocument/2006/relationships/hyperlink" Target="lec07_sample38_baidumap.htm" TargetMode="External"/><Relationship Id="rId2" Type="http://schemas.openxmlformats.org/officeDocument/2006/relationships/hyperlink" Target="lec07_sample37_geolocation.htm" TargetMode="External"/><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4.xml"/></Relationships>
</file>

<file path=ppt/slides/_rels/slide199.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hyperlink" Target="lec07_sample01_window3.htm" TargetMode="External"/><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4.png"/></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204.xml.rels><?xml version="1.0" encoding="UTF-8" standalone="yes"?>
<Relationships xmlns="http://schemas.openxmlformats.org/package/2006/relationships"><Relationship Id="rId3" Type="http://schemas.openxmlformats.org/officeDocument/2006/relationships/hyperlink" Target="http://www.adaptivepath.com/ideas/ajax-new-approach-web-applications/" TargetMode="External"/><Relationship Id="rId2" Type="http://schemas.openxmlformats.org/officeDocument/2006/relationships/hyperlink" Target="http://blog.jobbole.com/25826/" TargetMode="External"/><Relationship Id="rId1" Type="http://schemas.openxmlformats.org/officeDocument/2006/relationships/slideLayout" Target="../slideLayouts/slideLayout2.xml"/><Relationship Id="rId4" Type="http://schemas.openxmlformats.org/officeDocument/2006/relationships/hyperlink" Target="http://infrequently.org/2006/03/comet-low-latency-data-for-the-browser/" TargetMode="External"/></Relationships>
</file>

<file path=ppt/slides/_rels/slide205.xml.rels><?xml version="1.0" encoding="UTF-8" standalone="yes"?>
<Relationships xmlns="http://schemas.openxmlformats.org/package/2006/relationships"><Relationship Id="rId3" Type="http://schemas.openxmlformats.org/officeDocument/2006/relationships/hyperlink" Target="https://www.w3.org/TR/?tag=webapi#w3c_all" TargetMode="External"/><Relationship Id="rId7" Type="http://schemas.openxmlformats.org/officeDocument/2006/relationships/hyperlink" Target="http://www.webdevout.net/browser-support" TargetMode="External"/><Relationship Id="rId2" Type="http://schemas.openxmlformats.org/officeDocument/2006/relationships/notesSlide" Target="../notesSlides/notesSlide62.xml"/><Relationship Id="rId1" Type="http://schemas.openxmlformats.org/officeDocument/2006/relationships/slideLayout" Target="../slideLayouts/slideLayout2.xml"/><Relationship Id="rId6" Type="http://schemas.openxmlformats.org/officeDocument/2006/relationships/hyperlink" Target="http://www.quicksmode.org/" TargetMode="External"/><Relationship Id="rId5" Type="http://schemas.openxmlformats.org/officeDocument/2006/relationships/hyperlink" Target="https://dom.spec.whatwg.org/" TargetMode="External"/><Relationship Id="rId4" Type="http://schemas.openxmlformats.org/officeDocument/2006/relationships/hyperlink" Target="https://www.w3.org/TR/?tag=dom#w3c_all" TargetMode="External"/></Relationships>
</file>

<file path=ppt/slides/_rels/slide206.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4.xml"/></Relationships>
</file>

<file path=ppt/slides/_rels/slide207.xml.rels><?xml version="1.0" encoding="UTF-8" standalone="yes"?>
<Relationships xmlns="http://schemas.openxmlformats.org/package/2006/relationships"><Relationship Id="rId3" Type="http://schemas.openxmlformats.org/officeDocument/2006/relationships/image" Target="../media/image104.jpeg"/><Relationship Id="rId2" Type="http://schemas.openxmlformats.org/officeDocument/2006/relationships/image" Target="../media/image103.png"/><Relationship Id="rId1" Type="http://schemas.openxmlformats.org/officeDocument/2006/relationships/slideLayout" Target="../slideLayouts/slideLayout4.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hyperlink" Target="lec07_sample01_window5.htm" TargetMode="External"/><Relationship Id="rId2" Type="http://schemas.openxmlformats.org/officeDocument/2006/relationships/hyperlink" Target="lec07_sample01_window4.htm" TargetMode="Externa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hyperlink" Target="lec07_sample01_window6.htm"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hyperlink" Target="lec07_sample01_window7.htm"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lec07_sample01_window8.htm"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hyperlink" Target="lec07_sample01_window9.htm"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lec07_sample01_window10.htm"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lec07_sample01_window12.htm" TargetMode="External"/><Relationship Id="rId2" Type="http://schemas.openxmlformats.org/officeDocument/2006/relationships/hyperlink" Target="lec07_sample01_window11.htm"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hyperlink" Target="lec07_sample02_navigator.htm"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lec07_sample03_screen.htm" TargetMode="External"/><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33.xml.rels><?xml version="1.0" encoding="UTF-8" standalone="yes"?>
<Relationships xmlns="http://schemas.openxmlformats.org/package/2006/relationships"><Relationship Id="rId3" Type="http://schemas.openxmlformats.org/officeDocument/2006/relationships/hyperlink" Target="lec07_sample04_location.htm"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lec07_sample04_location2.htm"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35.xml.rels><?xml version="1.0" encoding="UTF-8" standalone="yes"?>
<Relationships xmlns="http://schemas.openxmlformats.org/package/2006/relationships"><Relationship Id="rId2" Type="http://schemas.openxmlformats.org/officeDocument/2006/relationships/hyperlink" Target="lec07_sample05_history.htm"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hyperlink" Target="lec07_sample06_DOM01.htm"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hyperlink" Target="lec07_sample06_DOM02.htm"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hyperlink" Target="lec07_sample06_DOM03.htm" TargetMode="External"/><Relationship Id="rId2" Type="http://schemas.openxmlformats.org/officeDocument/2006/relationships/notesSlide" Target="../notesSlides/notesSlide24.xml"/><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5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lec07_sample06_DOM04.htm" TargetMode="Externa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lec07_sample07_getbyid.htm" TargetMode="External"/><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hyperlink" Target="lec07_sample08_getbytagname.htm" TargetMode="External"/><Relationship Id="rId2" Type="http://schemas.openxmlformats.org/officeDocument/2006/relationships/hyperlink" Target="lec07_sample08_getbyname.htm" TargetMode="External"/><Relationship Id="rId1" Type="http://schemas.openxmlformats.org/officeDocument/2006/relationships/slideLayout" Target="../slideLayouts/slideLayout4.xml"/><Relationship Id="rId5" Type="http://schemas.openxmlformats.org/officeDocument/2006/relationships/image" Target="../media/image21.png"/><Relationship Id="rId4" Type="http://schemas.openxmlformats.org/officeDocument/2006/relationships/hyperlink" Target="lec07_sample08_getbyclassname.htm" TargetMode="Externa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hyperlink" Target="lec07_sample09_queryselector.htm" TargetMode="External"/><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3" Type="http://schemas.openxmlformats.org/officeDocument/2006/relationships/hyperlink" Target="lec07_sample10_childnodes2.htm" TargetMode="External"/><Relationship Id="rId2" Type="http://schemas.openxmlformats.org/officeDocument/2006/relationships/hyperlink" Target="lec07_sample10_childnodes1.htm" TargetMode="External"/><Relationship Id="rId1" Type="http://schemas.openxmlformats.org/officeDocument/2006/relationships/slideLayout" Target="../slideLayouts/slideLayout2.xml"/><Relationship Id="rId5" Type="http://schemas.openxmlformats.org/officeDocument/2006/relationships/hyperlink" Target="lec07_sample10_childnodes4.htm" TargetMode="External"/><Relationship Id="rId4" Type="http://schemas.openxmlformats.org/officeDocument/2006/relationships/hyperlink" Target="lec07_sample10_childnodes3.htm" TargetMode="External"/></Relationships>
</file>

<file path=ppt/slides/_rels/slide7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hyperlink" Target="lec07_sample11_treewalk1.htm" TargetMode="External"/><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hyperlink" Target="lec07_sample11_treewalk2.htm" TargetMode="External"/><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hyperlink" Target="lec07_sample12_changeelement1.htm" TargetMode="Externa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hyperlink" Target="lec07_sample12_changeelement2.htm" TargetMode="Externa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hyperlink" Target="lec07_sample12_changeelement3.htm" TargetMode="Externa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hyperlink" Target="lec07_sample13_text.htm" TargetMode="Externa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5.xml"/><Relationship Id="rId1" Type="http://schemas.openxmlformats.org/officeDocument/2006/relationships/slideLayout" Target="../slideLayouts/slideLayout4.xml"/><Relationship Id="rId4" Type="http://schemas.openxmlformats.org/officeDocument/2006/relationships/image" Target="../media/image34.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hyperlink" Target="lec07_sample14_attribute.htm" TargetMode="External"/><Relationship Id="rId2" Type="http://schemas.openxmlformats.org/officeDocument/2006/relationships/notesSlide" Target="../notesSlides/notesSlide26.xml"/><Relationship Id="rId1" Type="http://schemas.openxmlformats.org/officeDocument/2006/relationships/slideLayout" Target="../slideLayouts/slideLayout4.xml"/><Relationship Id="rId4" Type="http://schemas.openxmlformats.org/officeDocument/2006/relationships/image" Target="../media/image35.png"/></Relationships>
</file>

<file path=ppt/slides/_rels/slide8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hyperlink" Target="lec07_sample14_classlist.htm" TargetMode="External"/><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hyperlink" Target="lec07_sample14_dataset.htm" TargetMode="External"/><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2" Type="http://schemas.openxmlformats.org/officeDocument/2006/relationships/hyperlink" Target="lec07_sample15_table.htm"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hyperlink" Target="lec07_sample16_all.htm" TargetMode="External"/><Relationship Id="rId2" Type="http://schemas.openxmlformats.org/officeDocument/2006/relationships/notesSlide" Target="../notesSlides/notesSlide27.xml"/><Relationship Id="rId1" Type="http://schemas.openxmlformats.org/officeDocument/2006/relationships/slideLayout" Target="../slideLayouts/slideLayout4.xml"/><Relationship Id="rId4" Type="http://schemas.openxmlformats.org/officeDocument/2006/relationships/image" Target="../media/image40.png"/></Relationships>
</file>

<file path=ppt/slides/_rels/slide93.xml.rels><?xml version="1.0" encoding="UTF-8" standalone="yes"?>
<Relationships xmlns="http://schemas.openxmlformats.org/package/2006/relationships"><Relationship Id="rId3" Type="http://schemas.openxmlformats.org/officeDocument/2006/relationships/hyperlink" Target="lec07_sample17_innerhtml.htm" TargetMode="External"/><Relationship Id="rId2" Type="http://schemas.openxmlformats.org/officeDocument/2006/relationships/notesSlide" Target="../notesSlides/notesSlide28.xml"/><Relationship Id="rId1" Type="http://schemas.openxmlformats.org/officeDocument/2006/relationships/slideLayout" Target="../slideLayouts/slideLayout4.xml"/><Relationship Id="rId4" Type="http://schemas.openxmlformats.org/officeDocument/2006/relationships/image" Target="../media/image41.png"/></Relationships>
</file>

<file path=ppt/slides/_rels/slide9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hyperlink" Target="lec07_sample18_outerhtml.htm" TargetMode="External"/><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hyperlink" Target="lec07_sample19_insertAdjacentHTML.htm" TargetMode="External"/><Relationship Id="rId1" Type="http://schemas.openxmlformats.org/officeDocument/2006/relationships/slideLayout" Target="../slideLayouts/slideLayout4.xml"/></Relationships>
</file>

<file path=ppt/slides/_rels/slide96.xml.rels><?xml version="1.0" encoding="UTF-8" standalone="yes"?>
<Relationships xmlns="http://schemas.openxmlformats.org/package/2006/relationships"><Relationship Id="rId3" Type="http://schemas.openxmlformats.org/officeDocument/2006/relationships/hyperlink" Target="lec07_sample20_children.htm" TargetMode="External"/><Relationship Id="rId2" Type="http://schemas.openxmlformats.org/officeDocument/2006/relationships/notesSlide" Target="../notesSlides/notesSlide29.xml"/><Relationship Id="rId1" Type="http://schemas.openxmlformats.org/officeDocument/2006/relationships/slideLayout" Target="../slideLayouts/slideLayout4.xml"/><Relationship Id="rId4" Type="http://schemas.openxmlformats.org/officeDocument/2006/relationships/image" Target="../media/image44.png"/></Relationships>
</file>

<file path=ppt/slides/_rels/slide9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hyperlink" Target="lec07_sample21_contains.htm" TargetMode="External"/><Relationship Id="rId1" Type="http://schemas.openxmlformats.org/officeDocument/2006/relationships/slideLayout" Target="../slideLayouts/slideLayout4.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p:txBody>
          <a:bodyPr/>
          <a:lstStyle/>
          <a:p>
            <a:pPr eaLnBrk="1" hangingPunct="1"/>
            <a:r>
              <a:rPr lang="en-US" altLang="zh-CN" sz="4000" dirty="0"/>
              <a:t>Outstanding Ability of Software Development</a:t>
            </a:r>
            <a:endParaRPr lang="en-US" altLang="zh-CN" sz="4000" dirty="0"/>
          </a:p>
        </p:txBody>
      </p:sp>
      <p:sp>
        <p:nvSpPr>
          <p:cNvPr id="3075" name="Rectangle 3" descr="Rectangle: Click to edit Master text styles&#10;Second level&#10;Third level&#10;Fourth level&#10;Fifth level"/>
          <p:cNvSpPr>
            <a:spLocks noGrp="1" noChangeArrowheads="1"/>
          </p:cNvSpPr>
          <p:nvPr>
            <p:ph type="subTitle" idx="1"/>
          </p:nvPr>
        </p:nvSpPr>
        <p:spPr/>
        <p:txBody>
          <a:bodyPr/>
          <a:lstStyle/>
          <a:p>
            <a:pPr eaLnBrk="1" hangingPunct="1"/>
            <a:endParaRPr lang="en-US" altLang="zh-CN" dirty="0" smtClean="0"/>
          </a:p>
          <a:p>
            <a:pPr eaLnBrk="1" hangingPunct="1"/>
            <a:r>
              <a:rPr lang="zh-CN" altLang="en-US" sz="3600" dirty="0">
                <a:ea typeface="华文行楷" pitchFamily="2" charset="-122"/>
              </a:rPr>
              <a:t>复旦大学软件学院</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JavaScript API</a:t>
            </a:r>
            <a:r>
              <a:rPr lang="zh-CN" altLang="en-US" dirty="0"/>
              <a:t>分类</a:t>
            </a:r>
          </a:p>
        </p:txBody>
      </p:sp>
      <p:sp>
        <p:nvSpPr>
          <p:cNvPr id="3" name="内容占位符 2"/>
          <p:cNvSpPr>
            <a:spLocks noGrp="1"/>
          </p:cNvSpPr>
          <p:nvPr>
            <p:ph idx="1"/>
          </p:nvPr>
        </p:nvSpPr>
        <p:spPr/>
        <p:txBody>
          <a:bodyPr/>
          <a:lstStyle/>
          <a:p>
            <a:r>
              <a:rPr lang="zh-CN" altLang="en-US" dirty="0" smtClean="0"/>
              <a:t>第三方提供</a:t>
            </a:r>
            <a:r>
              <a:rPr lang="en-US" altLang="zh-CN" dirty="0" smtClean="0"/>
              <a:t>API</a:t>
            </a:r>
          </a:p>
          <a:p>
            <a:pPr lvl="1"/>
            <a:r>
              <a:rPr lang="zh-CN" altLang="en-US" dirty="0" smtClean="0"/>
              <a:t>通常所说的</a:t>
            </a:r>
            <a:r>
              <a:rPr lang="en-US" altLang="zh-CN" dirty="0" smtClean="0"/>
              <a:t>JavaScript</a:t>
            </a:r>
            <a:r>
              <a:rPr lang="zh-CN" altLang="en-US" dirty="0" smtClean="0"/>
              <a:t>框架或</a:t>
            </a:r>
            <a:r>
              <a:rPr lang="en-US" altLang="zh-CN" dirty="0" smtClean="0"/>
              <a:t>JavaScript</a:t>
            </a:r>
            <a:r>
              <a:rPr lang="zh-CN" altLang="en-US" dirty="0" smtClean="0"/>
              <a:t>库</a:t>
            </a:r>
            <a:endParaRPr lang="en-US" altLang="zh-CN" dirty="0" smtClean="0"/>
          </a:p>
          <a:p>
            <a:pPr lvl="1"/>
            <a:r>
              <a:rPr lang="zh-CN" altLang="en-US" dirty="0" smtClean="0"/>
              <a:t>用于</a:t>
            </a:r>
            <a:r>
              <a:rPr lang="en-US" altLang="zh-CN" dirty="0" smtClean="0"/>
              <a:t>Web</a:t>
            </a:r>
            <a:r>
              <a:rPr lang="zh-CN" altLang="en-US" dirty="0" smtClean="0"/>
              <a:t>开发、</a:t>
            </a:r>
            <a:r>
              <a:rPr lang="en-US" altLang="zh-CN" dirty="0" smtClean="0"/>
              <a:t>widget</a:t>
            </a:r>
            <a:r>
              <a:rPr lang="zh-CN" altLang="en-US" dirty="0" smtClean="0"/>
              <a:t>开发、移动开发的助手或模板对象集合</a:t>
            </a:r>
            <a:endParaRPr lang="en-US" altLang="zh-CN" dirty="0" smtClean="0"/>
          </a:p>
          <a:p>
            <a:pPr lvl="1"/>
            <a:r>
              <a:rPr lang="zh-CN" altLang="en-US" dirty="0" smtClean="0"/>
              <a:t>如</a:t>
            </a:r>
            <a:r>
              <a:rPr lang="en-US" altLang="zh-CN" dirty="0" err="1" smtClean="0"/>
              <a:t>jQuery</a:t>
            </a:r>
            <a:r>
              <a:rPr lang="zh-CN" altLang="en-US" dirty="0" smtClean="0"/>
              <a:t>、</a:t>
            </a:r>
            <a:r>
              <a:rPr lang="en-US" altLang="zh-CN" dirty="0" smtClean="0"/>
              <a:t>Prototype</a:t>
            </a:r>
            <a:r>
              <a:rPr lang="zh-CN" altLang="en-US" dirty="0" smtClean="0"/>
              <a:t>、</a:t>
            </a:r>
            <a:r>
              <a:rPr lang="en-US" altLang="zh-CN" dirty="0" smtClean="0"/>
              <a:t>YUI</a:t>
            </a:r>
            <a:r>
              <a:rPr lang="zh-CN" altLang="en-US" dirty="0" smtClean="0"/>
              <a:t>、</a:t>
            </a:r>
            <a:r>
              <a:rPr lang="en-US" altLang="zh-CN" dirty="0" err="1" smtClean="0"/>
              <a:t>Mootools</a:t>
            </a:r>
            <a:r>
              <a:rPr lang="zh-CN" altLang="en-US" dirty="0" smtClean="0"/>
              <a:t>、</a:t>
            </a:r>
            <a:r>
              <a:rPr lang="en-US" altLang="zh-CN" dirty="0"/>
              <a:t>Ext </a:t>
            </a:r>
            <a:r>
              <a:rPr lang="en-US" altLang="zh-CN" dirty="0" smtClean="0"/>
              <a:t>JS</a:t>
            </a:r>
            <a:r>
              <a:rPr lang="zh-CN" altLang="en-US" dirty="0" smtClean="0"/>
              <a:t>、</a:t>
            </a:r>
            <a:r>
              <a:rPr lang="en-US" altLang="zh-CN" dirty="0" smtClean="0"/>
              <a:t>Dojo</a:t>
            </a:r>
            <a:r>
              <a:rPr lang="zh-CN" altLang="en-US" dirty="0" smtClean="0"/>
              <a:t>、</a:t>
            </a:r>
            <a:r>
              <a:rPr lang="en-US" altLang="zh-CN" dirty="0" err="1" smtClean="0"/>
              <a:t>Sencha</a:t>
            </a:r>
            <a:r>
              <a:rPr lang="zh-CN" altLang="en-US" dirty="0" smtClean="0"/>
              <a:t>、</a:t>
            </a:r>
            <a:r>
              <a:rPr lang="en-US" altLang="zh-CN" dirty="0" smtClean="0"/>
              <a:t>Google Map</a:t>
            </a:r>
            <a:r>
              <a:rPr lang="zh-CN" altLang="en-US" dirty="0" smtClean="0"/>
              <a:t>、</a:t>
            </a:r>
            <a:r>
              <a:rPr lang="en-US" altLang="zh-CN" dirty="0" smtClean="0"/>
              <a:t>Angular</a:t>
            </a:r>
            <a:r>
              <a:rPr lang="zh-CN" altLang="en-US" dirty="0" smtClean="0"/>
              <a:t>、</a:t>
            </a:r>
            <a:r>
              <a:rPr lang="en-US" altLang="zh-CN" dirty="0"/>
              <a:t>React</a:t>
            </a:r>
            <a:r>
              <a:rPr lang="zh-CN" altLang="en-US" dirty="0" smtClean="0"/>
              <a:t>、</a:t>
            </a:r>
            <a:r>
              <a:rPr lang="en-US" altLang="zh-CN" dirty="0" err="1" smtClean="0"/>
              <a:t>Vue</a:t>
            </a:r>
            <a:r>
              <a:rPr lang="zh-CN" altLang="en-US" dirty="0" smtClean="0"/>
              <a:t>、</a:t>
            </a:r>
            <a:r>
              <a:rPr lang="en-US" altLang="zh-CN" dirty="0" err="1" smtClean="0"/>
              <a:t>SWFObject</a:t>
            </a:r>
            <a:r>
              <a:rPr lang="zh-CN" altLang="en-US" dirty="0" smtClean="0"/>
              <a:t>、</a:t>
            </a:r>
            <a:r>
              <a:rPr lang="en-US" altLang="zh-CN" dirty="0" smtClean="0"/>
              <a:t>Twitter</a:t>
            </a:r>
            <a:r>
              <a:rPr lang="zh-CN" altLang="en-US" dirty="0" smtClean="0"/>
              <a:t>等</a:t>
            </a:r>
            <a:endParaRPr lang="en-US" altLang="zh-CN" dirty="0" smtClean="0"/>
          </a:p>
          <a:p>
            <a:r>
              <a:rPr lang="zh-CN" altLang="en-US" dirty="0" smtClean="0"/>
              <a:t>用户自建</a:t>
            </a:r>
            <a:r>
              <a:rPr lang="en-US" altLang="zh-CN" dirty="0" smtClean="0"/>
              <a:t>API</a:t>
            </a:r>
            <a:endParaRPr lang="zh-CN" altLang="en-US" dirty="0"/>
          </a:p>
        </p:txBody>
      </p:sp>
    </p:spTree>
    <p:extLst>
      <p:ext uri="{BB962C8B-B14F-4D97-AF65-F5344CB8AC3E}">
        <p14:creationId xmlns:p14="http://schemas.microsoft.com/office/powerpoint/2010/main" val="2208414558"/>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事件简介</a:t>
            </a:r>
          </a:p>
        </p:txBody>
      </p:sp>
      <p:sp>
        <p:nvSpPr>
          <p:cNvPr id="3" name="内容占位符 2"/>
          <p:cNvSpPr>
            <a:spLocks noGrp="1"/>
          </p:cNvSpPr>
          <p:nvPr>
            <p:ph idx="1"/>
          </p:nvPr>
        </p:nvSpPr>
        <p:spPr/>
        <p:txBody>
          <a:bodyPr/>
          <a:lstStyle/>
          <a:p>
            <a:r>
              <a:rPr lang="zh-CN" altLang="en-US" dirty="0"/>
              <a:t>事件相关核心概念</a:t>
            </a:r>
            <a:endParaRPr lang="en-US" altLang="zh-CN" dirty="0"/>
          </a:p>
          <a:p>
            <a:pPr lvl="1"/>
            <a:r>
              <a:rPr lang="zh-CN" altLang="en-US" dirty="0" smtClean="0"/>
              <a:t>事件触发对象</a:t>
            </a:r>
            <a:r>
              <a:rPr lang="zh-CN" altLang="en-US" dirty="0"/>
              <a:t>：谁发生了事件</a:t>
            </a:r>
            <a:endParaRPr lang="en-US" altLang="zh-CN" dirty="0"/>
          </a:p>
          <a:p>
            <a:pPr lvl="1"/>
            <a:r>
              <a:rPr lang="zh-CN" altLang="en-US" dirty="0"/>
              <a:t>事件类型：发生了什么事件</a:t>
            </a:r>
            <a:endParaRPr lang="en-US" altLang="zh-CN" dirty="0"/>
          </a:p>
          <a:p>
            <a:pPr lvl="1"/>
            <a:r>
              <a:rPr lang="zh-CN" altLang="en-US" dirty="0"/>
              <a:t>事件处理器：怎么处理事件</a:t>
            </a:r>
            <a:endParaRPr lang="en-US" altLang="zh-CN" dirty="0"/>
          </a:p>
          <a:p>
            <a:pPr lvl="1"/>
            <a:r>
              <a:rPr lang="zh-CN" altLang="en-US" dirty="0"/>
              <a:t>事件</a:t>
            </a:r>
            <a:r>
              <a:rPr lang="zh-CN" altLang="en-US"/>
              <a:t>流</a:t>
            </a:r>
            <a:r>
              <a:rPr lang="zh-CN" altLang="en-US" smtClean="0"/>
              <a:t>机制：谁来处理事件</a:t>
            </a:r>
            <a:endParaRPr lang="zh-CN" altLang="en-US" dirty="0"/>
          </a:p>
          <a:p>
            <a:r>
              <a:rPr lang="zh-CN" altLang="en-US" dirty="0" smtClean="0"/>
              <a:t>兼容性问题</a:t>
            </a:r>
            <a:endParaRPr lang="en-US" altLang="zh-CN" dirty="0" smtClean="0"/>
          </a:p>
          <a:p>
            <a:pPr lvl="1"/>
            <a:r>
              <a:rPr lang="en-US" altLang="zh-CN" dirty="0" smtClean="0"/>
              <a:t>IE</a:t>
            </a:r>
            <a:r>
              <a:rPr lang="zh-CN" altLang="en-US" dirty="0" smtClean="0"/>
              <a:t>和</a:t>
            </a:r>
            <a:r>
              <a:rPr lang="en-US" altLang="zh-CN" dirty="0" smtClean="0"/>
              <a:t>W3C</a:t>
            </a:r>
            <a:r>
              <a:rPr lang="zh-CN" altLang="en-US" dirty="0" smtClean="0"/>
              <a:t>两类不同的事件对象、捕捉机制和事件类型</a:t>
            </a:r>
            <a:endParaRPr lang="en-US" altLang="zh-CN" dirty="0" smtClean="0"/>
          </a:p>
          <a:p>
            <a:pPr lvl="1"/>
            <a:r>
              <a:rPr lang="en-US" altLang="zh-CN" dirty="0" smtClean="0"/>
              <a:t>HTML</a:t>
            </a:r>
            <a:r>
              <a:rPr lang="zh-CN" altLang="en-US" dirty="0" smtClean="0"/>
              <a:t>、</a:t>
            </a:r>
            <a:r>
              <a:rPr lang="en-US" altLang="zh-CN" dirty="0" smtClean="0"/>
              <a:t>DOM0</a:t>
            </a:r>
            <a:r>
              <a:rPr lang="zh-CN" altLang="en-US" dirty="0" smtClean="0"/>
              <a:t>、</a:t>
            </a:r>
            <a:r>
              <a:rPr lang="en-US" altLang="zh-CN" dirty="0" smtClean="0"/>
              <a:t>IE</a:t>
            </a:r>
            <a:r>
              <a:rPr lang="zh-CN" altLang="en-US" dirty="0" smtClean="0"/>
              <a:t>和</a:t>
            </a:r>
            <a:r>
              <a:rPr lang="en-US" altLang="zh-CN" dirty="0" smtClean="0"/>
              <a:t>W3C</a:t>
            </a:r>
            <a:r>
              <a:rPr lang="zh-CN" altLang="en-US" dirty="0" smtClean="0"/>
              <a:t>四类不同的事件处理器机制</a:t>
            </a:r>
            <a:endParaRPr lang="zh-CN" altLang="en-US" dirty="0"/>
          </a:p>
        </p:txBody>
      </p:sp>
    </p:spTree>
    <p:extLst>
      <p:ext uri="{BB962C8B-B14F-4D97-AF65-F5344CB8AC3E}">
        <p14:creationId xmlns:p14="http://schemas.microsoft.com/office/powerpoint/2010/main" val="1550597301"/>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事件流机制</a:t>
            </a:r>
            <a:endParaRPr lang="zh-CN" altLang="en-US" dirty="0"/>
          </a:p>
        </p:txBody>
      </p:sp>
      <p:sp>
        <p:nvSpPr>
          <p:cNvPr id="3" name="内容占位符 2"/>
          <p:cNvSpPr>
            <a:spLocks noGrp="1"/>
          </p:cNvSpPr>
          <p:nvPr>
            <p:ph idx="1"/>
          </p:nvPr>
        </p:nvSpPr>
        <p:spPr/>
        <p:txBody>
          <a:bodyPr/>
          <a:lstStyle/>
          <a:p>
            <a:r>
              <a:rPr lang="zh-CN" altLang="en-US" dirty="0"/>
              <a:t>一</a:t>
            </a:r>
            <a:r>
              <a:rPr lang="zh-CN" altLang="en-US" dirty="0" smtClean="0"/>
              <a:t>个事件可能同时发生在多个对象上</a:t>
            </a:r>
            <a:endParaRPr lang="en-US" altLang="zh-CN" dirty="0" smtClean="0"/>
          </a:p>
          <a:p>
            <a:r>
              <a:rPr lang="zh-CN" altLang="en-US" dirty="0"/>
              <a:t>事件</a:t>
            </a:r>
            <a:r>
              <a:rPr lang="zh-CN" altLang="en-US" dirty="0" smtClean="0"/>
              <a:t>流描述了多个对象从页面中接收事件的顺序</a:t>
            </a:r>
            <a:endParaRPr lang="en-US" altLang="zh-CN" dirty="0" smtClean="0"/>
          </a:p>
          <a:p>
            <a:r>
              <a:rPr lang="zh-CN" altLang="en-US" dirty="0"/>
              <a:t>事件</a:t>
            </a:r>
            <a:r>
              <a:rPr lang="zh-CN" altLang="en-US" dirty="0" smtClean="0"/>
              <a:t>流可以分为冒泡（自底向上）和捕获（自顶向下）两类</a:t>
            </a:r>
            <a:endParaRPr lang="en-US" altLang="zh-CN" dirty="0" smtClean="0"/>
          </a:p>
          <a:p>
            <a:pPr lvl="1"/>
            <a:r>
              <a:rPr lang="en-US" altLang="zh-CN" dirty="0" smtClean="0"/>
              <a:t>IE</a:t>
            </a:r>
            <a:r>
              <a:rPr lang="zh-CN" altLang="en-US" dirty="0" smtClean="0"/>
              <a:t>支持冒泡</a:t>
            </a:r>
            <a:endParaRPr lang="en-US" altLang="zh-CN" dirty="0" smtClean="0"/>
          </a:p>
          <a:p>
            <a:pPr lvl="1"/>
            <a:r>
              <a:rPr lang="en-US" altLang="zh-CN" dirty="0" smtClean="0"/>
              <a:t>NN</a:t>
            </a:r>
            <a:r>
              <a:rPr lang="zh-CN" altLang="en-US" dirty="0" smtClean="0"/>
              <a:t>支持捕获</a:t>
            </a:r>
            <a:endParaRPr lang="en-US" altLang="zh-CN" dirty="0" smtClean="0"/>
          </a:p>
          <a:p>
            <a:pPr lvl="1"/>
            <a:r>
              <a:rPr lang="en-US" altLang="zh-CN" dirty="0" smtClean="0"/>
              <a:t>W3C DOM</a:t>
            </a:r>
            <a:r>
              <a:rPr lang="zh-CN" altLang="en-US" dirty="0" smtClean="0"/>
              <a:t>支持先捕获再冒泡</a:t>
            </a:r>
            <a:endParaRPr lang="zh-CN" altLang="en-US" dirty="0"/>
          </a:p>
        </p:txBody>
      </p:sp>
    </p:spTree>
    <p:extLst>
      <p:ext uri="{BB962C8B-B14F-4D97-AF65-F5344CB8AC3E}">
        <p14:creationId xmlns:p14="http://schemas.microsoft.com/office/powerpoint/2010/main" val="3081375209"/>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事件流机制</a:t>
            </a:r>
          </a:p>
        </p:txBody>
      </p:sp>
      <p:sp>
        <p:nvSpPr>
          <p:cNvPr id="6" name="文本占位符 5"/>
          <p:cNvSpPr>
            <a:spLocks noGrp="1"/>
          </p:cNvSpPr>
          <p:nvPr>
            <p:ph type="body" idx="1"/>
          </p:nvPr>
        </p:nvSpPr>
        <p:spPr/>
        <p:txBody>
          <a:bodyPr/>
          <a:lstStyle/>
          <a:p>
            <a:pPr algn="ctr"/>
            <a:r>
              <a:rPr lang="en-US" altLang="zh-CN" dirty="0" smtClean="0"/>
              <a:t>IE</a:t>
            </a:r>
            <a:r>
              <a:rPr lang="zh-CN" altLang="en-US" dirty="0" smtClean="0"/>
              <a:t>，冒泡</a:t>
            </a:r>
            <a:endParaRPr lang="zh-CN" altLang="en-US" dirty="0"/>
          </a:p>
        </p:txBody>
      </p:sp>
      <p:sp>
        <p:nvSpPr>
          <p:cNvPr id="8" name="文本占位符 7"/>
          <p:cNvSpPr>
            <a:spLocks noGrp="1"/>
          </p:cNvSpPr>
          <p:nvPr>
            <p:ph type="body" sz="quarter" idx="3"/>
          </p:nvPr>
        </p:nvSpPr>
        <p:spPr/>
        <p:txBody>
          <a:bodyPr/>
          <a:lstStyle/>
          <a:p>
            <a:pPr algn="ctr"/>
            <a:r>
              <a:rPr lang="en-US" altLang="zh-CN" dirty="0" smtClean="0"/>
              <a:t>NN</a:t>
            </a:r>
            <a:r>
              <a:rPr lang="zh-CN" altLang="en-US" dirty="0" smtClean="0"/>
              <a:t>，捕获</a:t>
            </a:r>
            <a:endParaRPr lang="zh-CN" altLang="en-US" dirty="0"/>
          </a:p>
        </p:txBody>
      </p:sp>
      <p:pic>
        <p:nvPicPr>
          <p:cNvPr id="10" name="Picture 3"/>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1981200" y="2633063"/>
            <a:ext cx="4040188" cy="3034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2"/>
          <p:cNvPicPr>
            <a:picLocks noGrp="1" noChangeAspect="1" noChangeArrowheads="1"/>
          </p:cNvPicPr>
          <p:nvPr>
            <p:ph sz="quarter" idx="4"/>
          </p:nvPr>
        </p:nvPicPr>
        <p:blipFill>
          <a:blip r:embed="rId3">
            <a:extLst>
              <a:ext uri="{28A0092B-C50C-407E-A947-70E740481C1C}">
                <a14:useLocalDpi xmlns:a14="http://schemas.microsoft.com/office/drawing/2010/main" val="0"/>
              </a:ext>
            </a:extLst>
          </a:blip>
          <a:srcRect/>
          <a:stretch>
            <a:fillRect/>
          </a:stretch>
        </p:blipFill>
        <p:spPr bwMode="auto">
          <a:xfrm>
            <a:off x="6169026" y="2558418"/>
            <a:ext cx="4041775" cy="3184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60079554"/>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事件流机制</a:t>
            </a:r>
          </a:p>
        </p:txBody>
      </p:sp>
      <p:pic>
        <p:nvPicPr>
          <p:cNvPr id="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528392" y="1905000"/>
            <a:ext cx="7440016"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85202477"/>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事件处理器</a:t>
            </a:r>
            <a:endParaRPr lang="zh-CN" altLang="en-US" dirty="0"/>
          </a:p>
        </p:txBody>
      </p:sp>
      <p:sp>
        <p:nvSpPr>
          <p:cNvPr id="3" name="内容占位符 2"/>
          <p:cNvSpPr>
            <a:spLocks noGrp="1"/>
          </p:cNvSpPr>
          <p:nvPr>
            <p:ph idx="1"/>
          </p:nvPr>
        </p:nvSpPr>
        <p:spPr/>
        <p:txBody>
          <a:bodyPr/>
          <a:lstStyle/>
          <a:p>
            <a:r>
              <a:rPr lang="zh-CN" altLang="en-US" dirty="0" smtClean="0"/>
              <a:t>事件处理器是用于处理指定对象事件的函数，又叫事件句柄</a:t>
            </a:r>
            <a:endParaRPr lang="en-US" altLang="zh-CN" dirty="0" smtClean="0"/>
          </a:p>
          <a:p>
            <a:r>
              <a:rPr lang="zh-CN" altLang="en-US" dirty="0" smtClean="0"/>
              <a:t>有</a:t>
            </a:r>
            <a:r>
              <a:rPr lang="en-US" altLang="zh-CN" dirty="0" smtClean="0"/>
              <a:t>4</a:t>
            </a:r>
            <a:r>
              <a:rPr lang="zh-CN" altLang="en-US" dirty="0" smtClean="0"/>
              <a:t>种将函数与对象和事件挂钩的方式</a:t>
            </a:r>
            <a:endParaRPr lang="en-US" altLang="zh-CN" dirty="0" smtClean="0"/>
          </a:p>
          <a:p>
            <a:pPr lvl="1"/>
            <a:r>
              <a:rPr lang="en-US" altLang="zh-CN" dirty="0" smtClean="0"/>
              <a:t>HTML</a:t>
            </a:r>
            <a:r>
              <a:rPr lang="zh-CN" altLang="en-US" dirty="0" smtClean="0"/>
              <a:t>方式，也叫行内方式</a:t>
            </a:r>
            <a:endParaRPr lang="en-US" altLang="zh-CN" dirty="0" smtClean="0"/>
          </a:p>
          <a:p>
            <a:pPr lvl="1"/>
            <a:r>
              <a:rPr lang="en-US" altLang="zh-CN" dirty="0" smtClean="0"/>
              <a:t>DOM0</a:t>
            </a:r>
            <a:r>
              <a:rPr lang="zh-CN" altLang="en-US" dirty="0" smtClean="0"/>
              <a:t>方式，也叫传统模型</a:t>
            </a:r>
            <a:endParaRPr lang="en-US" altLang="zh-CN" dirty="0" smtClean="0"/>
          </a:p>
          <a:p>
            <a:pPr lvl="1"/>
            <a:r>
              <a:rPr lang="en-US" altLang="zh-CN" dirty="0" smtClean="0"/>
              <a:t>IE</a:t>
            </a:r>
            <a:r>
              <a:rPr lang="zh-CN" altLang="en-US" dirty="0" smtClean="0"/>
              <a:t>高级模型</a:t>
            </a:r>
            <a:endParaRPr lang="en-US" altLang="zh-CN" dirty="0" smtClean="0"/>
          </a:p>
          <a:p>
            <a:pPr lvl="1"/>
            <a:r>
              <a:rPr lang="en-US" altLang="zh-CN" dirty="0" smtClean="0"/>
              <a:t>W3C</a:t>
            </a:r>
            <a:r>
              <a:rPr lang="zh-CN" altLang="en-US" dirty="0" smtClean="0"/>
              <a:t>模型</a:t>
            </a:r>
            <a:endParaRPr lang="zh-CN" altLang="en-US" dirty="0"/>
          </a:p>
        </p:txBody>
      </p:sp>
    </p:spTree>
    <p:extLst>
      <p:ext uri="{BB962C8B-B14F-4D97-AF65-F5344CB8AC3E}">
        <p14:creationId xmlns:p14="http://schemas.microsoft.com/office/powerpoint/2010/main" val="1630391728"/>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HTML</a:t>
            </a:r>
            <a:r>
              <a:rPr lang="zh-CN" altLang="en-US" dirty="0" smtClean="0"/>
              <a:t>方式</a:t>
            </a:r>
            <a:endParaRPr lang="zh-CN" altLang="en-US" dirty="0"/>
          </a:p>
        </p:txBody>
      </p:sp>
      <p:sp>
        <p:nvSpPr>
          <p:cNvPr id="3" name="内容占位符 2"/>
          <p:cNvSpPr>
            <a:spLocks noGrp="1"/>
          </p:cNvSpPr>
          <p:nvPr>
            <p:ph idx="1"/>
          </p:nvPr>
        </p:nvSpPr>
        <p:spPr/>
        <p:txBody>
          <a:bodyPr/>
          <a:lstStyle/>
          <a:p>
            <a:r>
              <a:rPr lang="zh-CN" altLang="en-US" dirty="0" smtClean="0"/>
              <a:t>为元素添加事件处理属性，将函数或代码作为事件处理属性的值</a:t>
            </a:r>
            <a:endParaRPr lang="en-US" altLang="zh-CN" dirty="0" smtClean="0"/>
          </a:p>
          <a:p>
            <a:pPr lvl="1"/>
            <a:r>
              <a:rPr lang="zh-CN" altLang="en-US" dirty="0" smtClean="0"/>
              <a:t>相关函数或代码就是事件处理器</a:t>
            </a:r>
            <a:endParaRPr lang="en-US" altLang="zh-CN" dirty="0" smtClean="0"/>
          </a:p>
          <a:p>
            <a:pPr lvl="1"/>
            <a:r>
              <a:rPr lang="zh-CN" altLang="en-US" dirty="0" smtClean="0"/>
              <a:t>那些元素可以有事件处理属性，可以有那些事件处理属性都是个别定义的</a:t>
            </a:r>
            <a:endParaRPr lang="en-US" altLang="zh-CN" dirty="0" smtClean="0"/>
          </a:p>
          <a:p>
            <a:pPr lvl="1"/>
            <a:r>
              <a:rPr lang="zh-CN" altLang="en-US" dirty="0" smtClean="0"/>
              <a:t>类似于元素的</a:t>
            </a:r>
            <a:r>
              <a:rPr lang="en-US" altLang="zh-CN" dirty="0" smtClean="0"/>
              <a:t>style</a:t>
            </a:r>
            <a:r>
              <a:rPr lang="zh-CN" altLang="en-US" dirty="0" smtClean="0"/>
              <a:t>属性</a:t>
            </a:r>
            <a:endParaRPr lang="en-US" altLang="zh-CN" dirty="0" smtClean="0"/>
          </a:p>
          <a:p>
            <a:pPr lvl="1"/>
            <a:r>
              <a:rPr lang="zh-CN" altLang="en-US" dirty="0" smtClean="0"/>
              <a:t>属性名一般建议小写</a:t>
            </a:r>
            <a:endParaRPr lang="en-US" altLang="zh-CN" dirty="0" smtClean="0"/>
          </a:p>
          <a:p>
            <a:pPr lvl="1"/>
            <a:r>
              <a:rPr lang="zh-CN" altLang="en-US" dirty="0" smtClean="0"/>
              <a:t>有时差问题</a:t>
            </a:r>
            <a:endParaRPr lang="en-US" altLang="zh-CN" dirty="0" smtClean="0"/>
          </a:p>
          <a:p>
            <a:pPr lvl="1"/>
            <a:r>
              <a:rPr lang="zh-CN" altLang="en-US" dirty="0" smtClean="0"/>
              <a:t>破坏了结构与行为分离原则，不再推荐</a:t>
            </a:r>
            <a:endParaRPr lang="en-US" altLang="zh-CN" dirty="0" smtClean="0"/>
          </a:p>
          <a:p>
            <a:pPr lvl="1"/>
            <a:r>
              <a:rPr lang="en-US" altLang="zh-CN" dirty="0">
                <a:hlinkClick r:id="rId2" action="ppaction://hlinkfile"/>
              </a:rPr>
              <a:t>example</a:t>
            </a:r>
            <a:endParaRPr lang="zh-CN" altLang="en-US" dirty="0"/>
          </a:p>
        </p:txBody>
      </p:sp>
    </p:spTree>
    <p:extLst>
      <p:ext uri="{BB962C8B-B14F-4D97-AF65-F5344CB8AC3E}">
        <p14:creationId xmlns:p14="http://schemas.microsoft.com/office/powerpoint/2010/main" val="1683907136"/>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HTML</a:t>
            </a:r>
            <a:r>
              <a:rPr lang="zh-CN" altLang="en-US" dirty="0"/>
              <a:t>方式</a:t>
            </a:r>
          </a:p>
        </p:txBody>
      </p:sp>
      <p:pic>
        <p:nvPicPr>
          <p:cNvPr id="4" name="内容占位符 3"/>
          <p:cNvPicPr>
            <a:picLocks noGrp="1" noChangeAspect="1"/>
          </p:cNvPicPr>
          <p:nvPr>
            <p:ph idx="1"/>
          </p:nvPr>
        </p:nvPicPr>
        <p:blipFill>
          <a:blip r:embed="rId2"/>
          <a:stretch>
            <a:fillRect/>
          </a:stretch>
        </p:blipFill>
        <p:spPr>
          <a:xfrm>
            <a:off x="2595880" y="1905000"/>
            <a:ext cx="7406640" cy="4114800"/>
          </a:xfrm>
          <a:prstGeom prst="rect">
            <a:avLst/>
          </a:prstGeom>
        </p:spPr>
      </p:pic>
    </p:spTree>
    <p:extLst>
      <p:ext uri="{BB962C8B-B14F-4D97-AF65-F5344CB8AC3E}">
        <p14:creationId xmlns:p14="http://schemas.microsoft.com/office/powerpoint/2010/main" val="486496810"/>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DOM0</a:t>
            </a:r>
            <a:r>
              <a:rPr lang="zh-CN" altLang="en-US" dirty="0" smtClean="0"/>
              <a:t>方式</a:t>
            </a:r>
            <a:endParaRPr lang="zh-CN" altLang="en-US" dirty="0"/>
          </a:p>
        </p:txBody>
      </p:sp>
      <p:sp>
        <p:nvSpPr>
          <p:cNvPr id="3" name="内容占位符 2"/>
          <p:cNvSpPr>
            <a:spLocks noGrp="1"/>
          </p:cNvSpPr>
          <p:nvPr>
            <p:ph idx="1"/>
          </p:nvPr>
        </p:nvSpPr>
        <p:spPr/>
        <p:txBody>
          <a:bodyPr/>
          <a:lstStyle/>
          <a:p>
            <a:r>
              <a:rPr lang="zh-CN" altLang="en-US" dirty="0" smtClean="0"/>
              <a:t>每个元素对应的</a:t>
            </a:r>
            <a:r>
              <a:rPr lang="en-US" altLang="zh-CN" dirty="0" smtClean="0"/>
              <a:t>DOM</a:t>
            </a:r>
            <a:r>
              <a:rPr lang="zh-CN" altLang="en-US" dirty="0" smtClean="0"/>
              <a:t>对象拥有特定的事件处理属性，可以将事件处理器赋给这些属性</a:t>
            </a:r>
            <a:endParaRPr lang="en-US" altLang="zh-CN" dirty="0" smtClean="0"/>
          </a:p>
          <a:p>
            <a:pPr lvl="1"/>
            <a:r>
              <a:rPr lang="zh-CN" altLang="en-US" dirty="0" smtClean="0"/>
              <a:t>兼容性最好的方案</a:t>
            </a:r>
            <a:endParaRPr lang="en-US" altLang="zh-CN" dirty="0" smtClean="0"/>
          </a:p>
          <a:p>
            <a:pPr lvl="1"/>
            <a:r>
              <a:rPr lang="zh-CN" altLang="en-US" dirty="0" smtClean="0"/>
              <a:t>事件处理器容易被覆盖</a:t>
            </a:r>
            <a:endParaRPr lang="en-US" altLang="zh-CN" dirty="0" smtClean="0"/>
          </a:p>
          <a:p>
            <a:pPr lvl="1"/>
            <a:r>
              <a:rPr lang="zh-CN" altLang="en-US" dirty="0" smtClean="0"/>
              <a:t>难以为同一事件多次赋予不同的事件处理器</a:t>
            </a:r>
            <a:endParaRPr lang="en-US" altLang="zh-CN" dirty="0" smtClean="0"/>
          </a:p>
          <a:p>
            <a:pPr lvl="1"/>
            <a:r>
              <a:rPr lang="zh-CN" altLang="en-US" dirty="0" smtClean="0"/>
              <a:t>可以通过为属性赋值</a:t>
            </a:r>
            <a:r>
              <a:rPr lang="en-US" altLang="zh-CN" dirty="0" smtClean="0"/>
              <a:t>null</a:t>
            </a:r>
            <a:r>
              <a:rPr lang="zh-CN" altLang="en-US" dirty="0" smtClean="0"/>
              <a:t>来取消所有的事件处理器</a:t>
            </a:r>
            <a:endParaRPr lang="en-US" altLang="zh-CN" dirty="0" smtClean="0"/>
          </a:p>
          <a:p>
            <a:pPr lvl="1"/>
            <a:r>
              <a:rPr lang="en-US" altLang="zh-CN" dirty="0">
                <a:hlinkClick r:id="rId2" action="ppaction://hlinkfile"/>
              </a:rPr>
              <a:t>example</a:t>
            </a:r>
            <a:endParaRPr lang="zh-CN" altLang="en-US" dirty="0"/>
          </a:p>
        </p:txBody>
      </p:sp>
    </p:spTree>
    <p:extLst>
      <p:ext uri="{BB962C8B-B14F-4D97-AF65-F5344CB8AC3E}">
        <p14:creationId xmlns:p14="http://schemas.microsoft.com/office/powerpoint/2010/main" val="2936943317"/>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DOM0</a:t>
            </a:r>
            <a:r>
              <a:rPr lang="zh-CN" altLang="en-US" dirty="0"/>
              <a:t>方式</a:t>
            </a:r>
          </a:p>
        </p:txBody>
      </p:sp>
      <p:pic>
        <p:nvPicPr>
          <p:cNvPr id="4" name="内容占位符 3"/>
          <p:cNvPicPr>
            <a:picLocks noGrp="1" noChangeAspect="1"/>
          </p:cNvPicPr>
          <p:nvPr>
            <p:ph idx="1"/>
          </p:nvPr>
        </p:nvPicPr>
        <p:blipFill>
          <a:blip r:embed="rId2"/>
          <a:stretch>
            <a:fillRect/>
          </a:stretch>
        </p:blipFill>
        <p:spPr>
          <a:xfrm>
            <a:off x="2619928" y="1905000"/>
            <a:ext cx="7358544" cy="4114800"/>
          </a:xfrm>
          <a:prstGeom prst="rect">
            <a:avLst/>
          </a:prstGeom>
        </p:spPr>
      </p:pic>
    </p:spTree>
    <p:extLst>
      <p:ext uri="{BB962C8B-B14F-4D97-AF65-F5344CB8AC3E}">
        <p14:creationId xmlns:p14="http://schemas.microsoft.com/office/powerpoint/2010/main" val="367213777"/>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IE</a:t>
            </a:r>
            <a:r>
              <a:rPr lang="zh-CN" altLang="en-US" dirty="0" smtClean="0"/>
              <a:t>高级模型</a:t>
            </a:r>
            <a:endParaRPr lang="zh-CN" altLang="en-US" dirty="0"/>
          </a:p>
        </p:txBody>
      </p:sp>
      <p:sp>
        <p:nvSpPr>
          <p:cNvPr id="3" name="内容占位符 2"/>
          <p:cNvSpPr>
            <a:spLocks noGrp="1"/>
          </p:cNvSpPr>
          <p:nvPr>
            <p:ph sz="half" idx="1"/>
          </p:nvPr>
        </p:nvSpPr>
        <p:spPr/>
        <p:txBody>
          <a:bodyPr/>
          <a:lstStyle/>
          <a:p>
            <a:r>
              <a:rPr lang="zh-CN" altLang="en-US" dirty="0" smtClean="0"/>
              <a:t>提供了两个通用函数</a:t>
            </a:r>
            <a:endParaRPr lang="en-US" altLang="zh-CN" dirty="0" smtClean="0"/>
          </a:p>
          <a:p>
            <a:pPr lvl="1"/>
            <a:r>
              <a:rPr lang="en-US" altLang="zh-CN" dirty="0" err="1" smtClean="0"/>
              <a:t>attachEvent</a:t>
            </a:r>
            <a:r>
              <a:rPr lang="en-US" altLang="zh-CN" dirty="0" smtClean="0"/>
              <a:t>()</a:t>
            </a:r>
            <a:r>
              <a:rPr lang="zh-CN" altLang="en-US" dirty="0" smtClean="0"/>
              <a:t>和</a:t>
            </a:r>
            <a:r>
              <a:rPr lang="en-US" altLang="zh-CN" dirty="0" err="1" smtClean="0"/>
              <a:t>detachEvent</a:t>
            </a:r>
            <a:r>
              <a:rPr lang="en-US" altLang="zh-CN" dirty="0" smtClean="0"/>
              <a:t>()</a:t>
            </a:r>
            <a:r>
              <a:rPr lang="zh-CN" altLang="en-US" dirty="0" smtClean="0"/>
              <a:t>，接收相同的两个参数：事件处理器名称和事件处理器</a:t>
            </a:r>
            <a:endParaRPr lang="en-US" altLang="zh-CN" dirty="0" smtClean="0"/>
          </a:p>
          <a:p>
            <a:pPr lvl="1"/>
            <a:r>
              <a:rPr lang="zh-CN" altLang="en-US" dirty="0" smtClean="0"/>
              <a:t>添加事件处理程序在</a:t>
            </a:r>
            <a:r>
              <a:rPr lang="en-US" altLang="zh-CN" dirty="0" smtClean="0"/>
              <a:t>IE9</a:t>
            </a:r>
            <a:r>
              <a:rPr lang="zh-CN" altLang="en-US" dirty="0" smtClean="0"/>
              <a:t>中以顺序触发，</a:t>
            </a:r>
            <a:r>
              <a:rPr lang="en-US" altLang="zh-CN" dirty="0" smtClean="0"/>
              <a:t>IE8</a:t>
            </a:r>
            <a:r>
              <a:rPr lang="zh-CN" altLang="en-US" dirty="0" smtClean="0"/>
              <a:t>中以逆序触发</a:t>
            </a:r>
            <a:endParaRPr lang="en-US" altLang="zh-CN" dirty="0" smtClean="0"/>
          </a:p>
          <a:p>
            <a:pPr lvl="1"/>
            <a:r>
              <a:rPr lang="zh-CN" altLang="en-US" dirty="0" smtClean="0"/>
              <a:t>不能移除匿名函数</a:t>
            </a:r>
            <a:endParaRPr lang="en-US" altLang="zh-CN" dirty="0" smtClean="0"/>
          </a:p>
          <a:p>
            <a:pPr lvl="1"/>
            <a:r>
              <a:rPr lang="en-US" altLang="zh-CN" dirty="0" smtClean="0"/>
              <a:t>IE11</a:t>
            </a:r>
            <a:r>
              <a:rPr lang="zh-CN" altLang="en-US" smtClean="0"/>
              <a:t>起不再支持这两个函数</a:t>
            </a:r>
            <a:endParaRPr lang="en-US" altLang="zh-CN" dirty="0" smtClean="0"/>
          </a:p>
          <a:p>
            <a:pPr lvl="1"/>
            <a:r>
              <a:rPr lang="en-US" altLang="zh-CN" dirty="0" smtClean="0">
                <a:hlinkClick r:id="rId2" action="ppaction://hlinkfile"/>
              </a:rPr>
              <a:t>example</a:t>
            </a:r>
            <a:endParaRPr lang="en-US" altLang="zh-CN" dirty="0" smtClean="0"/>
          </a:p>
          <a:p>
            <a:pPr lvl="1"/>
            <a:endParaRPr lang="zh-CN" altLang="en-US" dirty="0"/>
          </a:p>
        </p:txBody>
      </p:sp>
      <p:pic>
        <p:nvPicPr>
          <p:cNvPr id="5" name="内容占位符 4"/>
          <p:cNvPicPr>
            <a:picLocks noGrp="1" noChangeAspect="1"/>
          </p:cNvPicPr>
          <p:nvPr>
            <p:ph sz="half" idx="2"/>
          </p:nvPr>
        </p:nvPicPr>
        <p:blipFill>
          <a:blip r:embed="rId3"/>
          <a:stretch>
            <a:fillRect/>
          </a:stretch>
        </p:blipFill>
        <p:spPr>
          <a:xfrm>
            <a:off x="6400800" y="2112795"/>
            <a:ext cx="5080000" cy="3699210"/>
          </a:xfrm>
          <a:prstGeom prst="rect">
            <a:avLst/>
          </a:prstGeom>
        </p:spPr>
      </p:pic>
    </p:spTree>
    <p:extLst>
      <p:ext uri="{BB962C8B-B14F-4D97-AF65-F5344CB8AC3E}">
        <p14:creationId xmlns:p14="http://schemas.microsoft.com/office/powerpoint/2010/main" val="33917402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JavaScript API</a:t>
            </a:r>
            <a:r>
              <a:rPr lang="zh-CN" altLang="en-US" dirty="0" smtClean="0"/>
              <a:t>分类</a:t>
            </a:r>
            <a:endParaRPr lang="zh-CN" altLang="en-US" dirty="0"/>
          </a:p>
        </p:txBody>
      </p:sp>
      <p:sp>
        <p:nvSpPr>
          <p:cNvPr id="3" name="内容占位符 2"/>
          <p:cNvSpPr>
            <a:spLocks noGrp="1"/>
          </p:cNvSpPr>
          <p:nvPr>
            <p:ph idx="1"/>
          </p:nvPr>
        </p:nvSpPr>
        <p:spPr/>
        <p:txBody>
          <a:bodyPr/>
          <a:lstStyle/>
          <a:p>
            <a:r>
              <a:rPr lang="zh-CN" altLang="en-US" dirty="0" smtClean="0"/>
              <a:t>内置对象</a:t>
            </a:r>
            <a:endParaRPr lang="en-US" altLang="zh-CN" dirty="0" smtClean="0"/>
          </a:p>
          <a:p>
            <a:pPr lvl="1"/>
            <a:r>
              <a:rPr lang="zh-CN" altLang="en-US" dirty="0"/>
              <a:t>由脚本引擎或者脚本宿主在加载时自动</a:t>
            </a:r>
            <a:r>
              <a:rPr lang="zh-CN" altLang="en-US" dirty="0" smtClean="0"/>
              <a:t>创建</a:t>
            </a:r>
            <a:endParaRPr lang="zh-CN" altLang="en-US" dirty="0"/>
          </a:p>
          <a:p>
            <a:pPr lvl="1"/>
            <a:r>
              <a:rPr lang="zh-CN" altLang="en-US" dirty="0" smtClean="0"/>
              <a:t>在程序中可直接使用</a:t>
            </a:r>
            <a:endParaRPr lang="en-US" altLang="zh-CN" dirty="0" smtClean="0"/>
          </a:p>
          <a:p>
            <a:pPr lvl="1"/>
            <a:r>
              <a:rPr lang="en-US" altLang="zh-CN" dirty="0" smtClean="0"/>
              <a:t>window</a:t>
            </a:r>
            <a:r>
              <a:rPr lang="zh-CN" altLang="en-US" dirty="0" smtClean="0"/>
              <a:t>对象、</a:t>
            </a:r>
            <a:r>
              <a:rPr lang="en-US" altLang="zh-CN" dirty="0" smtClean="0"/>
              <a:t>document</a:t>
            </a:r>
            <a:r>
              <a:rPr lang="zh-CN" altLang="en-US" dirty="0" smtClean="0"/>
              <a:t>对象、</a:t>
            </a:r>
            <a:r>
              <a:rPr lang="en-US" altLang="zh-CN" dirty="0" smtClean="0"/>
              <a:t>Math</a:t>
            </a:r>
            <a:r>
              <a:rPr lang="zh-CN" altLang="en-US" dirty="0" smtClean="0"/>
              <a:t>对象等</a:t>
            </a:r>
            <a:endParaRPr lang="en-US" altLang="zh-CN" dirty="0" smtClean="0"/>
          </a:p>
          <a:p>
            <a:r>
              <a:rPr lang="zh-CN" altLang="en-US" dirty="0" smtClean="0"/>
              <a:t>非内置对象</a:t>
            </a:r>
            <a:endParaRPr lang="en-US" altLang="zh-CN" dirty="0" smtClean="0"/>
          </a:p>
          <a:p>
            <a:pPr lvl="1"/>
            <a:r>
              <a:rPr lang="zh-CN" altLang="en-US" dirty="0" smtClean="0"/>
              <a:t>部分脚本引擎对象、第三方或自建对象</a:t>
            </a:r>
            <a:endParaRPr lang="en-US" altLang="zh-CN" dirty="0" smtClean="0"/>
          </a:p>
          <a:p>
            <a:pPr lvl="1"/>
            <a:r>
              <a:rPr lang="zh-CN" altLang="en-US" dirty="0" smtClean="0"/>
              <a:t>在</a:t>
            </a:r>
            <a:r>
              <a:rPr lang="zh-CN" altLang="en-US" dirty="0"/>
              <a:t>脚本中，程序员必须显式地</a:t>
            </a:r>
            <a:r>
              <a:rPr lang="zh-CN" altLang="en-US" dirty="0" smtClean="0"/>
              <a:t>创建或引入这些</a:t>
            </a:r>
            <a:r>
              <a:rPr lang="zh-CN" altLang="en-US" dirty="0"/>
              <a:t>对象的实例，然后才可以使用这些</a:t>
            </a:r>
            <a:r>
              <a:rPr lang="zh-CN" altLang="en-US" dirty="0" smtClean="0"/>
              <a:t>对象</a:t>
            </a:r>
            <a:endParaRPr lang="en-US" altLang="zh-CN" dirty="0" smtClean="0"/>
          </a:p>
          <a:p>
            <a:pPr lvl="1"/>
            <a:r>
              <a:rPr lang="en-US" altLang="zh-CN" dirty="0" smtClean="0"/>
              <a:t>Date</a:t>
            </a:r>
            <a:r>
              <a:rPr lang="zh-CN" altLang="en-US" dirty="0" smtClean="0"/>
              <a:t>对象、</a:t>
            </a:r>
            <a:r>
              <a:rPr lang="en-US" altLang="zh-CN" dirty="0" smtClean="0"/>
              <a:t>String</a:t>
            </a:r>
            <a:r>
              <a:rPr lang="zh-CN" altLang="en-US" dirty="0" smtClean="0"/>
              <a:t>对象、</a:t>
            </a:r>
            <a:r>
              <a:rPr lang="en-US" altLang="zh-CN" dirty="0" err="1" smtClean="0"/>
              <a:t>ActiveXObject</a:t>
            </a:r>
            <a:r>
              <a:rPr lang="zh-CN" altLang="en-US" dirty="0" smtClean="0"/>
              <a:t>对象、</a:t>
            </a:r>
            <a:r>
              <a:rPr lang="en-US" altLang="zh-CN" dirty="0" err="1" smtClean="0"/>
              <a:t>jQuery</a:t>
            </a:r>
            <a:r>
              <a:rPr lang="zh-CN" altLang="en-US" dirty="0" smtClean="0"/>
              <a:t>对象、</a:t>
            </a:r>
            <a:r>
              <a:rPr lang="en-US" altLang="zh-CN" dirty="0" smtClean="0"/>
              <a:t>Student</a:t>
            </a:r>
            <a:r>
              <a:rPr lang="zh-CN" altLang="en-US" dirty="0" smtClean="0"/>
              <a:t>对象等</a:t>
            </a:r>
            <a:endParaRPr lang="zh-CN" altLang="en-US" dirty="0"/>
          </a:p>
          <a:p>
            <a:pPr lvl="2"/>
            <a:endParaRPr lang="zh-CN" altLang="en-US" dirty="0"/>
          </a:p>
        </p:txBody>
      </p:sp>
    </p:spTree>
    <p:extLst>
      <p:ext uri="{BB962C8B-B14F-4D97-AF65-F5344CB8AC3E}">
        <p14:creationId xmlns:p14="http://schemas.microsoft.com/office/powerpoint/2010/main" val="2176836266"/>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W3C</a:t>
            </a:r>
            <a:r>
              <a:rPr lang="zh-CN" altLang="en-US" dirty="0" smtClean="0"/>
              <a:t>模型</a:t>
            </a:r>
            <a:endParaRPr lang="zh-CN" altLang="en-US" dirty="0"/>
          </a:p>
        </p:txBody>
      </p:sp>
      <p:sp>
        <p:nvSpPr>
          <p:cNvPr id="3" name="内容占位符 2"/>
          <p:cNvSpPr>
            <a:spLocks noGrp="1"/>
          </p:cNvSpPr>
          <p:nvPr>
            <p:ph idx="1"/>
          </p:nvPr>
        </p:nvSpPr>
        <p:spPr/>
        <p:txBody>
          <a:bodyPr/>
          <a:lstStyle/>
          <a:p>
            <a:r>
              <a:rPr lang="en-US" altLang="zh-CN" dirty="0" smtClean="0"/>
              <a:t>DOM2 Event</a:t>
            </a:r>
            <a:r>
              <a:rPr lang="zh-CN" altLang="en-US" dirty="0" smtClean="0"/>
              <a:t>中提供</a:t>
            </a:r>
            <a:r>
              <a:rPr lang="zh-CN" altLang="en-US" dirty="0"/>
              <a:t>了两个通用函数</a:t>
            </a:r>
            <a:endParaRPr lang="en-US" altLang="zh-CN" dirty="0"/>
          </a:p>
          <a:p>
            <a:pPr lvl="1"/>
            <a:r>
              <a:rPr lang="en-US" altLang="zh-CN" dirty="0" err="1" smtClean="0"/>
              <a:t>addEventListener</a:t>
            </a:r>
            <a:r>
              <a:rPr lang="en-US" altLang="zh-CN" dirty="0" smtClean="0"/>
              <a:t>()</a:t>
            </a:r>
            <a:r>
              <a:rPr lang="zh-CN" altLang="en-US" dirty="0" smtClean="0"/>
              <a:t>和</a:t>
            </a:r>
            <a:r>
              <a:rPr lang="en-US" altLang="zh-CN" dirty="0" err="1" smtClean="0"/>
              <a:t>remove</a:t>
            </a:r>
            <a:r>
              <a:rPr lang="en-US" altLang="zh-CN" dirty="0" err="1"/>
              <a:t>EventListener</a:t>
            </a:r>
            <a:r>
              <a:rPr lang="en-US" altLang="zh-CN" dirty="0"/>
              <a:t> </a:t>
            </a:r>
            <a:r>
              <a:rPr lang="en-US" altLang="zh-CN" dirty="0" smtClean="0"/>
              <a:t>()</a:t>
            </a:r>
            <a:r>
              <a:rPr lang="zh-CN" altLang="en-US" dirty="0"/>
              <a:t>，</a:t>
            </a:r>
            <a:r>
              <a:rPr lang="zh-CN" altLang="en-US" dirty="0" smtClean="0"/>
              <a:t>接收三个</a:t>
            </a:r>
            <a:r>
              <a:rPr lang="zh-CN" altLang="en-US" dirty="0"/>
              <a:t>参数：</a:t>
            </a:r>
            <a:r>
              <a:rPr lang="zh-CN" altLang="en-US" dirty="0" smtClean="0"/>
              <a:t>事件名称、事件处理器和布尔值</a:t>
            </a:r>
            <a:endParaRPr lang="en-US" altLang="zh-CN" dirty="0" smtClean="0"/>
          </a:p>
          <a:p>
            <a:pPr lvl="1"/>
            <a:r>
              <a:rPr lang="zh-CN" altLang="en-US" dirty="0"/>
              <a:t>布尔</a:t>
            </a:r>
            <a:r>
              <a:rPr lang="zh-CN" altLang="en-US" dirty="0" smtClean="0"/>
              <a:t>值用于指示捕获</a:t>
            </a:r>
            <a:r>
              <a:rPr lang="zh-CN" altLang="en-US" dirty="0"/>
              <a:t>（</a:t>
            </a:r>
            <a:r>
              <a:rPr lang="en-US" altLang="zh-CN" dirty="0" smtClean="0"/>
              <a:t>true</a:t>
            </a:r>
            <a:r>
              <a:rPr lang="zh-CN" altLang="en-US" dirty="0" smtClean="0"/>
              <a:t>）还是冒泡（</a:t>
            </a:r>
            <a:r>
              <a:rPr lang="en-US" altLang="zh-CN" dirty="0" smtClean="0"/>
              <a:t>false</a:t>
            </a:r>
            <a:r>
              <a:rPr lang="zh-CN" altLang="en-US" dirty="0" smtClean="0"/>
              <a:t>）阶段处理事件</a:t>
            </a:r>
            <a:endParaRPr lang="en-US" altLang="zh-CN" dirty="0"/>
          </a:p>
          <a:p>
            <a:pPr lvl="1"/>
            <a:r>
              <a:rPr lang="zh-CN" altLang="en-US" dirty="0"/>
              <a:t>添加事件处理程序</a:t>
            </a:r>
            <a:r>
              <a:rPr lang="zh-CN" altLang="en-US" dirty="0" smtClean="0"/>
              <a:t>以顺序</a:t>
            </a:r>
            <a:r>
              <a:rPr lang="zh-CN" altLang="en-US" dirty="0"/>
              <a:t>触发</a:t>
            </a:r>
            <a:endParaRPr lang="en-US" altLang="zh-CN" dirty="0"/>
          </a:p>
          <a:p>
            <a:pPr lvl="1"/>
            <a:r>
              <a:rPr lang="zh-CN" altLang="en-US" dirty="0" smtClean="0"/>
              <a:t>不能移除匿名函数</a:t>
            </a:r>
            <a:endParaRPr lang="en-US" altLang="zh-CN" dirty="0" smtClean="0"/>
          </a:p>
          <a:p>
            <a:pPr lvl="1"/>
            <a:r>
              <a:rPr lang="en-US" altLang="zh-CN" dirty="0" smtClean="0"/>
              <a:t>IE9</a:t>
            </a:r>
            <a:r>
              <a:rPr lang="zh-CN" altLang="en-US" dirty="0" smtClean="0"/>
              <a:t>也能支持</a:t>
            </a:r>
            <a:r>
              <a:rPr lang="en-US" altLang="zh-CN" dirty="0" smtClean="0"/>
              <a:t>W3C</a:t>
            </a:r>
            <a:r>
              <a:rPr lang="zh-CN" altLang="en-US" dirty="0" smtClean="0"/>
              <a:t>模型</a:t>
            </a:r>
            <a:endParaRPr lang="en-US" altLang="zh-CN" dirty="0" smtClean="0"/>
          </a:p>
          <a:p>
            <a:pPr lvl="1"/>
            <a:r>
              <a:rPr lang="en-US" altLang="zh-CN" dirty="0">
                <a:hlinkClick r:id="rId2" action="ppaction://hlinkfile"/>
              </a:rPr>
              <a:t>example</a:t>
            </a:r>
            <a:endParaRPr lang="zh-CN" altLang="en-US" dirty="0"/>
          </a:p>
        </p:txBody>
      </p:sp>
    </p:spTree>
    <p:extLst>
      <p:ext uri="{BB962C8B-B14F-4D97-AF65-F5344CB8AC3E}">
        <p14:creationId xmlns:p14="http://schemas.microsoft.com/office/powerpoint/2010/main" val="3590136330"/>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W3C</a:t>
            </a:r>
            <a:r>
              <a:rPr lang="zh-CN" altLang="en-US" dirty="0"/>
              <a:t>模型</a:t>
            </a:r>
          </a:p>
        </p:txBody>
      </p:sp>
      <p:pic>
        <p:nvPicPr>
          <p:cNvPr id="4" name="内容占位符 3"/>
          <p:cNvPicPr>
            <a:picLocks noGrp="1" noChangeAspect="1"/>
          </p:cNvPicPr>
          <p:nvPr>
            <p:ph idx="1"/>
          </p:nvPr>
        </p:nvPicPr>
        <p:blipFill>
          <a:blip r:embed="rId2"/>
          <a:stretch>
            <a:fillRect/>
          </a:stretch>
        </p:blipFill>
        <p:spPr>
          <a:xfrm>
            <a:off x="3231852" y="1905000"/>
            <a:ext cx="6134695" cy="4114800"/>
          </a:xfrm>
          <a:prstGeom prst="rect">
            <a:avLst/>
          </a:prstGeom>
        </p:spPr>
      </p:pic>
    </p:spTree>
    <p:extLst>
      <p:ext uri="{BB962C8B-B14F-4D97-AF65-F5344CB8AC3E}">
        <p14:creationId xmlns:p14="http://schemas.microsoft.com/office/powerpoint/2010/main" val="107886615"/>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不同模型的对比</a:t>
            </a:r>
            <a:endParaRPr lang="zh-CN" altLang="en-US" dirty="0"/>
          </a:p>
        </p:txBody>
      </p:sp>
      <p:sp>
        <p:nvSpPr>
          <p:cNvPr id="3" name="内容占位符 2"/>
          <p:cNvSpPr>
            <a:spLocks noGrp="1"/>
          </p:cNvSpPr>
          <p:nvPr>
            <p:ph idx="1"/>
          </p:nvPr>
        </p:nvSpPr>
        <p:spPr/>
        <p:txBody>
          <a:bodyPr/>
          <a:lstStyle/>
          <a:p>
            <a:r>
              <a:rPr lang="zh-CN" altLang="en-US" dirty="0" smtClean="0"/>
              <a:t>事件流</a:t>
            </a:r>
            <a:endParaRPr lang="en-US" altLang="zh-CN" dirty="0" smtClean="0"/>
          </a:p>
          <a:p>
            <a:pPr lvl="1"/>
            <a:r>
              <a:rPr lang="en-US" altLang="zh-CN" dirty="0" smtClean="0"/>
              <a:t>HTML</a:t>
            </a:r>
            <a:r>
              <a:rPr lang="zh-CN" altLang="en-US" dirty="0" smtClean="0"/>
              <a:t>和</a:t>
            </a:r>
            <a:r>
              <a:rPr lang="en-US" altLang="zh-CN" dirty="0" smtClean="0"/>
              <a:t>DOM0</a:t>
            </a:r>
            <a:r>
              <a:rPr lang="zh-CN" altLang="en-US" dirty="0" smtClean="0"/>
              <a:t>方式直接将事件分派给发生事件的文档元素</a:t>
            </a:r>
            <a:endParaRPr lang="en-US" altLang="zh-CN" dirty="0" smtClean="0"/>
          </a:p>
          <a:p>
            <a:pPr lvl="1"/>
            <a:r>
              <a:rPr lang="en-US" altLang="zh-CN" dirty="0" smtClean="0"/>
              <a:t>IE</a:t>
            </a:r>
            <a:r>
              <a:rPr lang="zh-CN" altLang="en-US" dirty="0" smtClean="0"/>
              <a:t>高级模型仅支持冒泡</a:t>
            </a:r>
            <a:endParaRPr lang="en-US" altLang="zh-CN" dirty="0" smtClean="0"/>
          </a:p>
          <a:p>
            <a:pPr lvl="1"/>
            <a:r>
              <a:rPr lang="en-US" altLang="zh-CN" dirty="0" smtClean="0"/>
              <a:t>W3C</a:t>
            </a:r>
            <a:r>
              <a:rPr lang="zh-CN" altLang="en-US" dirty="0" smtClean="0"/>
              <a:t>模型同时支持捕获和冒泡</a:t>
            </a:r>
            <a:endParaRPr lang="en-US" altLang="zh-CN" dirty="0" smtClean="0"/>
          </a:p>
          <a:p>
            <a:pPr lvl="1"/>
            <a:r>
              <a:rPr lang="zh-CN" altLang="en-US" dirty="0" smtClean="0"/>
              <a:t>为兼容</a:t>
            </a:r>
            <a:r>
              <a:rPr lang="zh-CN" altLang="en-US" dirty="0"/>
              <a:t>起见</a:t>
            </a:r>
            <a:r>
              <a:rPr lang="zh-CN" altLang="en-US" dirty="0" smtClean="0"/>
              <a:t>，主要采用冒泡</a:t>
            </a:r>
            <a:r>
              <a:rPr lang="en-US" altLang="zh-CN" dirty="0" smtClean="0"/>
              <a:t>		</a:t>
            </a:r>
          </a:p>
          <a:p>
            <a:r>
              <a:rPr lang="zh-CN" altLang="en-US" dirty="0" smtClean="0"/>
              <a:t>取消事件</a:t>
            </a:r>
            <a:endParaRPr lang="en-US" altLang="zh-CN" dirty="0" smtClean="0"/>
          </a:p>
          <a:p>
            <a:pPr lvl="1"/>
            <a:r>
              <a:rPr lang="en-US" altLang="zh-CN" dirty="0" smtClean="0"/>
              <a:t>DOM0</a:t>
            </a:r>
            <a:r>
              <a:rPr lang="zh-CN" altLang="en-US" dirty="0" smtClean="0"/>
              <a:t>方式可以方便地取消所有事件</a:t>
            </a:r>
            <a:endParaRPr lang="en-US" altLang="zh-CN" dirty="0" smtClean="0"/>
          </a:p>
          <a:p>
            <a:pPr lvl="1"/>
            <a:r>
              <a:rPr lang="en-US" altLang="zh-CN" dirty="0" smtClean="0"/>
              <a:t>IE</a:t>
            </a:r>
            <a:r>
              <a:rPr lang="zh-CN" altLang="en-US" dirty="0" smtClean="0"/>
              <a:t>高级模型和</a:t>
            </a:r>
            <a:r>
              <a:rPr lang="en-US" altLang="zh-CN" dirty="0" smtClean="0"/>
              <a:t>W3C</a:t>
            </a:r>
            <a:r>
              <a:rPr lang="zh-CN" altLang="en-US" dirty="0" smtClean="0"/>
              <a:t>模型无法取消所有事件</a:t>
            </a:r>
            <a:endParaRPr lang="en-US" altLang="zh-CN" dirty="0" smtClean="0"/>
          </a:p>
        </p:txBody>
      </p:sp>
    </p:spTree>
    <p:extLst>
      <p:ext uri="{BB962C8B-B14F-4D97-AF65-F5344CB8AC3E}">
        <p14:creationId xmlns:p14="http://schemas.microsoft.com/office/powerpoint/2010/main" val="2086470492"/>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不同模型的对比</a:t>
            </a:r>
          </a:p>
        </p:txBody>
      </p:sp>
      <p:sp>
        <p:nvSpPr>
          <p:cNvPr id="3" name="内容占位符 2"/>
          <p:cNvSpPr>
            <a:spLocks noGrp="1"/>
          </p:cNvSpPr>
          <p:nvPr>
            <p:ph idx="1"/>
          </p:nvPr>
        </p:nvSpPr>
        <p:spPr/>
        <p:txBody>
          <a:bodyPr/>
          <a:lstStyle/>
          <a:p>
            <a:r>
              <a:rPr lang="en-US" altLang="zh-CN" dirty="0" smtClean="0"/>
              <a:t>this</a:t>
            </a:r>
            <a:r>
              <a:rPr lang="zh-CN" altLang="en-US" dirty="0" smtClean="0"/>
              <a:t>问题</a:t>
            </a:r>
            <a:endParaRPr lang="en-US" altLang="zh-CN" dirty="0" smtClean="0"/>
          </a:p>
          <a:p>
            <a:pPr lvl="1"/>
            <a:r>
              <a:rPr lang="en-US" altLang="zh-CN" dirty="0"/>
              <a:t>HTML</a:t>
            </a:r>
            <a:r>
              <a:rPr lang="zh-CN" altLang="en-US" dirty="0"/>
              <a:t>和</a:t>
            </a:r>
            <a:r>
              <a:rPr lang="en-US" altLang="zh-CN" dirty="0"/>
              <a:t>DOM0</a:t>
            </a:r>
            <a:r>
              <a:rPr lang="zh-CN" altLang="en-US" dirty="0" smtClean="0"/>
              <a:t>方式和</a:t>
            </a:r>
            <a:r>
              <a:rPr lang="en-US" altLang="zh-CN" dirty="0"/>
              <a:t>W3C</a:t>
            </a:r>
            <a:r>
              <a:rPr lang="zh-CN" altLang="en-US" dirty="0" smtClean="0"/>
              <a:t>模型都将事件处理器看作注册元素的方法，</a:t>
            </a:r>
            <a:r>
              <a:rPr lang="en-US" altLang="zh-CN" dirty="0" smtClean="0"/>
              <a:t>this</a:t>
            </a:r>
            <a:r>
              <a:rPr lang="zh-CN" altLang="en-US" dirty="0" smtClean="0"/>
              <a:t>指向注册元素</a:t>
            </a:r>
            <a:endParaRPr lang="en-US" altLang="zh-CN" dirty="0" smtClean="0"/>
          </a:p>
          <a:p>
            <a:pPr lvl="1"/>
            <a:r>
              <a:rPr lang="en-US" altLang="zh-CN" dirty="0" smtClean="0"/>
              <a:t>IE</a:t>
            </a:r>
            <a:r>
              <a:rPr lang="zh-CN" altLang="en-US" dirty="0" smtClean="0"/>
              <a:t>高级模型将事件处理器看作全局对象的方法，</a:t>
            </a:r>
            <a:r>
              <a:rPr lang="en-US" altLang="zh-CN" dirty="0" smtClean="0"/>
              <a:t>this</a:t>
            </a:r>
            <a:r>
              <a:rPr lang="zh-CN" altLang="en-US" dirty="0" smtClean="0"/>
              <a:t>指向全局元素</a:t>
            </a:r>
            <a:endParaRPr lang="en-US" altLang="zh-CN" dirty="0" smtClean="0"/>
          </a:p>
          <a:p>
            <a:pPr lvl="1"/>
            <a:r>
              <a:rPr lang="en-US" altLang="zh-CN" dirty="0">
                <a:hlinkClick r:id="rId3" action="ppaction://hlinkfile"/>
              </a:rPr>
              <a:t>example</a:t>
            </a:r>
            <a:endParaRPr lang="en-US" altLang="zh-CN" dirty="0" smtClean="0"/>
          </a:p>
          <a:p>
            <a:r>
              <a:rPr lang="zh-CN" altLang="en-US" dirty="0" smtClean="0"/>
              <a:t>作用域问题</a:t>
            </a:r>
            <a:endParaRPr lang="en-US" altLang="zh-CN" dirty="0" smtClean="0"/>
          </a:p>
          <a:p>
            <a:pPr lvl="1"/>
            <a:r>
              <a:rPr lang="en-US" altLang="zh-CN" dirty="0"/>
              <a:t>HTML</a:t>
            </a:r>
            <a:r>
              <a:rPr lang="zh-CN" altLang="en-US" dirty="0"/>
              <a:t>和</a:t>
            </a:r>
            <a:r>
              <a:rPr lang="en-US" altLang="zh-CN" dirty="0"/>
              <a:t>DOM0</a:t>
            </a:r>
            <a:r>
              <a:rPr lang="zh-CN" altLang="en-US" dirty="0"/>
              <a:t>方式</a:t>
            </a:r>
            <a:r>
              <a:rPr lang="zh-CN" altLang="en-US" dirty="0" smtClean="0"/>
              <a:t>中事件处理器具有从注册元素起到全局元素的延长作用域</a:t>
            </a:r>
            <a:endParaRPr lang="en-US" altLang="zh-CN" dirty="0" smtClean="0"/>
          </a:p>
          <a:p>
            <a:pPr lvl="1"/>
            <a:r>
              <a:rPr lang="en-US" altLang="zh-CN" dirty="0" smtClean="0"/>
              <a:t>IE</a:t>
            </a:r>
            <a:r>
              <a:rPr lang="zh-CN" altLang="en-US" dirty="0" smtClean="0"/>
              <a:t>高级模型具有全局作用域</a:t>
            </a:r>
            <a:endParaRPr lang="en-US" altLang="zh-CN" dirty="0" smtClean="0"/>
          </a:p>
          <a:p>
            <a:pPr lvl="1"/>
            <a:endParaRPr lang="zh-CN" altLang="en-US" dirty="0"/>
          </a:p>
        </p:txBody>
      </p:sp>
    </p:spTree>
    <p:extLst>
      <p:ext uri="{BB962C8B-B14F-4D97-AF65-F5344CB8AC3E}">
        <p14:creationId xmlns:p14="http://schemas.microsoft.com/office/powerpoint/2010/main" val="3192275023"/>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显式调用事件处理器</a:t>
            </a:r>
            <a:endParaRPr lang="zh-CN" altLang="en-US" dirty="0"/>
          </a:p>
        </p:txBody>
      </p:sp>
      <p:sp>
        <p:nvSpPr>
          <p:cNvPr id="3" name="内容占位符 2"/>
          <p:cNvSpPr>
            <a:spLocks noGrp="1"/>
          </p:cNvSpPr>
          <p:nvPr>
            <p:ph sz="half" idx="1"/>
          </p:nvPr>
        </p:nvSpPr>
        <p:spPr/>
        <p:txBody>
          <a:bodyPr/>
          <a:lstStyle/>
          <a:p>
            <a:r>
              <a:rPr lang="zh-CN" altLang="en-US" dirty="0" smtClean="0"/>
              <a:t>事件处理器可以被显式调用</a:t>
            </a:r>
            <a:endParaRPr lang="en-US" altLang="zh-CN" dirty="0" smtClean="0"/>
          </a:p>
          <a:p>
            <a:pPr lvl="1"/>
            <a:r>
              <a:rPr lang="zh-CN" altLang="en-US" dirty="0" smtClean="0"/>
              <a:t>此时不是模拟事件发生的真实情况</a:t>
            </a:r>
            <a:endParaRPr lang="en-US" altLang="zh-CN" dirty="0" smtClean="0"/>
          </a:p>
          <a:p>
            <a:pPr lvl="1"/>
            <a:r>
              <a:rPr lang="zh-CN" altLang="en-US" dirty="0" smtClean="0"/>
              <a:t>主要用于扩展已定义的事件处理器</a:t>
            </a:r>
            <a:endParaRPr lang="en-US" altLang="zh-CN" dirty="0" smtClean="0"/>
          </a:p>
          <a:p>
            <a:pPr lvl="1"/>
            <a:r>
              <a:rPr lang="en-US" altLang="zh-CN" dirty="0">
                <a:hlinkClick r:id="rId3" action="ppaction://hlinkfile"/>
              </a:rPr>
              <a:t>example</a:t>
            </a:r>
            <a:endParaRPr lang="zh-CN" altLang="en-US" dirty="0"/>
          </a:p>
        </p:txBody>
      </p:sp>
      <p:pic>
        <p:nvPicPr>
          <p:cNvPr id="5" name="内容占位符 4"/>
          <p:cNvPicPr>
            <a:picLocks noGrp="1" noChangeAspect="1"/>
          </p:cNvPicPr>
          <p:nvPr>
            <p:ph sz="half" idx="2"/>
          </p:nvPr>
        </p:nvPicPr>
        <p:blipFill>
          <a:blip r:embed="rId4"/>
          <a:stretch>
            <a:fillRect/>
          </a:stretch>
        </p:blipFill>
        <p:spPr>
          <a:xfrm>
            <a:off x="6400800" y="2248517"/>
            <a:ext cx="5080000" cy="3427766"/>
          </a:xfrm>
          <a:prstGeom prst="rect">
            <a:avLst/>
          </a:prstGeom>
        </p:spPr>
      </p:pic>
    </p:spTree>
    <p:extLst>
      <p:ext uri="{BB962C8B-B14F-4D97-AF65-F5344CB8AC3E}">
        <p14:creationId xmlns:p14="http://schemas.microsoft.com/office/powerpoint/2010/main" val="3983368352"/>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事件对象</a:t>
            </a:r>
            <a:endParaRPr lang="zh-CN" altLang="en-US" dirty="0"/>
          </a:p>
        </p:txBody>
      </p:sp>
      <p:sp>
        <p:nvSpPr>
          <p:cNvPr id="3" name="内容占位符 2"/>
          <p:cNvSpPr>
            <a:spLocks noGrp="1"/>
          </p:cNvSpPr>
          <p:nvPr>
            <p:ph idx="1"/>
          </p:nvPr>
        </p:nvSpPr>
        <p:spPr/>
        <p:txBody>
          <a:bodyPr/>
          <a:lstStyle/>
          <a:p>
            <a:r>
              <a:rPr lang="zh-CN" altLang="en-US" dirty="0" smtClean="0"/>
              <a:t>事件发生时，会产生一个事件对象，其中包含了事件相关所有信息</a:t>
            </a:r>
            <a:endParaRPr lang="en-US" altLang="zh-CN" dirty="0" smtClean="0"/>
          </a:p>
          <a:p>
            <a:pPr lvl="1"/>
            <a:r>
              <a:rPr lang="zh-CN" altLang="en-US" dirty="0" smtClean="0"/>
              <a:t>事件</a:t>
            </a:r>
            <a:r>
              <a:rPr lang="zh-CN" altLang="en-US" dirty="0"/>
              <a:t>触发</a:t>
            </a:r>
            <a:r>
              <a:rPr lang="zh-CN" altLang="en-US" dirty="0" smtClean="0"/>
              <a:t>元素、事件类型、特定信息</a:t>
            </a:r>
            <a:endParaRPr lang="en-US" altLang="zh-CN" dirty="0" smtClean="0"/>
          </a:p>
          <a:p>
            <a:r>
              <a:rPr lang="zh-CN" altLang="en-US" dirty="0" smtClean="0"/>
              <a:t>在</a:t>
            </a:r>
            <a:r>
              <a:rPr lang="en-US" altLang="zh-CN" dirty="0" smtClean="0"/>
              <a:t>W3C</a:t>
            </a:r>
            <a:r>
              <a:rPr lang="zh-CN" altLang="en-US" dirty="0" smtClean="0"/>
              <a:t>模型中，事件对象为事件处理器的第一个参数</a:t>
            </a:r>
            <a:endParaRPr lang="en-US" altLang="zh-CN" dirty="0" smtClean="0"/>
          </a:p>
          <a:p>
            <a:r>
              <a:rPr lang="zh-CN" altLang="en-US" dirty="0" smtClean="0"/>
              <a:t>在</a:t>
            </a:r>
            <a:r>
              <a:rPr lang="en-US" altLang="zh-CN" dirty="0" smtClean="0"/>
              <a:t>IE</a:t>
            </a:r>
            <a:r>
              <a:rPr lang="zh-CN" altLang="en-US" dirty="0" smtClean="0"/>
              <a:t>高级模型中，事件对象总是</a:t>
            </a:r>
            <a:r>
              <a:rPr lang="en-US" altLang="zh-CN" dirty="0" err="1" smtClean="0"/>
              <a:t>window.event</a:t>
            </a:r>
            <a:endParaRPr lang="zh-CN" altLang="en-US" dirty="0"/>
          </a:p>
        </p:txBody>
      </p:sp>
    </p:spTree>
    <p:extLst>
      <p:ext uri="{BB962C8B-B14F-4D97-AF65-F5344CB8AC3E}">
        <p14:creationId xmlns:p14="http://schemas.microsoft.com/office/powerpoint/2010/main" val="2058192403"/>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事件对象</a:t>
            </a:r>
          </a:p>
        </p:txBody>
      </p:sp>
      <p:sp>
        <p:nvSpPr>
          <p:cNvPr id="3" name="内容占位符 2"/>
          <p:cNvSpPr>
            <a:spLocks noGrp="1"/>
          </p:cNvSpPr>
          <p:nvPr>
            <p:ph idx="1"/>
          </p:nvPr>
        </p:nvSpPr>
        <p:spPr/>
        <p:txBody>
          <a:bodyPr/>
          <a:lstStyle/>
          <a:p>
            <a:r>
              <a:rPr lang="en-US" altLang="zh-CN" dirty="0"/>
              <a:t>W3C</a:t>
            </a:r>
            <a:r>
              <a:rPr lang="zh-CN" altLang="en-US" dirty="0" smtClean="0"/>
              <a:t>模型事件对象主要属性和方法</a:t>
            </a:r>
            <a:endParaRPr lang="en-US" altLang="zh-CN" dirty="0" smtClean="0"/>
          </a:p>
          <a:p>
            <a:pPr lvl="1"/>
            <a:r>
              <a:rPr lang="zh-CN" altLang="en-US" dirty="0" smtClean="0"/>
              <a:t>事件类型</a:t>
            </a:r>
            <a:r>
              <a:rPr lang="zh-CN" altLang="en-US" dirty="0"/>
              <a:t>：</a:t>
            </a:r>
            <a:r>
              <a:rPr lang="en-US" altLang="zh-CN" dirty="0" smtClean="0"/>
              <a:t>type</a:t>
            </a:r>
            <a:r>
              <a:rPr lang="zh-CN" altLang="en-US" dirty="0" smtClean="0"/>
              <a:t>属性</a:t>
            </a:r>
            <a:endParaRPr lang="en-US" altLang="zh-CN" dirty="0" smtClean="0"/>
          </a:p>
          <a:p>
            <a:pPr lvl="1"/>
            <a:r>
              <a:rPr lang="zh-CN" altLang="en-US" dirty="0" smtClean="0"/>
              <a:t>事件元素</a:t>
            </a:r>
            <a:endParaRPr lang="en-US" altLang="zh-CN" dirty="0" smtClean="0"/>
          </a:p>
          <a:p>
            <a:pPr lvl="2"/>
            <a:r>
              <a:rPr lang="en-US" altLang="zh-CN" dirty="0" err="1" smtClean="0"/>
              <a:t>currentTarget</a:t>
            </a:r>
            <a:r>
              <a:rPr lang="zh-CN" altLang="en-US" dirty="0" smtClean="0"/>
              <a:t>属性：当前正在处理事件的元素，或者说注册事件处理器的元素，始终等于</a:t>
            </a:r>
            <a:r>
              <a:rPr lang="en-US" altLang="zh-CN" dirty="0" smtClean="0"/>
              <a:t>this</a:t>
            </a:r>
          </a:p>
          <a:p>
            <a:pPr lvl="2"/>
            <a:r>
              <a:rPr lang="en-US" altLang="zh-CN" dirty="0" smtClean="0"/>
              <a:t>target</a:t>
            </a:r>
            <a:r>
              <a:rPr lang="zh-CN" altLang="en-US" dirty="0" smtClean="0"/>
              <a:t>属性：事件目标元素，或者说真正触发事件的元素</a:t>
            </a:r>
            <a:endParaRPr lang="en-US" altLang="zh-CN" dirty="0" smtClean="0"/>
          </a:p>
          <a:p>
            <a:pPr lvl="1"/>
            <a:r>
              <a:rPr lang="zh-CN" altLang="en-US" dirty="0"/>
              <a:t>事件</a:t>
            </a:r>
            <a:r>
              <a:rPr lang="zh-CN" altLang="en-US" dirty="0" smtClean="0"/>
              <a:t>流处理</a:t>
            </a:r>
            <a:endParaRPr lang="en-US" altLang="zh-CN" dirty="0" smtClean="0"/>
          </a:p>
          <a:p>
            <a:pPr lvl="2"/>
            <a:r>
              <a:rPr lang="en-US" altLang="zh-CN" dirty="0" smtClean="0"/>
              <a:t>bubbles</a:t>
            </a:r>
            <a:r>
              <a:rPr lang="zh-CN" altLang="en-US" dirty="0" smtClean="0"/>
              <a:t>：是否冒泡</a:t>
            </a:r>
            <a:endParaRPr lang="en-US" altLang="zh-CN" dirty="0" smtClean="0"/>
          </a:p>
          <a:p>
            <a:pPr lvl="2"/>
            <a:r>
              <a:rPr lang="en-US" altLang="zh-CN" dirty="0" err="1" smtClean="0"/>
              <a:t>eventPhase</a:t>
            </a:r>
            <a:r>
              <a:rPr lang="zh-CN" altLang="en-US" dirty="0" smtClean="0"/>
              <a:t>：调用事件处理程序的阶段</a:t>
            </a:r>
            <a:endParaRPr lang="en-US" altLang="zh-CN" dirty="0" smtClean="0"/>
          </a:p>
          <a:p>
            <a:pPr lvl="2"/>
            <a:r>
              <a:rPr lang="en-US" altLang="zh-CN" dirty="0" err="1"/>
              <a:t>stopPropagation</a:t>
            </a:r>
            <a:r>
              <a:rPr lang="en-US" altLang="zh-CN" dirty="0" smtClean="0"/>
              <a:t>()</a:t>
            </a:r>
            <a:r>
              <a:rPr lang="zh-CN" altLang="en-US" dirty="0" smtClean="0"/>
              <a:t>：取消事件进一步捕获或冒泡</a:t>
            </a:r>
            <a:endParaRPr lang="zh-CN" altLang="en-US" dirty="0"/>
          </a:p>
        </p:txBody>
      </p:sp>
    </p:spTree>
    <p:extLst>
      <p:ext uri="{BB962C8B-B14F-4D97-AF65-F5344CB8AC3E}">
        <p14:creationId xmlns:p14="http://schemas.microsoft.com/office/powerpoint/2010/main" val="566238021"/>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事件对象</a:t>
            </a:r>
          </a:p>
        </p:txBody>
      </p:sp>
      <p:sp>
        <p:nvSpPr>
          <p:cNvPr id="3" name="内容占位符 2"/>
          <p:cNvSpPr>
            <a:spLocks noGrp="1"/>
          </p:cNvSpPr>
          <p:nvPr>
            <p:ph idx="1"/>
          </p:nvPr>
        </p:nvSpPr>
        <p:spPr/>
        <p:txBody>
          <a:bodyPr/>
          <a:lstStyle/>
          <a:p>
            <a:r>
              <a:rPr lang="en-US" altLang="zh-CN" dirty="0"/>
              <a:t>W3C</a:t>
            </a:r>
            <a:r>
              <a:rPr lang="zh-CN" altLang="en-US" dirty="0"/>
              <a:t>模型事件对象主要属性和方法</a:t>
            </a:r>
            <a:endParaRPr lang="en-US" altLang="zh-CN" dirty="0"/>
          </a:p>
          <a:p>
            <a:pPr lvl="1"/>
            <a:r>
              <a:rPr lang="zh-CN" altLang="en-US" dirty="0" smtClean="0"/>
              <a:t>默认行为处理</a:t>
            </a:r>
            <a:endParaRPr lang="en-US" altLang="zh-CN" dirty="0" smtClean="0"/>
          </a:p>
          <a:p>
            <a:pPr lvl="2"/>
            <a:r>
              <a:rPr lang="en-US" altLang="zh-CN" dirty="0" smtClean="0"/>
              <a:t>cancelable</a:t>
            </a:r>
            <a:r>
              <a:rPr lang="zh-CN" altLang="en-US" dirty="0" smtClean="0"/>
              <a:t>：是否可以取消事件默认行为</a:t>
            </a:r>
            <a:endParaRPr lang="en-US" altLang="zh-CN" dirty="0" smtClean="0"/>
          </a:p>
          <a:p>
            <a:pPr lvl="2"/>
            <a:r>
              <a:rPr lang="en-US" altLang="zh-CN" dirty="0" err="1"/>
              <a:t>preventDefault</a:t>
            </a:r>
            <a:r>
              <a:rPr lang="en-US" altLang="zh-CN" dirty="0" smtClean="0"/>
              <a:t>()</a:t>
            </a:r>
            <a:r>
              <a:rPr lang="zh-CN" altLang="en-US" dirty="0" smtClean="0"/>
              <a:t>：取消事件的默认行为</a:t>
            </a:r>
            <a:endParaRPr lang="en-US" altLang="zh-CN" dirty="0" smtClean="0"/>
          </a:p>
          <a:p>
            <a:pPr lvl="1"/>
            <a:r>
              <a:rPr lang="zh-CN" altLang="en-US" dirty="0" smtClean="0"/>
              <a:t>其他</a:t>
            </a:r>
            <a:endParaRPr lang="en-US" altLang="zh-CN" dirty="0" smtClean="0"/>
          </a:p>
          <a:p>
            <a:pPr lvl="2"/>
            <a:r>
              <a:rPr lang="en-US" altLang="zh-CN" dirty="0" smtClean="0"/>
              <a:t>detail</a:t>
            </a:r>
            <a:r>
              <a:rPr lang="zh-CN" altLang="en-US" dirty="0" smtClean="0"/>
              <a:t>：事件相关详细信息</a:t>
            </a:r>
            <a:endParaRPr lang="en-US" altLang="zh-CN" dirty="0" smtClean="0"/>
          </a:p>
          <a:p>
            <a:pPr lvl="2"/>
            <a:r>
              <a:rPr lang="en-US" altLang="zh-CN" dirty="0" smtClean="0"/>
              <a:t>view</a:t>
            </a:r>
            <a:r>
              <a:rPr lang="zh-CN" altLang="en-US" dirty="0" smtClean="0"/>
              <a:t>：事件关联抽象视图</a:t>
            </a:r>
            <a:endParaRPr lang="zh-CN" altLang="en-US" dirty="0"/>
          </a:p>
        </p:txBody>
      </p:sp>
    </p:spTree>
    <p:extLst>
      <p:ext uri="{BB962C8B-B14F-4D97-AF65-F5344CB8AC3E}">
        <p14:creationId xmlns:p14="http://schemas.microsoft.com/office/powerpoint/2010/main" val="3470390945"/>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事件对象</a:t>
            </a:r>
          </a:p>
        </p:txBody>
      </p:sp>
      <p:sp>
        <p:nvSpPr>
          <p:cNvPr id="3" name="内容占位符 2"/>
          <p:cNvSpPr>
            <a:spLocks noGrp="1"/>
          </p:cNvSpPr>
          <p:nvPr>
            <p:ph idx="1"/>
          </p:nvPr>
        </p:nvSpPr>
        <p:spPr/>
        <p:txBody>
          <a:bodyPr/>
          <a:lstStyle/>
          <a:p>
            <a:r>
              <a:rPr lang="en-US" altLang="zh-CN" dirty="0" smtClean="0"/>
              <a:t>IE</a:t>
            </a:r>
            <a:r>
              <a:rPr lang="zh-CN" altLang="en-US" dirty="0" smtClean="0"/>
              <a:t>高级模型</a:t>
            </a:r>
            <a:r>
              <a:rPr lang="zh-CN" altLang="en-US" dirty="0"/>
              <a:t>事件对象主要属性和方法</a:t>
            </a:r>
            <a:endParaRPr lang="en-US" altLang="zh-CN" dirty="0"/>
          </a:p>
          <a:p>
            <a:pPr lvl="1"/>
            <a:r>
              <a:rPr lang="en-US" altLang="zh-CN" dirty="0" smtClean="0"/>
              <a:t>type</a:t>
            </a:r>
            <a:r>
              <a:rPr lang="zh-CN" altLang="en-US" dirty="0" smtClean="0"/>
              <a:t>：事件类型</a:t>
            </a:r>
            <a:endParaRPr lang="en-US" altLang="zh-CN" dirty="0" smtClean="0"/>
          </a:p>
          <a:p>
            <a:pPr lvl="1"/>
            <a:r>
              <a:rPr lang="en-US" altLang="zh-CN" dirty="0" err="1" smtClean="0"/>
              <a:t>srcElement</a:t>
            </a:r>
            <a:r>
              <a:rPr lang="zh-CN" altLang="en-US" dirty="0" smtClean="0"/>
              <a:t>：</a:t>
            </a:r>
            <a:r>
              <a:rPr lang="zh-CN" altLang="en-US" dirty="0"/>
              <a:t>事件目标元素，或者说真正触发事件的</a:t>
            </a:r>
            <a:r>
              <a:rPr lang="zh-CN" altLang="en-US" dirty="0" smtClean="0"/>
              <a:t>元素，同</a:t>
            </a:r>
            <a:r>
              <a:rPr lang="en-US" altLang="zh-CN" dirty="0" smtClean="0"/>
              <a:t>target</a:t>
            </a:r>
          </a:p>
          <a:p>
            <a:pPr lvl="1"/>
            <a:r>
              <a:rPr lang="en-US" altLang="zh-CN" dirty="0" err="1" smtClean="0"/>
              <a:t>cancelBubble</a:t>
            </a:r>
            <a:r>
              <a:rPr lang="zh-CN" altLang="en-US" dirty="0" smtClean="0"/>
              <a:t>：默认为</a:t>
            </a:r>
            <a:r>
              <a:rPr lang="en-US" altLang="zh-CN" dirty="0" smtClean="0"/>
              <a:t>false</a:t>
            </a:r>
            <a:r>
              <a:rPr lang="zh-CN" altLang="en-US" dirty="0" smtClean="0"/>
              <a:t>，设为</a:t>
            </a:r>
            <a:r>
              <a:rPr lang="en-US" altLang="zh-CN" dirty="0" smtClean="0"/>
              <a:t>true</a:t>
            </a:r>
            <a:r>
              <a:rPr lang="zh-CN" altLang="en-US" dirty="0" smtClean="0"/>
              <a:t>则可以取消事件冒泡，同</a:t>
            </a:r>
            <a:r>
              <a:rPr lang="en-US" altLang="zh-CN" dirty="0" err="1"/>
              <a:t>stopPropagation</a:t>
            </a:r>
            <a:r>
              <a:rPr lang="en-US" altLang="zh-CN" dirty="0"/>
              <a:t>()</a:t>
            </a:r>
            <a:endParaRPr lang="en-US" altLang="zh-CN" dirty="0" smtClean="0"/>
          </a:p>
          <a:p>
            <a:pPr lvl="1"/>
            <a:r>
              <a:rPr lang="en-US" altLang="zh-CN" dirty="0" err="1" smtClean="0"/>
              <a:t>returnValue</a:t>
            </a:r>
            <a:r>
              <a:rPr lang="zh-CN" altLang="en-US" dirty="0" smtClean="0"/>
              <a:t>：默认为</a:t>
            </a:r>
            <a:r>
              <a:rPr lang="en-US" altLang="zh-CN" dirty="0" smtClean="0"/>
              <a:t>true</a:t>
            </a:r>
            <a:r>
              <a:rPr lang="zh-CN" altLang="en-US" dirty="0" smtClean="0"/>
              <a:t>，设为</a:t>
            </a:r>
            <a:r>
              <a:rPr lang="en-US" altLang="zh-CN" dirty="0" smtClean="0"/>
              <a:t>false</a:t>
            </a:r>
            <a:r>
              <a:rPr lang="zh-CN" altLang="en-US" dirty="0" smtClean="0"/>
              <a:t>可取消事件默认行为，同</a:t>
            </a:r>
            <a:r>
              <a:rPr lang="en-US" altLang="zh-CN" dirty="0" err="1"/>
              <a:t>preventDefault</a:t>
            </a:r>
            <a:r>
              <a:rPr lang="en-US" altLang="zh-CN" dirty="0"/>
              <a:t>()</a:t>
            </a:r>
            <a:endParaRPr lang="zh-CN" altLang="en-US" dirty="0"/>
          </a:p>
        </p:txBody>
      </p:sp>
    </p:spTree>
    <p:extLst>
      <p:ext uri="{BB962C8B-B14F-4D97-AF65-F5344CB8AC3E}">
        <p14:creationId xmlns:p14="http://schemas.microsoft.com/office/powerpoint/2010/main" val="2818750019"/>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事件流处理</a:t>
            </a:r>
            <a:endParaRPr lang="zh-CN" altLang="en-US" dirty="0"/>
          </a:p>
        </p:txBody>
      </p:sp>
      <p:sp>
        <p:nvSpPr>
          <p:cNvPr id="3" name="内容占位符 2"/>
          <p:cNvSpPr>
            <a:spLocks noGrp="1"/>
          </p:cNvSpPr>
          <p:nvPr>
            <p:ph idx="1"/>
          </p:nvPr>
        </p:nvSpPr>
        <p:spPr/>
        <p:txBody>
          <a:bodyPr/>
          <a:lstStyle/>
          <a:p>
            <a:r>
              <a:rPr lang="zh-CN" altLang="en-US" dirty="0" smtClean="0"/>
              <a:t>在</a:t>
            </a:r>
            <a:r>
              <a:rPr lang="en-US" altLang="zh-CN" dirty="0" smtClean="0"/>
              <a:t>W3C</a:t>
            </a:r>
            <a:r>
              <a:rPr lang="zh-CN" altLang="en-US" dirty="0" smtClean="0"/>
              <a:t>模型中，可以通过设置事件处理器添加函数的参数来变动事件处理器触发先后</a:t>
            </a:r>
            <a:endParaRPr lang="en-US" altLang="zh-CN" dirty="0" smtClean="0"/>
          </a:p>
          <a:p>
            <a:pPr lvl="1"/>
            <a:r>
              <a:rPr lang="en-US" altLang="zh-CN" dirty="0" smtClean="0">
                <a:hlinkClick r:id="rId2" action="ppaction://hlinkfile"/>
              </a:rPr>
              <a:t>example1</a:t>
            </a:r>
            <a:r>
              <a:rPr lang="en-US" altLang="zh-CN" dirty="0" smtClean="0"/>
              <a:t> vs. </a:t>
            </a:r>
            <a:r>
              <a:rPr lang="en-US" altLang="zh-CN" dirty="0" smtClean="0">
                <a:hlinkClick r:id="rId3" action="ppaction://hlinkfile"/>
              </a:rPr>
              <a:t>example2</a:t>
            </a:r>
            <a:endParaRPr lang="en-US" altLang="zh-CN" dirty="0" smtClean="0"/>
          </a:p>
          <a:p>
            <a:r>
              <a:rPr lang="zh-CN" altLang="en-US" dirty="0" smtClean="0"/>
              <a:t>通过取消冒泡或传播机制，可以避免同一事件多次被处理</a:t>
            </a:r>
            <a:endParaRPr lang="en-US" altLang="zh-CN" dirty="0" smtClean="0"/>
          </a:p>
          <a:p>
            <a:r>
              <a:rPr lang="zh-CN" altLang="en-US" dirty="0" smtClean="0"/>
              <a:t>在处理事件流时，需注意兼容性问题</a:t>
            </a:r>
            <a:endParaRPr lang="en-US" altLang="zh-CN" dirty="0" smtClean="0"/>
          </a:p>
          <a:p>
            <a:pPr lvl="1"/>
            <a:r>
              <a:rPr lang="en-US" altLang="zh-CN" dirty="0" smtClean="0">
                <a:hlinkClick r:id="rId4" action="ppaction://hlinkfile"/>
              </a:rPr>
              <a:t>example1</a:t>
            </a:r>
            <a:r>
              <a:rPr lang="en-US" altLang="zh-CN" dirty="0" smtClean="0"/>
              <a:t> vs. </a:t>
            </a:r>
            <a:r>
              <a:rPr lang="en-US" altLang="zh-CN" dirty="0" smtClean="0">
                <a:hlinkClick r:id="rId5" action="ppaction://hlinkfile"/>
              </a:rPr>
              <a:t>example2</a:t>
            </a:r>
            <a:endParaRPr lang="zh-CN" altLang="en-US" dirty="0"/>
          </a:p>
        </p:txBody>
      </p:sp>
    </p:spTree>
    <p:extLst>
      <p:ext uri="{BB962C8B-B14F-4D97-AF65-F5344CB8AC3E}">
        <p14:creationId xmlns:p14="http://schemas.microsoft.com/office/powerpoint/2010/main" val="69894433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lvl="1"/>
            <a:r>
              <a:rPr lang="en-US" altLang="zh-CN" dirty="0" smtClean="0"/>
              <a:t>W3C</a:t>
            </a:r>
            <a:r>
              <a:rPr lang="zh-CN" altLang="en-US" dirty="0"/>
              <a:t> </a:t>
            </a:r>
            <a:r>
              <a:rPr lang="en-US" altLang="zh-CN" dirty="0" smtClean="0"/>
              <a:t>JavaScript API</a:t>
            </a:r>
            <a:endParaRPr lang="zh-CN" altLang="en-US" dirty="0"/>
          </a:p>
        </p:txBody>
      </p:sp>
      <p:sp>
        <p:nvSpPr>
          <p:cNvPr id="3" name="内容占位符 2"/>
          <p:cNvSpPr>
            <a:spLocks noGrp="1"/>
          </p:cNvSpPr>
          <p:nvPr>
            <p:ph idx="1"/>
          </p:nvPr>
        </p:nvSpPr>
        <p:spPr/>
        <p:txBody>
          <a:bodyPr/>
          <a:lstStyle/>
          <a:p>
            <a:r>
              <a:rPr lang="en-US" altLang="zh-CN" dirty="0" smtClean="0"/>
              <a:t>DOM</a:t>
            </a:r>
            <a:r>
              <a:rPr lang="zh-CN" altLang="en-US" dirty="0" smtClean="0"/>
              <a:t>系列</a:t>
            </a:r>
            <a:endParaRPr lang="en-US" altLang="zh-CN" dirty="0" smtClean="0"/>
          </a:p>
          <a:p>
            <a:pPr lvl="1"/>
            <a:r>
              <a:rPr lang="en-US" altLang="zh-CN" dirty="0" smtClean="0"/>
              <a:t>BOM</a:t>
            </a:r>
            <a:r>
              <a:rPr lang="zh-CN" altLang="en-US" dirty="0" smtClean="0"/>
              <a:t>、</a:t>
            </a:r>
            <a:r>
              <a:rPr lang="en-US" altLang="zh-CN" dirty="0" smtClean="0"/>
              <a:t>DOM Level 1</a:t>
            </a:r>
            <a:r>
              <a:rPr lang="en-US" altLang="zh-CN" dirty="0"/>
              <a:t>~</a:t>
            </a:r>
            <a:r>
              <a:rPr lang="en-US" altLang="zh-CN" dirty="0" smtClean="0"/>
              <a:t>3</a:t>
            </a:r>
            <a:r>
              <a:rPr lang="zh-CN" altLang="en-US" dirty="0" smtClean="0"/>
              <a:t>、</a:t>
            </a:r>
            <a:r>
              <a:rPr lang="en-US" altLang="zh-CN" dirty="0" smtClean="0"/>
              <a:t>DOM Event</a:t>
            </a:r>
            <a:r>
              <a:rPr lang="zh-CN" altLang="en-US" dirty="0" smtClean="0"/>
              <a:t>、</a:t>
            </a:r>
            <a:r>
              <a:rPr lang="en-US" altLang="zh-CN" dirty="0" smtClean="0"/>
              <a:t>Selector </a:t>
            </a:r>
            <a:r>
              <a:rPr lang="en-US" altLang="zh-CN" dirty="0"/>
              <a:t>Level </a:t>
            </a:r>
            <a:r>
              <a:rPr lang="en-US" altLang="zh-CN" dirty="0" smtClean="0"/>
              <a:t>1~2</a:t>
            </a:r>
            <a:r>
              <a:rPr lang="zh-CN" altLang="en-US" dirty="0" smtClean="0"/>
              <a:t>、</a:t>
            </a:r>
            <a:r>
              <a:rPr lang="en-US" altLang="zh-CN" dirty="0"/>
              <a:t>Element Traversal </a:t>
            </a:r>
            <a:endParaRPr lang="en-US" altLang="zh-CN" dirty="0" smtClean="0"/>
          </a:p>
          <a:p>
            <a:r>
              <a:rPr lang="en-US" altLang="zh-CN" dirty="0" smtClean="0"/>
              <a:t>HTML5</a:t>
            </a:r>
            <a:r>
              <a:rPr lang="zh-CN" altLang="en-US" dirty="0" smtClean="0"/>
              <a:t>系列</a:t>
            </a:r>
            <a:endParaRPr lang="en-US" altLang="zh-CN" dirty="0" smtClean="0"/>
          </a:p>
          <a:p>
            <a:pPr lvl="1"/>
            <a:r>
              <a:rPr lang="zh-CN" altLang="en-US" dirty="0" smtClean="0"/>
              <a:t>表单：</a:t>
            </a:r>
            <a:r>
              <a:rPr lang="en-US" altLang="zh-CN" dirty="0" smtClean="0"/>
              <a:t>Form</a:t>
            </a:r>
          </a:p>
          <a:p>
            <a:pPr lvl="1"/>
            <a:r>
              <a:rPr lang="zh-CN" altLang="en-US" dirty="0"/>
              <a:t>拖</a:t>
            </a:r>
            <a:r>
              <a:rPr lang="zh-CN" altLang="en-US" dirty="0" smtClean="0"/>
              <a:t>放：</a:t>
            </a:r>
            <a:r>
              <a:rPr lang="en-US" altLang="zh-CN" dirty="0" smtClean="0"/>
              <a:t>Drag and Drop</a:t>
            </a:r>
          </a:p>
          <a:p>
            <a:pPr lvl="1"/>
            <a:r>
              <a:rPr lang="zh-CN" altLang="en-US" dirty="0" smtClean="0"/>
              <a:t>地理信息：</a:t>
            </a:r>
            <a:r>
              <a:rPr lang="en-US" altLang="zh-CN" dirty="0" err="1"/>
              <a:t>Geolocation</a:t>
            </a:r>
            <a:endParaRPr lang="en-US" altLang="zh-CN" dirty="0" smtClean="0"/>
          </a:p>
          <a:p>
            <a:pPr lvl="1"/>
            <a:r>
              <a:rPr lang="zh-CN" altLang="en-US" dirty="0" smtClean="0"/>
              <a:t>多媒体：</a:t>
            </a:r>
            <a:r>
              <a:rPr lang="en-US" altLang="zh-CN" dirty="0" smtClean="0"/>
              <a:t>canvas</a:t>
            </a:r>
            <a:r>
              <a:rPr lang="zh-CN" altLang="en-US" dirty="0" smtClean="0"/>
              <a:t>、</a:t>
            </a:r>
            <a:r>
              <a:rPr lang="en-US" altLang="zh-CN" dirty="0" smtClean="0"/>
              <a:t>audio</a:t>
            </a:r>
            <a:r>
              <a:rPr lang="zh-CN" altLang="en-US" dirty="0" smtClean="0"/>
              <a:t>、</a:t>
            </a:r>
            <a:r>
              <a:rPr lang="en-US" altLang="zh-CN" dirty="0" smtClean="0"/>
              <a:t>video</a:t>
            </a:r>
          </a:p>
        </p:txBody>
      </p:sp>
    </p:spTree>
    <p:extLst>
      <p:ext uri="{BB962C8B-B14F-4D97-AF65-F5344CB8AC3E}">
        <p14:creationId xmlns:p14="http://schemas.microsoft.com/office/powerpoint/2010/main" val="51498523"/>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事件流处理</a:t>
            </a:r>
          </a:p>
        </p:txBody>
      </p:sp>
      <p:pic>
        <p:nvPicPr>
          <p:cNvPr id="6" name="内容占位符 5"/>
          <p:cNvPicPr>
            <a:picLocks noGrp="1" noChangeAspect="1"/>
          </p:cNvPicPr>
          <p:nvPr>
            <p:ph sz="half" idx="1"/>
          </p:nvPr>
        </p:nvPicPr>
        <p:blipFill>
          <a:blip r:embed="rId3"/>
          <a:stretch>
            <a:fillRect/>
          </a:stretch>
        </p:blipFill>
        <p:spPr>
          <a:xfrm>
            <a:off x="1117600" y="2916937"/>
            <a:ext cx="5080000" cy="2090926"/>
          </a:xfrm>
          <a:prstGeom prst="rect">
            <a:avLst/>
          </a:prstGeom>
        </p:spPr>
      </p:pic>
      <p:pic>
        <p:nvPicPr>
          <p:cNvPr id="7" name="内容占位符 6"/>
          <p:cNvPicPr>
            <a:picLocks noGrp="1" noChangeAspect="1"/>
          </p:cNvPicPr>
          <p:nvPr>
            <p:ph sz="half" idx="2"/>
          </p:nvPr>
        </p:nvPicPr>
        <p:blipFill>
          <a:blip r:embed="rId4"/>
          <a:stretch>
            <a:fillRect/>
          </a:stretch>
        </p:blipFill>
        <p:spPr>
          <a:xfrm>
            <a:off x="6400800" y="2925569"/>
            <a:ext cx="5080000" cy="2073662"/>
          </a:xfrm>
          <a:prstGeom prst="rect">
            <a:avLst/>
          </a:prstGeom>
        </p:spPr>
      </p:pic>
    </p:spTree>
    <p:extLst>
      <p:ext uri="{BB962C8B-B14F-4D97-AF65-F5344CB8AC3E}">
        <p14:creationId xmlns:p14="http://schemas.microsoft.com/office/powerpoint/2010/main" val="2388483452"/>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事件流处理</a:t>
            </a:r>
          </a:p>
        </p:txBody>
      </p:sp>
      <p:pic>
        <p:nvPicPr>
          <p:cNvPr id="5" name="内容占位符 4"/>
          <p:cNvPicPr>
            <a:picLocks noGrp="1" noChangeAspect="1"/>
          </p:cNvPicPr>
          <p:nvPr>
            <p:ph sz="half" idx="1"/>
          </p:nvPr>
        </p:nvPicPr>
        <p:blipFill>
          <a:blip r:embed="rId3"/>
          <a:stretch>
            <a:fillRect/>
          </a:stretch>
        </p:blipFill>
        <p:spPr>
          <a:xfrm>
            <a:off x="1117600" y="2188721"/>
            <a:ext cx="5080000" cy="3547358"/>
          </a:xfrm>
          <a:prstGeom prst="rect">
            <a:avLst/>
          </a:prstGeom>
        </p:spPr>
      </p:pic>
      <p:pic>
        <p:nvPicPr>
          <p:cNvPr id="6" name="内容占位符 5"/>
          <p:cNvPicPr>
            <a:picLocks noGrp="1" noChangeAspect="1"/>
          </p:cNvPicPr>
          <p:nvPr>
            <p:ph sz="half" idx="2"/>
          </p:nvPr>
        </p:nvPicPr>
        <p:blipFill>
          <a:blip r:embed="rId4"/>
          <a:stretch>
            <a:fillRect/>
          </a:stretch>
        </p:blipFill>
        <p:spPr>
          <a:xfrm>
            <a:off x="6608099" y="1905000"/>
            <a:ext cx="4665401" cy="4114800"/>
          </a:xfrm>
          <a:prstGeom prst="rect">
            <a:avLst/>
          </a:prstGeom>
        </p:spPr>
      </p:pic>
    </p:spTree>
    <p:extLst>
      <p:ext uri="{BB962C8B-B14F-4D97-AF65-F5344CB8AC3E}">
        <p14:creationId xmlns:p14="http://schemas.microsoft.com/office/powerpoint/2010/main" val="531874415"/>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默认行为</a:t>
            </a:r>
            <a:endParaRPr lang="zh-CN" altLang="en-US" dirty="0"/>
          </a:p>
        </p:txBody>
      </p:sp>
      <p:sp>
        <p:nvSpPr>
          <p:cNvPr id="3" name="内容占位符 2"/>
          <p:cNvSpPr>
            <a:spLocks noGrp="1"/>
          </p:cNvSpPr>
          <p:nvPr>
            <p:ph idx="1"/>
          </p:nvPr>
        </p:nvSpPr>
        <p:spPr/>
        <p:txBody>
          <a:bodyPr/>
          <a:lstStyle/>
          <a:p>
            <a:r>
              <a:rPr lang="zh-CN" altLang="en-US" dirty="0" smtClean="0"/>
              <a:t>很多事件有关联的默认操作，一般是事件处理器先执行，再执行默认操作</a:t>
            </a:r>
            <a:endParaRPr lang="en-US" altLang="zh-CN" dirty="0" smtClean="0"/>
          </a:p>
          <a:p>
            <a:pPr lvl="1"/>
            <a:r>
              <a:rPr lang="zh-CN" altLang="en-US" dirty="0" smtClean="0"/>
              <a:t>可以在事件处理器中取消默认操作</a:t>
            </a:r>
            <a:endParaRPr lang="en-US" altLang="zh-CN" dirty="0" smtClean="0"/>
          </a:p>
          <a:p>
            <a:pPr lvl="1"/>
            <a:r>
              <a:rPr lang="zh-CN" altLang="en-US" dirty="0" smtClean="0"/>
              <a:t>例外是</a:t>
            </a:r>
            <a:r>
              <a:rPr lang="en-US" altLang="zh-CN" dirty="0" smtClean="0"/>
              <a:t>unload</a:t>
            </a:r>
            <a:r>
              <a:rPr lang="zh-CN" altLang="en-US" dirty="0" smtClean="0"/>
              <a:t>事件</a:t>
            </a:r>
            <a:endParaRPr lang="en-US" altLang="zh-CN" dirty="0" smtClean="0"/>
          </a:p>
          <a:p>
            <a:r>
              <a:rPr lang="zh-CN" altLang="en-US" dirty="0" smtClean="0"/>
              <a:t>在</a:t>
            </a:r>
            <a:r>
              <a:rPr lang="en-US" altLang="zh-CN" dirty="0" smtClean="0"/>
              <a:t>HTML</a:t>
            </a:r>
            <a:r>
              <a:rPr lang="zh-CN" altLang="en-US" dirty="0" smtClean="0"/>
              <a:t>和</a:t>
            </a:r>
            <a:r>
              <a:rPr lang="en-US" altLang="zh-CN" dirty="0" smtClean="0"/>
              <a:t>DOM0</a:t>
            </a:r>
            <a:r>
              <a:rPr lang="zh-CN" altLang="en-US" dirty="0" smtClean="0"/>
              <a:t>方式中，可以通过事件处理器返回</a:t>
            </a:r>
            <a:r>
              <a:rPr lang="en-US" altLang="zh-CN" dirty="0" smtClean="0"/>
              <a:t>false</a:t>
            </a:r>
            <a:r>
              <a:rPr lang="zh-CN" altLang="en-US" dirty="0" smtClean="0"/>
              <a:t>取消默认操作</a:t>
            </a:r>
            <a:endParaRPr lang="en-US" altLang="zh-CN" dirty="0" smtClean="0"/>
          </a:p>
          <a:p>
            <a:r>
              <a:rPr lang="en-US" altLang="zh-CN" dirty="0" smtClean="0"/>
              <a:t>W3C</a:t>
            </a:r>
            <a:r>
              <a:rPr lang="zh-CN" altLang="en-US" dirty="0" smtClean="0"/>
              <a:t>模型和</a:t>
            </a:r>
            <a:r>
              <a:rPr lang="en-US" altLang="zh-CN" dirty="0" smtClean="0"/>
              <a:t>IE</a:t>
            </a:r>
            <a:r>
              <a:rPr lang="zh-CN" altLang="en-US" dirty="0" smtClean="0"/>
              <a:t>高级模型中，可以通过相关方法和属性来取消默认操作</a:t>
            </a:r>
            <a:endParaRPr lang="en-US" altLang="zh-CN" dirty="0" smtClean="0"/>
          </a:p>
          <a:p>
            <a:r>
              <a:rPr lang="en-US" altLang="zh-CN" dirty="0" smtClean="0">
                <a:hlinkClick r:id="rId2" action="ppaction://hlinkfile"/>
              </a:rPr>
              <a:t>example1</a:t>
            </a:r>
            <a:r>
              <a:rPr lang="en-US" altLang="zh-CN" dirty="0" smtClean="0"/>
              <a:t> vs. </a:t>
            </a:r>
            <a:r>
              <a:rPr lang="en-US" altLang="zh-CN" dirty="0" smtClean="0">
                <a:hlinkClick r:id="rId3" action="ppaction://hlinkfile"/>
              </a:rPr>
              <a:t>example2</a:t>
            </a:r>
            <a:r>
              <a:rPr lang="en-US" altLang="zh-CN" dirty="0" smtClean="0"/>
              <a:t> vs. </a:t>
            </a:r>
            <a:r>
              <a:rPr lang="en-US" altLang="zh-CN" dirty="0" smtClean="0">
                <a:hlinkClick r:id="rId4" action="ppaction://hlinkfile"/>
              </a:rPr>
              <a:t>example3</a:t>
            </a:r>
            <a:r>
              <a:rPr lang="en-US" altLang="zh-CN" dirty="0" smtClean="0"/>
              <a:t> vs. </a:t>
            </a:r>
            <a:r>
              <a:rPr lang="en-US" altLang="zh-CN" dirty="0" smtClean="0">
                <a:hlinkClick r:id="rId5" action="ppaction://hlinkfile"/>
              </a:rPr>
              <a:t>example4</a:t>
            </a:r>
            <a:endParaRPr lang="zh-CN" altLang="en-US" dirty="0"/>
          </a:p>
        </p:txBody>
      </p:sp>
    </p:spTree>
    <p:extLst>
      <p:ext uri="{BB962C8B-B14F-4D97-AF65-F5344CB8AC3E}">
        <p14:creationId xmlns:p14="http://schemas.microsoft.com/office/powerpoint/2010/main" val="2066767868"/>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默认行为</a:t>
            </a:r>
          </a:p>
        </p:txBody>
      </p:sp>
      <p:pic>
        <p:nvPicPr>
          <p:cNvPr id="6" name="内容占位符 5"/>
          <p:cNvPicPr>
            <a:picLocks noGrp="1" noChangeAspect="1"/>
          </p:cNvPicPr>
          <p:nvPr>
            <p:ph sz="half" idx="1"/>
          </p:nvPr>
        </p:nvPicPr>
        <p:blipFill>
          <a:blip r:embed="rId3"/>
          <a:stretch>
            <a:fillRect/>
          </a:stretch>
        </p:blipFill>
        <p:spPr>
          <a:xfrm>
            <a:off x="1117600" y="3256499"/>
            <a:ext cx="5080000" cy="1411801"/>
          </a:xfrm>
          <a:prstGeom prst="rect">
            <a:avLst/>
          </a:prstGeom>
        </p:spPr>
      </p:pic>
      <p:pic>
        <p:nvPicPr>
          <p:cNvPr id="7" name="内容占位符 6"/>
          <p:cNvPicPr>
            <a:picLocks noGrp="1" noChangeAspect="1"/>
          </p:cNvPicPr>
          <p:nvPr>
            <p:ph sz="half" idx="2"/>
          </p:nvPr>
        </p:nvPicPr>
        <p:blipFill>
          <a:blip r:embed="rId4"/>
          <a:stretch>
            <a:fillRect/>
          </a:stretch>
        </p:blipFill>
        <p:spPr>
          <a:xfrm>
            <a:off x="6400800" y="3167997"/>
            <a:ext cx="5080000" cy="1588806"/>
          </a:xfrm>
          <a:prstGeom prst="rect">
            <a:avLst/>
          </a:prstGeom>
        </p:spPr>
      </p:pic>
    </p:spTree>
    <p:extLst>
      <p:ext uri="{BB962C8B-B14F-4D97-AF65-F5344CB8AC3E}">
        <p14:creationId xmlns:p14="http://schemas.microsoft.com/office/powerpoint/2010/main" val="462574115"/>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默认行为</a:t>
            </a:r>
          </a:p>
        </p:txBody>
      </p:sp>
      <p:pic>
        <p:nvPicPr>
          <p:cNvPr id="5" name="内容占位符 4"/>
          <p:cNvPicPr>
            <a:picLocks noGrp="1" noChangeAspect="1"/>
          </p:cNvPicPr>
          <p:nvPr>
            <p:ph sz="half" idx="1"/>
          </p:nvPr>
        </p:nvPicPr>
        <p:blipFill>
          <a:blip r:embed="rId3"/>
          <a:stretch>
            <a:fillRect/>
          </a:stretch>
        </p:blipFill>
        <p:spPr>
          <a:xfrm>
            <a:off x="1117600" y="3020334"/>
            <a:ext cx="5080000" cy="1884131"/>
          </a:xfrm>
          <a:prstGeom prst="rect">
            <a:avLst/>
          </a:prstGeom>
        </p:spPr>
      </p:pic>
      <p:pic>
        <p:nvPicPr>
          <p:cNvPr id="6" name="内容占位符 5"/>
          <p:cNvPicPr>
            <a:picLocks noGrp="1" noChangeAspect="1"/>
          </p:cNvPicPr>
          <p:nvPr>
            <p:ph sz="half" idx="2"/>
          </p:nvPr>
        </p:nvPicPr>
        <p:blipFill>
          <a:blip r:embed="rId4"/>
          <a:stretch>
            <a:fillRect/>
          </a:stretch>
        </p:blipFill>
        <p:spPr>
          <a:xfrm>
            <a:off x="6400800" y="2962613"/>
            <a:ext cx="5080000" cy="1999574"/>
          </a:xfrm>
          <a:prstGeom prst="rect">
            <a:avLst/>
          </a:prstGeom>
        </p:spPr>
      </p:pic>
    </p:spTree>
    <p:extLst>
      <p:ext uri="{BB962C8B-B14F-4D97-AF65-F5344CB8AC3E}">
        <p14:creationId xmlns:p14="http://schemas.microsoft.com/office/powerpoint/2010/main" val="332376963"/>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默认行为</a:t>
            </a:r>
          </a:p>
        </p:txBody>
      </p:sp>
      <p:sp>
        <p:nvSpPr>
          <p:cNvPr id="3" name="内容占位符 2"/>
          <p:cNvSpPr>
            <a:spLocks noGrp="1"/>
          </p:cNvSpPr>
          <p:nvPr>
            <p:ph idx="1"/>
          </p:nvPr>
        </p:nvSpPr>
        <p:spPr/>
        <p:txBody>
          <a:bodyPr/>
          <a:lstStyle/>
          <a:p>
            <a:r>
              <a:rPr lang="en-US" altLang="zh-CN" dirty="0" smtClean="0"/>
              <a:t>return false</a:t>
            </a:r>
            <a:r>
              <a:rPr lang="zh-CN" altLang="en-US" dirty="0" smtClean="0"/>
              <a:t>必须在其所在函数被直接赋值为</a:t>
            </a:r>
            <a:r>
              <a:rPr lang="en-US" altLang="zh-CN" dirty="0" smtClean="0"/>
              <a:t>HTML</a:t>
            </a:r>
            <a:r>
              <a:rPr lang="zh-CN" altLang="en-US" dirty="0" smtClean="0"/>
              <a:t>元素方法时才有效</a:t>
            </a:r>
            <a:endParaRPr lang="en-US" altLang="zh-CN" dirty="0" smtClean="0"/>
          </a:p>
          <a:p>
            <a:r>
              <a:rPr lang="en-US" altLang="zh-CN" dirty="0" smtClean="0">
                <a:hlinkClick r:id="rId2" action="ppaction://hlinkfile"/>
              </a:rPr>
              <a:t>example1</a:t>
            </a:r>
            <a:r>
              <a:rPr lang="en-US" altLang="zh-CN" dirty="0" smtClean="0"/>
              <a:t> vs. </a:t>
            </a:r>
            <a:r>
              <a:rPr lang="en-US" altLang="zh-CN" dirty="0" smtClean="0">
                <a:hlinkClick r:id="rId3" action="ppaction://hlinkfile"/>
              </a:rPr>
              <a:t>example2</a:t>
            </a:r>
            <a:r>
              <a:rPr lang="en-US" altLang="zh-CN" dirty="0" smtClean="0"/>
              <a:t> vs. </a:t>
            </a:r>
            <a:r>
              <a:rPr lang="en-US" altLang="zh-CN" dirty="0" smtClean="0">
                <a:hlinkClick r:id="rId4" action="ppaction://hlinkfile"/>
              </a:rPr>
              <a:t>example3</a:t>
            </a:r>
            <a:r>
              <a:rPr lang="en-US" altLang="zh-CN" dirty="0" smtClean="0"/>
              <a:t> vs. </a:t>
            </a:r>
            <a:r>
              <a:rPr lang="en-US" altLang="zh-CN" dirty="0" smtClean="0">
                <a:hlinkClick r:id="rId5" action="ppaction://hlinkfile"/>
              </a:rPr>
              <a:t>example4</a:t>
            </a:r>
            <a:endParaRPr lang="zh-CN" altLang="en-US" dirty="0"/>
          </a:p>
        </p:txBody>
      </p:sp>
    </p:spTree>
    <p:extLst>
      <p:ext uri="{BB962C8B-B14F-4D97-AF65-F5344CB8AC3E}">
        <p14:creationId xmlns:p14="http://schemas.microsoft.com/office/powerpoint/2010/main" val="61588824"/>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默认行为</a:t>
            </a:r>
          </a:p>
        </p:txBody>
      </p:sp>
      <p:pic>
        <p:nvPicPr>
          <p:cNvPr id="6" name="内容占位符 5"/>
          <p:cNvPicPr>
            <a:picLocks noGrp="1" noChangeAspect="1"/>
          </p:cNvPicPr>
          <p:nvPr>
            <p:ph sz="half" idx="1"/>
          </p:nvPr>
        </p:nvPicPr>
        <p:blipFill>
          <a:blip r:embed="rId3"/>
          <a:stretch>
            <a:fillRect/>
          </a:stretch>
        </p:blipFill>
        <p:spPr>
          <a:xfrm>
            <a:off x="1117600" y="2992185"/>
            <a:ext cx="5080000" cy="1940429"/>
          </a:xfrm>
          <a:prstGeom prst="rect">
            <a:avLst/>
          </a:prstGeom>
        </p:spPr>
      </p:pic>
      <p:pic>
        <p:nvPicPr>
          <p:cNvPr id="7" name="内容占位符 6"/>
          <p:cNvPicPr>
            <a:picLocks noGrp="1" noChangeAspect="1"/>
          </p:cNvPicPr>
          <p:nvPr>
            <p:ph sz="half" idx="2"/>
          </p:nvPr>
        </p:nvPicPr>
        <p:blipFill>
          <a:blip r:embed="rId4"/>
          <a:stretch>
            <a:fillRect/>
          </a:stretch>
        </p:blipFill>
        <p:spPr>
          <a:xfrm>
            <a:off x="6400800" y="2788489"/>
            <a:ext cx="5080000" cy="2347821"/>
          </a:xfrm>
          <a:prstGeom prst="rect">
            <a:avLst/>
          </a:prstGeom>
        </p:spPr>
      </p:pic>
    </p:spTree>
    <p:extLst>
      <p:ext uri="{BB962C8B-B14F-4D97-AF65-F5344CB8AC3E}">
        <p14:creationId xmlns:p14="http://schemas.microsoft.com/office/powerpoint/2010/main" val="4216155303"/>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默认行为</a:t>
            </a:r>
          </a:p>
        </p:txBody>
      </p:sp>
      <p:pic>
        <p:nvPicPr>
          <p:cNvPr id="5" name="内容占位符 4"/>
          <p:cNvPicPr>
            <a:picLocks noGrp="1" noChangeAspect="1"/>
          </p:cNvPicPr>
          <p:nvPr>
            <p:ph sz="half" idx="1"/>
          </p:nvPr>
        </p:nvPicPr>
        <p:blipFill>
          <a:blip r:embed="rId3"/>
          <a:stretch>
            <a:fillRect/>
          </a:stretch>
        </p:blipFill>
        <p:spPr>
          <a:xfrm>
            <a:off x="1117600" y="2984299"/>
            <a:ext cx="5080000" cy="1956201"/>
          </a:xfrm>
          <a:prstGeom prst="rect">
            <a:avLst/>
          </a:prstGeom>
        </p:spPr>
      </p:pic>
      <p:pic>
        <p:nvPicPr>
          <p:cNvPr id="6" name="内容占位符 5"/>
          <p:cNvPicPr>
            <a:picLocks noGrp="1" noChangeAspect="1"/>
          </p:cNvPicPr>
          <p:nvPr>
            <p:ph sz="half" idx="2"/>
          </p:nvPr>
        </p:nvPicPr>
        <p:blipFill>
          <a:blip r:embed="rId4"/>
          <a:stretch>
            <a:fillRect/>
          </a:stretch>
        </p:blipFill>
        <p:spPr>
          <a:xfrm>
            <a:off x="6400800" y="2940228"/>
            <a:ext cx="5080000" cy="2044343"/>
          </a:xfrm>
          <a:prstGeom prst="rect">
            <a:avLst/>
          </a:prstGeom>
        </p:spPr>
      </p:pic>
    </p:spTree>
    <p:extLst>
      <p:ext uri="{BB962C8B-B14F-4D97-AF65-F5344CB8AC3E}">
        <p14:creationId xmlns:p14="http://schemas.microsoft.com/office/powerpoint/2010/main" val="1247168756"/>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事件元素</a:t>
            </a:r>
            <a:endParaRPr lang="zh-CN" altLang="en-US" dirty="0"/>
          </a:p>
        </p:txBody>
      </p:sp>
      <p:sp>
        <p:nvSpPr>
          <p:cNvPr id="3" name="内容占位符 2"/>
          <p:cNvSpPr>
            <a:spLocks noGrp="1"/>
          </p:cNvSpPr>
          <p:nvPr>
            <p:ph idx="1"/>
          </p:nvPr>
        </p:nvSpPr>
        <p:spPr/>
        <p:txBody>
          <a:bodyPr/>
          <a:lstStyle/>
          <a:p>
            <a:r>
              <a:rPr lang="zh-CN" altLang="en-US" dirty="0" smtClean="0"/>
              <a:t>跟事件相关的主要元素有两个</a:t>
            </a:r>
            <a:endParaRPr lang="en-US" altLang="zh-CN" dirty="0" smtClean="0"/>
          </a:p>
          <a:p>
            <a:pPr lvl="1"/>
            <a:r>
              <a:rPr lang="zh-CN" altLang="en-US" dirty="0" smtClean="0"/>
              <a:t>产生事件的元素：</a:t>
            </a:r>
            <a:r>
              <a:rPr lang="en-US" altLang="zh-CN" dirty="0" smtClean="0"/>
              <a:t>target</a:t>
            </a:r>
            <a:r>
              <a:rPr lang="zh-CN" altLang="en-US" dirty="0" smtClean="0"/>
              <a:t>或者</a:t>
            </a:r>
            <a:r>
              <a:rPr lang="en-US" altLang="zh-CN" dirty="0" err="1" smtClean="0"/>
              <a:t>srcElement</a:t>
            </a:r>
            <a:r>
              <a:rPr lang="zh-CN" altLang="en-US" dirty="0" smtClean="0"/>
              <a:t>属性</a:t>
            </a:r>
            <a:endParaRPr lang="en-US" altLang="zh-CN" dirty="0" smtClean="0"/>
          </a:p>
          <a:p>
            <a:pPr lvl="1"/>
            <a:r>
              <a:rPr lang="zh-CN" altLang="en-US" dirty="0" smtClean="0"/>
              <a:t>定义处理该事件的事件处理器的元素：</a:t>
            </a:r>
            <a:r>
              <a:rPr lang="en-US" altLang="zh-CN" dirty="0" smtClean="0"/>
              <a:t>this</a:t>
            </a:r>
            <a:r>
              <a:rPr lang="zh-CN" altLang="en-US" dirty="0" smtClean="0"/>
              <a:t>关键字</a:t>
            </a:r>
            <a:endParaRPr lang="en-US" altLang="zh-CN" dirty="0" smtClean="0"/>
          </a:p>
          <a:p>
            <a:r>
              <a:rPr lang="zh-CN" altLang="en-US" dirty="0" smtClean="0"/>
              <a:t>如果事件处理器直接注册到可能发生事件的元素，</a:t>
            </a:r>
            <a:r>
              <a:rPr lang="en-US" altLang="zh-CN" dirty="0" smtClean="0"/>
              <a:t>this</a:t>
            </a:r>
            <a:r>
              <a:rPr lang="zh-CN" altLang="en-US" dirty="0" smtClean="0"/>
              <a:t>关键字比较好用</a:t>
            </a:r>
            <a:endParaRPr lang="en-US" altLang="zh-CN" dirty="0" smtClean="0"/>
          </a:p>
          <a:p>
            <a:r>
              <a:rPr lang="zh-CN" altLang="en-US" dirty="0" smtClean="0"/>
              <a:t>如果依赖事件冒泡来处理事件（事件委托），则</a:t>
            </a:r>
            <a:r>
              <a:rPr lang="en-US" altLang="zh-CN" dirty="0" smtClean="0"/>
              <a:t>target</a:t>
            </a:r>
            <a:r>
              <a:rPr lang="zh-CN" altLang="en-US" dirty="0" smtClean="0"/>
              <a:t>等目标元素比较好用</a:t>
            </a:r>
            <a:endParaRPr lang="en-US" altLang="zh-CN" dirty="0" smtClean="0"/>
          </a:p>
          <a:p>
            <a:r>
              <a:rPr lang="en-US" altLang="zh-CN" dirty="0" smtClean="0">
                <a:hlinkClick r:id="rId2" action="ppaction://hlinkfile"/>
              </a:rPr>
              <a:t>example1</a:t>
            </a:r>
            <a:r>
              <a:rPr lang="en-US" altLang="zh-CN" dirty="0" smtClean="0"/>
              <a:t> vs. </a:t>
            </a:r>
            <a:r>
              <a:rPr lang="en-US" altLang="zh-CN" dirty="0" smtClean="0">
                <a:hlinkClick r:id="rId3" action="ppaction://hlinkfile"/>
              </a:rPr>
              <a:t>example2</a:t>
            </a:r>
            <a:endParaRPr lang="zh-CN" altLang="en-US" dirty="0"/>
          </a:p>
        </p:txBody>
      </p:sp>
    </p:spTree>
    <p:extLst>
      <p:ext uri="{BB962C8B-B14F-4D97-AF65-F5344CB8AC3E}">
        <p14:creationId xmlns:p14="http://schemas.microsoft.com/office/powerpoint/2010/main" val="1709493583"/>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t>事件元素</a:t>
            </a:r>
          </a:p>
        </p:txBody>
      </p:sp>
      <p:pic>
        <p:nvPicPr>
          <p:cNvPr id="7" name="内容占位符 6"/>
          <p:cNvPicPr>
            <a:picLocks noGrp="1" noChangeAspect="1"/>
          </p:cNvPicPr>
          <p:nvPr>
            <p:ph sz="half" idx="1"/>
          </p:nvPr>
        </p:nvPicPr>
        <p:blipFill>
          <a:blip r:embed="rId3"/>
          <a:stretch>
            <a:fillRect/>
          </a:stretch>
        </p:blipFill>
        <p:spPr>
          <a:xfrm>
            <a:off x="1502049" y="1905000"/>
            <a:ext cx="4311102" cy="4114800"/>
          </a:xfrm>
          <a:prstGeom prst="rect">
            <a:avLst/>
          </a:prstGeom>
        </p:spPr>
      </p:pic>
      <p:pic>
        <p:nvPicPr>
          <p:cNvPr id="8" name="内容占位符 7"/>
          <p:cNvPicPr>
            <a:picLocks noGrp="1" noChangeAspect="1"/>
          </p:cNvPicPr>
          <p:nvPr>
            <p:ph sz="half" idx="2"/>
          </p:nvPr>
        </p:nvPicPr>
        <p:blipFill>
          <a:blip r:embed="rId4"/>
          <a:stretch>
            <a:fillRect/>
          </a:stretch>
        </p:blipFill>
        <p:spPr>
          <a:xfrm>
            <a:off x="6400800" y="2064108"/>
            <a:ext cx="5080000" cy="3796584"/>
          </a:xfrm>
          <a:prstGeom prst="rect">
            <a:avLst/>
          </a:prstGeom>
        </p:spPr>
      </p:pic>
    </p:spTree>
    <p:extLst>
      <p:ext uri="{BB962C8B-B14F-4D97-AF65-F5344CB8AC3E}">
        <p14:creationId xmlns:p14="http://schemas.microsoft.com/office/powerpoint/2010/main" val="63471435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W3C</a:t>
            </a:r>
            <a:r>
              <a:rPr lang="zh-CN" altLang="en-US" dirty="0"/>
              <a:t> </a:t>
            </a:r>
            <a:r>
              <a:rPr lang="en-US" altLang="zh-CN" dirty="0"/>
              <a:t>JavaScript API</a:t>
            </a:r>
            <a:endParaRPr lang="zh-CN" altLang="en-US" dirty="0"/>
          </a:p>
        </p:txBody>
      </p:sp>
      <p:sp>
        <p:nvSpPr>
          <p:cNvPr id="3" name="内容占位符 2"/>
          <p:cNvSpPr>
            <a:spLocks noGrp="1"/>
          </p:cNvSpPr>
          <p:nvPr>
            <p:ph idx="1"/>
          </p:nvPr>
        </p:nvSpPr>
        <p:spPr/>
        <p:txBody>
          <a:bodyPr/>
          <a:lstStyle/>
          <a:p>
            <a:r>
              <a:rPr lang="en-US" altLang="zh-CN" dirty="0"/>
              <a:t>HTML5</a:t>
            </a:r>
            <a:r>
              <a:rPr lang="zh-CN" altLang="en-US" dirty="0"/>
              <a:t>系列</a:t>
            </a:r>
            <a:endParaRPr lang="en-US" altLang="zh-CN" dirty="0"/>
          </a:p>
          <a:p>
            <a:pPr lvl="1"/>
            <a:r>
              <a:rPr lang="zh-CN" altLang="en-US" dirty="0"/>
              <a:t>存储</a:t>
            </a:r>
            <a:r>
              <a:rPr lang="zh-CN" altLang="en-US" dirty="0" smtClean="0"/>
              <a:t>：</a:t>
            </a:r>
            <a:r>
              <a:rPr lang="en-US" altLang="zh-CN" dirty="0" smtClean="0"/>
              <a:t>Web Storage</a:t>
            </a:r>
            <a:r>
              <a:rPr lang="zh-CN" altLang="en-US" dirty="0" smtClean="0"/>
              <a:t>、</a:t>
            </a:r>
            <a:r>
              <a:rPr lang="en-US" altLang="zh-CN" dirty="0"/>
              <a:t>Indexed </a:t>
            </a:r>
            <a:r>
              <a:rPr lang="en-US" altLang="zh-CN" dirty="0" smtClean="0"/>
              <a:t>Database</a:t>
            </a:r>
            <a:r>
              <a:rPr lang="zh-CN" altLang="en-US" dirty="0" smtClean="0"/>
              <a:t>、</a:t>
            </a:r>
            <a:r>
              <a:rPr lang="en-US" altLang="zh-CN" dirty="0" smtClean="0"/>
              <a:t>File </a:t>
            </a:r>
            <a:endParaRPr lang="en-US" altLang="zh-CN" dirty="0"/>
          </a:p>
          <a:p>
            <a:pPr lvl="1"/>
            <a:r>
              <a:rPr lang="zh-CN" altLang="en-US" dirty="0"/>
              <a:t>通讯：</a:t>
            </a:r>
            <a:r>
              <a:rPr lang="en-US" altLang="zh-CN" dirty="0"/>
              <a:t>Web Sockets</a:t>
            </a:r>
            <a:r>
              <a:rPr lang="zh-CN" altLang="en-US" dirty="0" smtClean="0"/>
              <a:t>、</a:t>
            </a:r>
            <a:r>
              <a:rPr lang="en-US" altLang="zh-CN" dirty="0" smtClean="0"/>
              <a:t>Web </a:t>
            </a:r>
            <a:r>
              <a:rPr lang="en-US" altLang="zh-CN" dirty="0"/>
              <a:t>Messaging</a:t>
            </a:r>
            <a:r>
              <a:rPr lang="zh-CN" altLang="en-US" dirty="0"/>
              <a:t>、</a:t>
            </a:r>
            <a:r>
              <a:rPr lang="en-US" altLang="zh-CN" dirty="0" err="1"/>
              <a:t>XMLHttpRequest</a:t>
            </a:r>
            <a:r>
              <a:rPr lang="en-US" altLang="zh-CN" dirty="0"/>
              <a:t> Level 1~2</a:t>
            </a:r>
            <a:endParaRPr lang="zh-CN" altLang="en-US" dirty="0"/>
          </a:p>
          <a:p>
            <a:pPr lvl="1"/>
            <a:r>
              <a:rPr lang="zh-CN" altLang="en-US" dirty="0" smtClean="0"/>
              <a:t>并行：</a:t>
            </a:r>
            <a:r>
              <a:rPr lang="en-US" altLang="zh-CN" dirty="0" smtClean="0"/>
              <a:t>Web Workers</a:t>
            </a:r>
          </a:p>
          <a:p>
            <a:pPr lvl="1"/>
            <a:r>
              <a:rPr lang="zh-CN" altLang="en-US" dirty="0" smtClean="0"/>
              <a:t>历史：</a:t>
            </a:r>
            <a:r>
              <a:rPr lang="en-US" altLang="zh-CN" dirty="0"/>
              <a:t>History Management</a:t>
            </a:r>
            <a:endParaRPr lang="en-US" altLang="zh-CN" dirty="0" smtClean="0"/>
          </a:p>
          <a:p>
            <a:pPr lvl="1"/>
            <a:r>
              <a:rPr lang="zh-CN" altLang="en-US" dirty="0" smtClean="0"/>
              <a:t>脱机：</a:t>
            </a:r>
            <a:r>
              <a:rPr lang="en-US" altLang="zh-CN" dirty="0" smtClean="0"/>
              <a:t>Offline</a:t>
            </a:r>
            <a:endParaRPr lang="zh-CN" altLang="en-US" dirty="0" smtClean="0"/>
          </a:p>
        </p:txBody>
      </p:sp>
    </p:spTree>
    <p:extLst>
      <p:ext uri="{BB962C8B-B14F-4D97-AF65-F5344CB8AC3E}">
        <p14:creationId xmlns:p14="http://schemas.microsoft.com/office/powerpoint/2010/main" val="2400138361"/>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事件类型</a:t>
            </a:r>
            <a:endParaRPr lang="zh-CN" altLang="en-US" dirty="0"/>
          </a:p>
        </p:txBody>
      </p:sp>
      <p:sp>
        <p:nvSpPr>
          <p:cNvPr id="3" name="内容占位符 2"/>
          <p:cNvSpPr>
            <a:spLocks noGrp="1"/>
          </p:cNvSpPr>
          <p:nvPr>
            <p:ph idx="1"/>
          </p:nvPr>
        </p:nvSpPr>
        <p:spPr/>
        <p:txBody>
          <a:bodyPr/>
          <a:lstStyle/>
          <a:p>
            <a:r>
              <a:rPr lang="en-US" altLang="zh-CN" dirty="0" smtClean="0"/>
              <a:t>W3C</a:t>
            </a:r>
            <a:r>
              <a:rPr lang="zh-CN" altLang="en-US" dirty="0" smtClean="0"/>
              <a:t>事件类型</a:t>
            </a:r>
            <a:endParaRPr lang="en-US" altLang="zh-CN" dirty="0" smtClean="0"/>
          </a:p>
          <a:p>
            <a:pPr lvl="1"/>
            <a:r>
              <a:rPr lang="en-US" altLang="zh-CN" dirty="0" smtClean="0"/>
              <a:t>UI</a:t>
            </a:r>
            <a:r>
              <a:rPr lang="zh-CN" altLang="en-US" dirty="0" smtClean="0"/>
              <a:t>事件：用户与页面元素交互</a:t>
            </a:r>
            <a:endParaRPr lang="en-US" altLang="zh-CN" dirty="0" smtClean="0"/>
          </a:p>
          <a:p>
            <a:pPr lvl="1"/>
            <a:r>
              <a:rPr lang="zh-CN" altLang="en-US" dirty="0" smtClean="0"/>
              <a:t>鼠标事件：鼠标操作</a:t>
            </a:r>
            <a:endParaRPr lang="en-US" altLang="zh-CN" dirty="0" smtClean="0"/>
          </a:p>
          <a:p>
            <a:pPr lvl="1"/>
            <a:r>
              <a:rPr lang="zh-CN" altLang="en-US" dirty="0" smtClean="0"/>
              <a:t>键盘事件：键盘操作</a:t>
            </a:r>
            <a:endParaRPr lang="en-US" altLang="zh-CN" dirty="0" smtClean="0"/>
          </a:p>
          <a:p>
            <a:pPr lvl="1"/>
            <a:r>
              <a:rPr lang="en-US" altLang="zh-CN" dirty="0" smtClean="0"/>
              <a:t>HTML</a:t>
            </a:r>
            <a:r>
              <a:rPr lang="zh-CN" altLang="en-US" dirty="0" smtClean="0"/>
              <a:t>事件：浏览器窗口发生变化或发生特定客户端</a:t>
            </a:r>
            <a:r>
              <a:rPr lang="en-US" altLang="zh-CN" dirty="0" smtClean="0"/>
              <a:t>/</a:t>
            </a:r>
            <a:r>
              <a:rPr lang="zh-CN" altLang="en-US" dirty="0" smtClean="0"/>
              <a:t>服务器端交互</a:t>
            </a:r>
            <a:endParaRPr lang="en-US" altLang="zh-CN" dirty="0" smtClean="0"/>
          </a:p>
          <a:p>
            <a:pPr lvl="1"/>
            <a:r>
              <a:rPr lang="zh-CN" altLang="en-US" dirty="0" smtClean="0"/>
              <a:t>变动事件：底层</a:t>
            </a:r>
            <a:r>
              <a:rPr lang="en-US" altLang="zh-CN" dirty="0" smtClean="0"/>
              <a:t>DOM</a:t>
            </a:r>
            <a:r>
              <a:rPr lang="zh-CN" altLang="en-US" dirty="0" smtClean="0"/>
              <a:t>发生变化</a:t>
            </a:r>
            <a:endParaRPr lang="en-US" altLang="zh-CN" dirty="0" smtClean="0"/>
          </a:p>
          <a:p>
            <a:pPr lvl="1"/>
            <a:r>
              <a:rPr lang="zh-CN" altLang="en-US" dirty="0" smtClean="0"/>
              <a:t>专有事件</a:t>
            </a:r>
            <a:endParaRPr lang="zh-CN" altLang="en-US" dirty="0"/>
          </a:p>
        </p:txBody>
      </p:sp>
    </p:spTree>
    <p:extLst>
      <p:ext uri="{BB962C8B-B14F-4D97-AF65-F5344CB8AC3E}">
        <p14:creationId xmlns:p14="http://schemas.microsoft.com/office/powerpoint/2010/main" val="3628297065"/>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鼠标事件</a:t>
            </a:r>
            <a:endParaRPr lang="zh-CN" altLang="en-US" dirty="0"/>
          </a:p>
        </p:txBody>
      </p:sp>
      <p:sp>
        <p:nvSpPr>
          <p:cNvPr id="3" name="内容占位符 2"/>
          <p:cNvSpPr>
            <a:spLocks noGrp="1"/>
          </p:cNvSpPr>
          <p:nvPr>
            <p:ph idx="1"/>
          </p:nvPr>
        </p:nvSpPr>
        <p:spPr/>
        <p:txBody>
          <a:bodyPr/>
          <a:lstStyle/>
          <a:p>
            <a:r>
              <a:rPr lang="en-US" altLang="zh-CN" dirty="0" smtClean="0"/>
              <a:t>W3C DOM</a:t>
            </a:r>
            <a:r>
              <a:rPr lang="zh-CN" altLang="en-US" dirty="0" smtClean="0"/>
              <a:t>定义了</a:t>
            </a:r>
            <a:r>
              <a:rPr lang="en-US" altLang="zh-CN" dirty="0" smtClean="0"/>
              <a:t>7</a:t>
            </a:r>
            <a:r>
              <a:rPr lang="zh-CN" altLang="en-US" dirty="0" smtClean="0"/>
              <a:t>个鼠标事件</a:t>
            </a:r>
            <a:endParaRPr lang="en-US" altLang="zh-CN" dirty="0" smtClean="0"/>
          </a:p>
          <a:p>
            <a:pPr lvl="1"/>
            <a:r>
              <a:rPr lang="en-US" altLang="zh-CN" dirty="0" smtClean="0"/>
              <a:t>click</a:t>
            </a:r>
            <a:r>
              <a:rPr lang="zh-CN" altLang="en-US" dirty="0" smtClean="0"/>
              <a:t>、</a:t>
            </a:r>
            <a:r>
              <a:rPr lang="en-US" altLang="zh-CN" dirty="0" err="1" smtClean="0"/>
              <a:t>dbclick</a:t>
            </a:r>
            <a:r>
              <a:rPr lang="zh-CN" altLang="en-US" dirty="0"/>
              <a:t> </a:t>
            </a:r>
            <a:r>
              <a:rPr lang="zh-CN" altLang="en-US" dirty="0" smtClean="0"/>
              <a:t>、</a:t>
            </a:r>
            <a:r>
              <a:rPr lang="en-US" altLang="zh-CN" dirty="0" err="1" smtClean="0"/>
              <a:t>mousedown</a:t>
            </a:r>
            <a:r>
              <a:rPr lang="zh-CN" altLang="en-US" dirty="0"/>
              <a:t>  、</a:t>
            </a:r>
            <a:r>
              <a:rPr lang="en-US" altLang="zh-CN" dirty="0" err="1"/>
              <a:t>mouseup</a:t>
            </a:r>
            <a:r>
              <a:rPr lang="zh-CN" altLang="en-US" dirty="0"/>
              <a:t> </a:t>
            </a:r>
            <a:r>
              <a:rPr lang="zh-CN" altLang="en-US" dirty="0" smtClean="0"/>
              <a:t>、</a:t>
            </a:r>
            <a:r>
              <a:rPr lang="en-US" altLang="zh-CN" dirty="0" err="1" smtClean="0"/>
              <a:t>mouseout</a:t>
            </a:r>
            <a:r>
              <a:rPr lang="zh-CN" altLang="en-US" dirty="0" smtClean="0"/>
              <a:t> 、</a:t>
            </a:r>
            <a:r>
              <a:rPr lang="en-US" altLang="zh-CN" dirty="0" err="1" smtClean="0"/>
              <a:t>mouseover</a:t>
            </a:r>
            <a:r>
              <a:rPr lang="zh-CN" altLang="en-US" dirty="0" smtClean="0"/>
              <a:t> 、</a:t>
            </a:r>
            <a:r>
              <a:rPr lang="en-US" altLang="zh-CN" dirty="0" err="1" smtClean="0"/>
              <a:t>mousemove</a:t>
            </a:r>
            <a:endParaRPr lang="en-US" altLang="zh-CN" dirty="0" smtClean="0"/>
          </a:p>
          <a:p>
            <a:pPr lvl="1"/>
            <a:r>
              <a:rPr lang="zh-CN" altLang="en-US" dirty="0" smtClean="0"/>
              <a:t>还可以取得客户区坐标、屏幕坐标、鼠标按键、相关元素等信息</a:t>
            </a:r>
            <a:endParaRPr lang="en-US" altLang="zh-CN" dirty="0" smtClean="0"/>
          </a:p>
          <a:p>
            <a:r>
              <a:rPr lang="en-US" altLang="zh-CN" dirty="0" smtClean="0"/>
              <a:t>IE</a:t>
            </a:r>
            <a:r>
              <a:rPr lang="zh-CN" altLang="en-US" dirty="0" smtClean="0"/>
              <a:t>定义了</a:t>
            </a:r>
            <a:r>
              <a:rPr lang="en-US" altLang="zh-CN" dirty="0" err="1" smtClean="0"/>
              <a:t>mouseenter</a:t>
            </a:r>
            <a:r>
              <a:rPr lang="zh-CN" altLang="en-US" dirty="0" smtClean="0"/>
              <a:t>和</a:t>
            </a:r>
            <a:r>
              <a:rPr lang="en-US" altLang="zh-CN" dirty="0" err="1" smtClean="0"/>
              <a:t>mouseleave</a:t>
            </a:r>
            <a:r>
              <a:rPr lang="zh-CN" altLang="en-US" dirty="0" smtClean="0"/>
              <a:t>两个专有事件，比</a:t>
            </a:r>
            <a:r>
              <a:rPr lang="en-US" altLang="zh-CN" dirty="0" err="1" smtClean="0"/>
              <a:t>mouseout</a:t>
            </a:r>
            <a:r>
              <a:rPr lang="zh-CN" altLang="en-US" dirty="0" smtClean="0"/>
              <a:t>和</a:t>
            </a:r>
            <a:r>
              <a:rPr lang="en-US" altLang="zh-CN" dirty="0" err="1" smtClean="0"/>
              <a:t>mouseover</a:t>
            </a:r>
            <a:r>
              <a:rPr lang="zh-CN" altLang="en-US" dirty="0" smtClean="0"/>
              <a:t>组合更方便</a:t>
            </a:r>
            <a:endParaRPr lang="zh-CN" altLang="en-US" dirty="0"/>
          </a:p>
        </p:txBody>
      </p:sp>
    </p:spTree>
    <p:extLst>
      <p:ext uri="{BB962C8B-B14F-4D97-AF65-F5344CB8AC3E}">
        <p14:creationId xmlns:p14="http://schemas.microsoft.com/office/powerpoint/2010/main" val="1425107330"/>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HTML</a:t>
            </a:r>
            <a:r>
              <a:rPr lang="zh-CN" altLang="en-US" dirty="0" smtClean="0"/>
              <a:t>事件</a:t>
            </a:r>
            <a:endParaRPr lang="zh-CN" altLang="en-US" dirty="0"/>
          </a:p>
        </p:txBody>
      </p:sp>
      <p:sp>
        <p:nvSpPr>
          <p:cNvPr id="3" name="内容占位符 2"/>
          <p:cNvSpPr>
            <a:spLocks noGrp="1"/>
          </p:cNvSpPr>
          <p:nvPr>
            <p:ph idx="1"/>
          </p:nvPr>
        </p:nvSpPr>
        <p:spPr/>
        <p:txBody>
          <a:bodyPr/>
          <a:lstStyle/>
          <a:p>
            <a:r>
              <a:rPr lang="en-US" altLang="zh-CN" dirty="0" smtClean="0"/>
              <a:t>W3C DOM</a:t>
            </a:r>
            <a:r>
              <a:rPr lang="zh-CN" altLang="en-US" dirty="0" smtClean="0"/>
              <a:t>中定义了若干</a:t>
            </a:r>
            <a:r>
              <a:rPr lang="en-US" altLang="zh-CN" dirty="0" smtClean="0"/>
              <a:t>HTML</a:t>
            </a:r>
            <a:r>
              <a:rPr lang="zh-CN" altLang="en-US" dirty="0" smtClean="0"/>
              <a:t>事件</a:t>
            </a:r>
            <a:endParaRPr lang="en-US" altLang="zh-CN" dirty="0" smtClean="0"/>
          </a:p>
          <a:p>
            <a:pPr lvl="1"/>
            <a:r>
              <a:rPr lang="en-US" altLang="zh-CN" dirty="0" smtClean="0"/>
              <a:t>load</a:t>
            </a:r>
            <a:r>
              <a:rPr lang="zh-CN" altLang="en-US" dirty="0" smtClean="0"/>
              <a:t>：页面完全加载后在</a:t>
            </a:r>
            <a:r>
              <a:rPr lang="en-US" altLang="zh-CN" dirty="0" smtClean="0"/>
              <a:t>window</a:t>
            </a:r>
            <a:r>
              <a:rPr lang="zh-CN" altLang="en-US" dirty="0" smtClean="0"/>
              <a:t>上触发（图像、框架、</a:t>
            </a:r>
            <a:r>
              <a:rPr lang="en-US" altLang="zh-CN" dirty="0" smtClean="0"/>
              <a:t>object</a:t>
            </a:r>
            <a:r>
              <a:rPr lang="zh-CN" altLang="en-US" dirty="0" smtClean="0"/>
              <a:t>）</a:t>
            </a:r>
            <a:endParaRPr lang="en-US" altLang="zh-CN" dirty="0" smtClean="0"/>
          </a:p>
          <a:p>
            <a:pPr lvl="1"/>
            <a:r>
              <a:rPr lang="en-US" altLang="zh-CN" dirty="0" smtClean="0"/>
              <a:t>unload</a:t>
            </a:r>
            <a:r>
              <a:rPr lang="zh-CN" altLang="en-US" dirty="0" smtClean="0"/>
              <a:t>：页面完全卸载后在</a:t>
            </a:r>
            <a:r>
              <a:rPr lang="en-US" altLang="zh-CN" dirty="0" smtClean="0"/>
              <a:t>window</a:t>
            </a:r>
            <a:r>
              <a:rPr lang="zh-CN" altLang="en-US" dirty="0" smtClean="0"/>
              <a:t>上触发（框架、</a:t>
            </a:r>
            <a:r>
              <a:rPr lang="en-US" altLang="zh-CN" dirty="0" smtClean="0"/>
              <a:t>object</a:t>
            </a:r>
            <a:r>
              <a:rPr lang="zh-CN" altLang="en-US" dirty="0" smtClean="0"/>
              <a:t>）</a:t>
            </a:r>
            <a:endParaRPr lang="en-US" altLang="zh-CN" dirty="0" smtClean="0"/>
          </a:p>
          <a:p>
            <a:pPr lvl="1"/>
            <a:r>
              <a:rPr lang="en-US" altLang="zh-CN" dirty="0" smtClean="0"/>
              <a:t>abort</a:t>
            </a:r>
            <a:r>
              <a:rPr lang="zh-CN" altLang="en-US" dirty="0" smtClean="0"/>
              <a:t>：用户中途取消下载</a:t>
            </a:r>
            <a:endParaRPr lang="en-US" altLang="zh-CN" dirty="0" smtClean="0"/>
          </a:p>
          <a:p>
            <a:pPr lvl="1"/>
            <a:r>
              <a:rPr lang="en-US" altLang="zh-CN" dirty="0" smtClean="0"/>
              <a:t>submit</a:t>
            </a:r>
            <a:r>
              <a:rPr lang="zh-CN" altLang="en-US" dirty="0" smtClean="0"/>
              <a:t>：表单提交</a:t>
            </a:r>
            <a:endParaRPr lang="en-US" altLang="zh-CN" dirty="0" smtClean="0"/>
          </a:p>
          <a:p>
            <a:pPr lvl="1"/>
            <a:r>
              <a:rPr lang="en-US" altLang="zh-CN" dirty="0" smtClean="0"/>
              <a:t>reset</a:t>
            </a:r>
            <a:r>
              <a:rPr lang="zh-CN" altLang="en-US" dirty="0" smtClean="0"/>
              <a:t>：重置表单</a:t>
            </a:r>
            <a:endParaRPr lang="en-US" altLang="zh-CN" dirty="0" smtClean="0"/>
          </a:p>
          <a:p>
            <a:pPr lvl="1"/>
            <a:r>
              <a:rPr lang="en-US" altLang="zh-CN" dirty="0" smtClean="0"/>
              <a:t>focus</a:t>
            </a:r>
            <a:r>
              <a:rPr lang="zh-CN" altLang="en-US" dirty="0" smtClean="0"/>
              <a:t>：元素获得焦点</a:t>
            </a:r>
            <a:endParaRPr lang="en-US" altLang="zh-CN" dirty="0" smtClean="0"/>
          </a:p>
          <a:p>
            <a:pPr lvl="1"/>
            <a:r>
              <a:rPr lang="en-US" altLang="zh-CN" dirty="0" smtClean="0"/>
              <a:t>blur</a:t>
            </a:r>
            <a:r>
              <a:rPr lang="zh-CN" altLang="en-US" dirty="0" smtClean="0"/>
              <a:t>：元素失去焦点</a:t>
            </a:r>
            <a:endParaRPr lang="zh-CN" altLang="en-US" dirty="0"/>
          </a:p>
        </p:txBody>
      </p:sp>
    </p:spTree>
    <p:extLst>
      <p:ext uri="{BB962C8B-B14F-4D97-AF65-F5344CB8AC3E}">
        <p14:creationId xmlns:p14="http://schemas.microsoft.com/office/powerpoint/2010/main" val="1569169767"/>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HTML</a:t>
            </a:r>
            <a:r>
              <a:rPr lang="zh-CN" altLang="en-US" dirty="0"/>
              <a:t>事件</a:t>
            </a:r>
          </a:p>
        </p:txBody>
      </p:sp>
      <p:sp>
        <p:nvSpPr>
          <p:cNvPr id="3" name="内容占位符 2"/>
          <p:cNvSpPr>
            <a:spLocks noGrp="1"/>
          </p:cNvSpPr>
          <p:nvPr>
            <p:ph idx="1"/>
          </p:nvPr>
        </p:nvSpPr>
        <p:spPr/>
        <p:txBody>
          <a:bodyPr/>
          <a:lstStyle/>
          <a:p>
            <a:r>
              <a:rPr lang="en-US" altLang="zh-CN" dirty="0"/>
              <a:t>W3C DOM</a:t>
            </a:r>
            <a:r>
              <a:rPr lang="zh-CN" altLang="en-US" dirty="0"/>
              <a:t>中定义了若干</a:t>
            </a:r>
            <a:r>
              <a:rPr lang="en-US" altLang="zh-CN" dirty="0"/>
              <a:t>HTML</a:t>
            </a:r>
            <a:r>
              <a:rPr lang="zh-CN" altLang="en-US" dirty="0"/>
              <a:t>事件</a:t>
            </a:r>
            <a:endParaRPr lang="en-US" altLang="zh-CN" dirty="0"/>
          </a:p>
          <a:p>
            <a:pPr lvl="1"/>
            <a:r>
              <a:rPr lang="en-US" altLang="zh-CN" dirty="0" smtClean="0"/>
              <a:t>change</a:t>
            </a:r>
            <a:r>
              <a:rPr lang="zh-CN" altLang="en-US" dirty="0" smtClean="0"/>
              <a:t>：文本框（</a:t>
            </a:r>
            <a:r>
              <a:rPr lang="en-US" altLang="zh-CN" dirty="0" smtClean="0"/>
              <a:t>text</a:t>
            </a:r>
            <a:r>
              <a:rPr lang="zh-CN" altLang="en-US" dirty="0" smtClean="0"/>
              <a:t>或</a:t>
            </a:r>
            <a:r>
              <a:rPr lang="en-US" altLang="zh-CN" dirty="0" err="1" smtClean="0"/>
              <a:t>textarea</a:t>
            </a:r>
            <a:r>
              <a:rPr lang="zh-CN" altLang="en-US" dirty="0" smtClean="0"/>
              <a:t>元素）失去焦点或取得焦点后值被改变时触发</a:t>
            </a:r>
            <a:endParaRPr lang="en-US" altLang="zh-CN" dirty="0" smtClean="0"/>
          </a:p>
          <a:p>
            <a:pPr lvl="1"/>
            <a:r>
              <a:rPr lang="en-US" altLang="zh-CN" dirty="0" smtClean="0"/>
              <a:t>select</a:t>
            </a:r>
            <a:r>
              <a:rPr lang="zh-CN" altLang="en-US" dirty="0" smtClean="0"/>
              <a:t>：用户选择文本框中一个或多个字符时触发</a:t>
            </a:r>
            <a:endParaRPr lang="en-US" altLang="zh-CN" dirty="0" smtClean="0"/>
          </a:p>
          <a:p>
            <a:pPr lvl="1"/>
            <a:r>
              <a:rPr lang="en-US" altLang="zh-CN" dirty="0" smtClean="0"/>
              <a:t>resize</a:t>
            </a:r>
            <a:r>
              <a:rPr lang="zh-CN" altLang="en-US" dirty="0" smtClean="0"/>
              <a:t>：窗口大小发生改变</a:t>
            </a:r>
            <a:endParaRPr lang="en-US" altLang="zh-CN" dirty="0" smtClean="0"/>
          </a:p>
          <a:p>
            <a:pPr lvl="1"/>
            <a:r>
              <a:rPr lang="en-US" altLang="zh-CN" dirty="0" smtClean="0"/>
              <a:t>scroll</a:t>
            </a:r>
            <a:r>
              <a:rPr lang="zh-CN" altLang="en-US" dirty="0" smtClean="0"/>
              <a:t>：用户滚动带滚动条元素，在元素上触发</a:t>
            </a:r>
            <a:endParaRPr lang="zh-CN" altLang="en-US" dirty="0"/>
          </a:p>
        </p:txBody>
      </p:sp>
    </p:spTree>
    <p:extLst>
      <p:ext uri="{BB962C8B-B14F-4D97-AF65-F5344CB8AC3E}">
        <p14:creationId xmlns:p14="http://schemas.microsoft.com/office/powerpoint/2010/main" val="897653043"/>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HTML</a:t>
            </a:r>
            <a:r>
              <a:rPr lang="zh-CN" altLang="en-US" dirty="0"/>
              <a:t>事件</a:t>
            </a:r>
          </a:p>
        </p:txBody>
      </p:sp>
      <p:sp>
        <p:nvSpPr>
          <p:cNvPr id="3" name="内容占位符 2"/>
          <p:cNvSpPr>
            <a:spLocks noGrp="1"/>
          </p:cNvSpPr>
          <p:nvPr>
            <p:ph idx="1"/>
          </p:nvPr>
        </p:nvSpPr>
        <p:spPr/>
        <p:txBody>
          <a:bodyPr/>
          <a:lstStyle/>
          <a:p>
            <a:r>
              <a:rPr lang="en-US" altLang="zh-CN" dirty="0" smtClean="0"/>
              <a:t>JavaScript</a:t>
            </a:r>
            <a:r>
              <a:rPr lang="zh-CN" altLang="en-US" dirty="0" smtClean="0"/>
              <a:t>程序的执行</a:t>
            </a:r>
            <a:endParaRPr lang="en-US" altLang="zh-CN" dirty="0" smtClean="0"/>
          </a:p>
          <a:p>
            <a:pPr lvl="1"/>
            <a:r>
              <a:rPr lang="en-US" altLang="zh-CN" dirty="0" smtClean="0"/>
              <a:t>&lt;script&gt;</a:t>
            </a:r>
            <a:r>
              <a:rPr lang="zh-CN" altLang="en-US" dirty="0" smtClean="0"/>
              <a:t>脚本执行，考虑</a:t>
            </a:r>
            <a:r>
              <a:rPr lang="en-US" altLang="zh-CN" dirty="0" smtClean="0"/>
              <a:t>defer</a:t>
            </a:r>
            <a:r>
              <a:rPr lang="zh-CN" altLang="en-US" dirty="0" smtClean="0"/>
              <a:t>因素</a:t>
            </a:r>
            <a:endParaRPr lang="en-US" altLang="zh-CN" dirty="0" smtClean="0"/>
          </a:p>
          <a:p>
            <a:pPr lvl="1"/>
            <a:r>
              <a:rPr lang="en-US" altLang="zh-CN" dirty="0" err="1" smtClean="0"/>
              <a:t>onload</a:t>
            </a:r>
            <a:r>
              <a:rPr lang="zh-CN" altLang="en-US" dirty="0" smtClean="0"/>
              <a:t>事件触发</a:t>
            </a:r>
            <a:endParaRPr lang="en-US" altLang="zh-CN" dirty="0" smtClean="0"/>
          </a:p>
          <a:p>
            <a:pPr lvl="1"/>
            <a:r>
              <a:rPr lang="zh-CN" altLang="en-US" dirty="0" smtClean="0"/>
              <a:t>异步执行事件处理器或</a:t>
            </a:r>
            <a:r>
              <a:rPr lang="en-US" altLang="zh-CN" dirty="0" smtClean="0"/>
              <a:t>JavaScript URL</a:t>
            </a:r>
          </a:p>
          <a:p>
            <a:pPr lvl="1"/>
            <a:r>
              <a:rPr lang="en-US" altLang="zh-CN" dirty="0" err="1" smtClean="0"/>
              <a:t>onunload</a:t>
            </a:r>
            <a:r>
              <a:rPr lang="zh-CN" altLang="en-US" dirty="0" smtClean="0"/>
              <a:t>事件触发</a:t>
            </a:r>
            <a:endParaRPr lang="en-US" altLang="zh-CN" dirty="0" smtClean="0"/>
          </a:p>
          <a:p>
            <a:r>
              <a:rPr lang="zh-CN" altLang="en-US" dirty="0" smtClean="0"/>
              <a:t>载入过程中操作文档</a:t>
            </a:r>
            <a:endParaRPr lang="en-US" altLang="zh-CN" dirty="0" smtClean="0"/>
          </a:p>
          <a:p>
            <a:pPr lvl="1"/>
            <a:r>
              <a:rPr lang="en-US" altLang="zh-CN" dirty="0" err="1" smtClean="0"/>
              <a:t>onload</a:t>
            </a:r>
            <a:r>
              <a:rPr lang="zh-CN" altLang="en-US" dirty="0" smtClean="0"/>
              <a:t>事件触发时操作文档是安全的</a:t>
            </a:r>
            <a:endParaRPr lang="en-US" altLang="zh-CN" dirty="0" smtClean="0"/>
          </a:p>
          <a:p>
            <a:pPr lvl="1"/>
            <a:r>
              <a:rPr lang="zh-CN" altLang="en-US" dirty="0" smtClean="0"/>
              <a:t>把</a:t>
            </a:r>
            <a:r>
              <a:rPr lang="en-US" altLang="zh-CN" dirty="0"/>
              <a:t>&lt;script</a:t>
            </a:r>
            <a:r>
              <a:rPr lang="en-US" altLang="zh-CN" dirty="0" smtClean="0"/>
              <a:t>&gt;</a:t>
            </a:r>
            <a:r>
              <a:rPr lang="zh-CN" altLang="en-US" dirty="0" smtClean="0"/>
              <a:t>元素放在文档末尾相对也是安全的</a:t>
            </a:r>
            <a:endParaRPr lang="zh-CN" altLang="en-US" dirty="0"/>
          </a:p>
        </p:txBody>
      </p:sp>
    </p:spTree>
    <p:extLst>
      <p:ext uri="{BB962C8B-B14F-4D97-AF65-F5344CB8AC3E}">
        <p14:creationId xmlns:p14="http://schemas.microsoft.com/office/powerpoint/2010/main" val="4139295845"/>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专有事件</a:t>
            </a:r>
            <a:endParaRPr lang="zh-CN" altLang="en-US" dirty="0"/>
          </a:p>
        </p:txBody>
      </p:sp>
      <p:sp>
        <p:nvSpPr>
          <p:cNvPr id="3" name="内容占位符 2"/>
          <p:cNvSpPr>
            <a:spLocks noGrp="1"/>
          </p:cNvSpPr>
          <p:nvPr>
            <p:ph idx="1"/>
          </p:nvPr>
        </p:nvSpPr>
        <p:spPr/>
        <p:txBody>
          <a:bodyPr/>
          <a:lstStyle/>
          <a:p>
            <a:r>
              <a:rPr lang="zh-CN" altLang="en-US" dirty="0" smtClean="0"/>
              <a:t>不同浏览器中也定义一些专有事件</a:t>
            </a:r>
            <a:endParaRPr lang="en-US" altLang="zh-CN" dirty="0" smtClean="0"/>
          </a:p>
          <a:p>
            <a:pPr lvl="1"/>
            <a:r>
              <a:rPr lang="en-US" altLang="zh-CN" dirty="0" err="1" smtClean="0"/>
              <a:t>contextmenu</a:t>
            </a:r>
            <a:r>
              <a:rPr lang="zh-CN" altLang="en-US" dirty="0" smtClean="0"/>
              <a:t>：是否显示上下文菜单</a:t>
            </a:r>
            <a:endParaRPr lang="en-US" altLang="zh-CN" dirty="0" smtClean="0"/>
          </a:p>
          <a:p>
            <a:pPr lvl="1"/>
            <a:r>
              <a:rPr lang="en-US" altLang="zh-CN" dirty="0" err="1" smtClean="0"/>
              <a:t>beforeunload</a:t>
            </a:r>
            <a:r>
              <a:rPr lang="zh-CN" altLang="en-US" dirty="0" smtClean="0"/>
              <a:t>：在卸载前触发已取消卸载</a:t>
            </a:r>
            <a:endParaRPr lang="en-US" altLang="zh-CN" dirty="0" smtClean="0"/>
          </a:p>
          <a:p>
            <a:pPr lvl="1"/>
            <a:r>
              <a:rPr lang="en-US" altLang="zh-CN" dirty="0" err="1" smtClean="0"/>
              <a:t>readystatechange</a:t>
            </a:r>
            <a:r>
              <a:rPr lang="zh-CN" altLang="en-US" dirty="0" smtClean="0"/>
              <a:t>：</a:t>
            </a:r>
            <a:r>
              <a:rPr lang="en-US" altLang="zh-CN" dirty="0" smtClean="0"/>
              <a:t>Ajax</a:t>
            </a:r>
            <a:r>
              <a:rPr lang="zh-CN" altLang="en-US" dirty="0" smtClean="0"/>
              <a:t>核心事件，</a:t>
            </a:r>
            <a:r>
              <a:rPr lang="en-US" altLang="zh-CN" dirty="0" smtClean="0"/>
              <a:t>IE</a:t>
            </a:r>
            <a:r>
              <a:rPr lang="zh-CN" altLang="en-US" dirty="0" smtClean="0"/>
              <a:t>可用于任何元素中，大部分浏览器仅可用于</a:t>
            </a:r>
            <a:r>
              <a:rPr lang="en-US" altLang="zh-CN" dirty="0" err="1" smtClean="0"/>
              <a:t>XMLHttpRequest</a:t>
            </a:r>
            <a:r>
              <a:rPr lang="zh-CN" altLang="en-US" dirty="0" smtClean="0"/>
              <a:t>对象上</a:t>
            </a:r>
            <a:endParaRPr lang="zh-CN" altLang="en-US" dirty="0"/>
          </a:p>
        </p:txBody>
      </p:sp>
    </p:spTree>
    <p:extLst>
      <p:ext uri="{BB962C8B-B14F-4D97-AF65-F5344CB8AC3E}">
        <p14:creationId xmlns:p14="http://schemas.microsoft.com/office/powerpoint/2010/main" val="4275374549"/>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事件模拟</a:t>
            </a:r>
            <a:endParaRPr lang="zh-CN" altLang="en-US" dirty="0"/>
          </a:p>
        </p:txBody>
      </p:sp>
      <p:sp>
        <p:nvSpPr>
          <p:cNvPr id="3" name="内容占位符 2"/>
          <p:cNvSpPr>
            <a:spLocks noGrp="1"/>
          </p:cNvSpPr>
          <p:nvPr>
            <p:ph sz="half" idx="1"/>
          </p:nvPr>
        </p:nvSpPr>
        <p:spPr/>
        <p:txBody>
          <a:bodyPr/>
          <a:lstStyle/>
          <a:p>
            <a:r>
              <a:rPr lang="zh-CN" altLang="en-US" dirty="0" smtClean="0"/>
              <a:t>在</a:t>
            </a:r>
            <a:r>
              <a:rPr lang="en-US" altLang="zh-CN" dirty="0" smtClean="0"/>
              <a:t>DOM0</a:t>
            </a:r>
            <a:r>
              <a:rPr lang="zh-CN" altLang="en-US" dirty="0" smtClean="0"/>
              <a:t>、</a:t>
            </a:r>
            <a:r>
              <a:rPr lang="en-US" altLang="zh-CN" dirty="0" smtClean="0"/>
              <a:t>W3C</a:t>
            </a:r>
            <a:r>
              <a:rPr lang="zh-CN" altLang="en-US" dirty="0" smtClean="0"/>
              <a:t>模型和</a:t>
            </a:r>
            <a:r>
              <a:rPr lang="en-US" altLang="zh-CN" dirty="0" smtClean="0"/>
              <a:t>IE</a:t>
            </a:r>
            <a:r>
              <a:rPr lang="zh-CN" altLang="en-US" dirty="0" smtClean="0"/>
              <a:t>高级模型中都提供了事件模拟的机制</a:t>
            </a:r>
            <a:endParaRPr lang="en-US" altLang="zh-CN" dirty="0" smtClean="0"/>
          </a:p>
          <a:p>
            <a:r>
              <a:rPr lang="en-US" altLang="zh-CN" dirty="0" smtClean="0"/>
              <a:t>DOM0</a:t>
            </a:r>
          </a:p>
          <a:p>
            <a:pPr lvl="1"/>
            <a:r>
              <a:rPr lang="zh-CN" altLang="en-US" dirty="0" smtClean="0"/>
              <a:t>常见的包括</a:t>
            </a:r>
            <a:r>
              <a:rPr lang="en-US" altLang="zh-CN" dirty="0" smtClean="0"/>
              <a:t>window</a:t>
            </a:r>
            <a:r>
              <a:rPr lang="zh-CN" altLang="en-US" dirty="0" smtClean="0"/>
              <a:t>对象的</a:t>
            </a:r>
            <a:r>
              <a:rPr lang="en-US" altLang="zh-CN" dirty="0" smtClean="0"/>
              <a:t>focus()</a:t>
            </a:r>
            <a:r>
              <a:rPr lang="zh-CN" altLang="en-US" dirty="0" smtClean="0"/>
              <a:t>、</a:t>
            </a:r>
            <a:r>
              <a:rPr lang="en-US" altLang="zh-CN" dirty="0" smtClean="0"/>
              <a:t>blur()</a:t>
            </a:r>
            <a:r>
              <a:rPr lang="zh-CN" altLang="en-US" dirty="0"/>
              <a:t> 、 </a:t>
            </a:r>
            <a:r>
              <a:rPr lang="en-US" altLang="zh-CN" dirty="0" smtClean="0"/>
              <a:t>click()</a:t>
            </a:r>
            <a:r>
              <a:rPr lang="zh-CN" altLang="en-US" dirty="0"/>
              <a:t> </a:t>
            </a:r>
            <a:r>
              <a:rPr lang="zh-CN" altLang="en-US" dirty="0" smtClean="0"/>
              <a:t>、</a:t>
            </a:r>
            <a:r>
              <a:rPr lang="en-US" altLang="zh-CN" dirty="0" smtClean="0"/>
              <a:t>submit()</a:t>
            </a:r>
            <a:r>
              <a:rPr lang="zh-CN" altLang="en-US" dirty="0" smtClean="0"/>
              <a:t>和</a:t>
            </a:r>
            <a:r>
              <a:rPr lang="en-US" altLang="zh-CN" dirty="0" smtClean="0"/>
              <a:t>reset()</a:t>
            </a:r>
            <a:r>
              <a:rPr lang="zh-CN" altLang="en-US" dirty="0" smtClean="0"/>
              <a:t>等方法</a:t>
            </a:r>
            <a:endParaRPr lang="en-US" altLang="zh-CN" dirty="0" smtClean="0"/>
          </a:p>
          <a:p>
            <a:pPr lvl="1"/>
            <a:r>
              <a:rPr lang="zh-CN" altLang="en-US" dirty="0" smtClean="0"/>
              <a:t>其中</a:t>
            </a:r>
            <a:r>
              <a:rPr lang="en-US" altLang="zh-CN" dirty="0" smtClean="0"/>
              <a:t>submit()</a:t>
            </a:r>
            <a:r>
              <a:rPr lang="zh-CN" altLang="en-US" dirty="0" smtClean="0"/>
              <a:t>方法被调用时，</a:t>
            </a:r>
            <a:r>
              <a:rPr lang="en-US" altLang="zh-CN" dirty="0" err="1" smtClean="0"/>
              <a:t>onsubmit</a:t>
            </a:r>
            <a:r>
              <a:rPr lang="zh-CN" altLang="en-US" dirty="0" smtClean="0"/>
              <a:t>事件处理器不会被触发</a:t>
            </a:r>
            <a:endParaRPr lang="en-US" altLang="zh-CN" dirty="0" smtClean="0"/>
          </a:p>
          <a:p>
            <a:pPr lvl="1"/>
            <a:r>
              <a:rPr lang="en-US" altLang="zh-CN" dirty="0">
                <a:hlinkClick r:id="rId3" action="ppaction://hlinkfile"/>
              </a:rPr>
              <a:t>example</a:t>
            </a:r>
            <a:endParaRPr lang="zh-CN" altLang="en-US" dirty="0"/>
          </a:p>
        </p:txBody>
      </p:sp>
      <p:pic>
        <p:nvPicPr>
          <p:cNvPr id="5" name="内容占位符 4"/>
          <p:cNvPicPr>
            <a:picLocks noGrp="1" noChangeAspect="1"/>
          </p:cNvPicPr>
          <p:nvPr>
            <p:ph sz="half" idx="2"/>
          </p:nvPr>
        </p:nvPicPr>
        <p:blipFill>
          <a:blip r:embed="rId4"/>
          <a:stretch>
            <a:fillRect/>
          </a:stretch>
        </p:blipFill>
        <p:spPr>
          <a:xfrm>
            <a:off x="6400800" y="2346894"/>
            <a:ext cx="5080000" cy="3231012"/>
          </a:xfrm>
          <a:prstGeom prst="rect">
            <a:avLst/>
          </a:prstGeom>
        </p:spPr>
      </p:pic>
    </p:spTree>
    <p:extLst>
      <p:ext uri="{BB962C8B-B14F-4D97-AF65-F5344CB8AC3E}">
        <p14:creationId xmlns:p14="http://schemas.microsoft.com/office/powerpoint/2010/main" val="636142155"/>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事件模拟</a:t>
            </a:r>
          </a:p>
        </p:txBody>
      </p:sp>
      <p:sp>
        <p:nvSpPr>
          <p:cNvPr id="3" name="内容占位符 2"/>
          <p:cNvSpPr>
            <a:spLocks noGrp="1"/>
          </p:cNvSpPr>
          <p:nvPr>
            <p:ph idx="1"/>
          </p:nvPr>
        </p:nvSpPr>
        <p:spPr/>
        <p:txBody>
          <a:bodyPr/>
          <a:lstStyle/>
          <a:p>
            <a:r>
              <a:rPr lang="en-US" altLang="zh-CN" dirty="0" smtClean="0"/>
              <a:t>W3C</a:t>
            </a:r>
            <a:r>
              <a:rPr lang="zh-CN" altLang="en-US" dirty="0" smtClean="0"/>
              <a:t>模型中事件模拟需要以下步骤</a:t>
            </a:r>
            <a:endParaRPr lang="en-US" altLang="zh-CN" dirty="0" smtClean="0"/>
          </a:p>
          <a:p>
            <a:pPr lvl="1"/>
            <a:r>
              <a:rPr lang="zh-CN" altLang="en-US" dirty="0" smtClean="0"/>
              <a:t>通过</a:t>
            </a:r>
            <a:r>
              <a:rPr lang="en-US" altLang="zh-CN" dirty="0" err="1" smtClean="0"/>
              <a:t>createEvent</a:t>
            </a:r>
            <a:r>
              <a:rPr lang="zh-CN" altLang="en-US" dirty="0" smtClean="0"/>
              <a:t>方法创建不同的事件对象</a:t>
            </a:r>
            <a:endParaRPr lang="en-US" altLang="zh-CN" dirty="0" smtClean="0"/>
          </a:p>
          <a:p>
            <a:pPr lvl="1"/>
            <a:r>
              <a:rPr lang="zh-CN" altLang="en-US" dirty="0" smtClean="0"/>
              <a:t>对事件对象初始化</a:t>
            </a:r>
            <a:endParaRPr lang="en-US" altLang="zh-CN" dirty="0" smtClean="0"/>
          </a:p>
          <a:p>
            <a:pPr lvl="1"/>
            <a:r>
              <a:rPr lang="zh-CN" altLang="en-US" dirty="0" smtClean="0"/>
              <a:t>在目标元素上通过</a:t>
            </a:r>
            <a:r>
              <a:rPr lang="en-US" altLang="zh-CN" smtClean="0"/>
              <a:t>dispatchEvent</a:t>
            </a:r>
            <a:r>
              <a:rPr lang="zh-CN" altLang="en-US" dirty="0" smtClean="0"/>
              <a:t>方法调用事件对象</a:t>
            </a:r>
            <a:endParaRPr lang="en-US" altLang="zh-CN" dirty="0" smtClean="0"/>
          </a:p>
          <a:p>
            <a:r>
              <a:rPr lang="en-US" altLang="zh-CN" dirty="0" smtClean="0"/>
              <a:t>IE</a:t>
            </a:r>
            <a:r>
              <a:rPr lang="zh-CN" altLang="en-US" dirty="0" smtClean="0"/>
              <a:t>高级模型中</a:t>
            </a:r>
            <a:r>
              <a:rPr lang="zh-CN" altLang="en-US" dirty="0"/>
              <a:t>事件模拟需要以下步骤</a:t>
            </a:r>
            <a:endParaRPr lang="en-US" altLang="zh-CN" dirty="0"/>
          </a:p>
          <a:p>
            <a:pPr lvl="1"/>
            <a:r>
              <a:rPr lang="zh-CN" altLang="en-US" dirty="0"/>
              <a:t>通过</a:t>
            </a:r>
            <a:r>
              <a:rPr lang="en-US" altLang="zh-CN" dirty="0" err="1" smtClean="0"/>
              <a:t>createEventObject</a:t>
            </a:r>
            <a:r>
              <a:rPr lang="zh-CN" altLang="en-US" dirty="0" smtClean="0"/>
              <a:t>方法创建通用的</a:t>
            </a:r>
            <a:r>
              <a:rPr lang="zh-CN" altLang="en-US" dirty="0"/>
              <a:t>事件</a:t>
            </a:r>
            <a:r>
              <a:rPr lang="zh-CN" altLang="en-US" dirty="0" smtClean="0"/>
              <a:t>对象</a:t>
            </a:r>
            <a:endParaRPr lang="en-US" altLang="zh-CN" dirty="0" smtClean="0"/>
          </a:p>
          <a:p>
            <a:pPr lvl="1"/>
            <a:r>
              <a:rPr lang="zh-CN" altLang="en-US" dirty="0" smtClean="0"/>
              <a:t>手工为事件对象设置所有的信息</a:t>
            </a:r>
            <a:endParaRPr lang="en-US" altLang="zh-CN" dirty="0" smtClean="0"/>
          </a:p>
          <a:p>
            <a:pPr lvl="1"/>
            <a:r>
              <a:rPr lang="zh-CN" altLang="en-US" dirty="0" smtClean="0"/>
              <a:t>在目标元素上通过</a:t>
            </a:r>
            <a:r>
              <a:rPr lang="en-US" altLang="zh-CN" dirty="0" err="1" smtClean="0"/>
              <a:t>fireEvent</a:t>
            </a:r>
            <a:r>
              <a:rPr lang="zh-CN" altLang="en-US" dirty="0" smtClean="0"/>
              <a:t>方法</a:t>
            </a:r>
            <a:r>
              <a:rPr lang="zh-CN" altLang="en-US" dirty="0"/>
              <a:t>调用事件对象</a:t>
            </a:r>
          </a:p>
        </p:txBody>
      </p:sp>
    </p:spTree>
    <p:extLst>
      <p:ext uri="{BB962C8B-B14F-4D97-AF65-F5344CB8AC3E}">
        <p14:creationId xmlns:p14="http://schemas.microsoft.com/office/powerpoint/2010/main" val="282083957"/>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0500" name="Rectangle 4"/>
          <p:cNvSpPr>
            <a:spLocks noGrp="1" noChangeArrowheads="1"/>
          </p:cNvSpPr>
          <p:nvPr>
            <p:ph type="ctrTitle"/>
          </p:nvPr>
        </p:nvSpPr>
        <p:spPr/>
        <p:txBody>
          <a:bodyPr/>
          <a:lstStyle/>
          <a:p>
            <a:r>
              <a:rPr lang="en-US" altLang="zh-CN" dirty="0"/>
              <a:t>Part </a:t>
            </a:r>
            <a:r>
              <a:rPr lang="en-US" altLang="zh-CN" dirty="0" smtClean="0"/>
              <a:t>VI</a:t>
            </a:r>
            <a:endParaRPr lang="en-US" altLang="zh-CN" dirty="0"/>
          </a:p>
        </p:txBody>
      </p:sp>
      <p:sp>
        <p:nvSpPr>
          <p:cNvPr id="1130501" name="Rectangle 5" descr="Rectangle: Click to edit Master text styles&#10;Second level&#10;Third level&#10;Fourth level&#10;Fifth level"/>
          <p:cNvSpPr>
            <a:spLocks noGrp="1" noChangeArrowheads="1"/>
          </p:cNvSpPr>
          <p:nvPr>
            <p:ph type="subTitle" idx="1"/>
          </p:nvPr>
        </p:nvSpPr>
        <p:spPr/>
        <p:txBody>
          <a:bodyPr/>
          <a:lstStyle/>
          <a:p>
            <a:r>
              <a:rPr lang="en-US" altLang="zh-CN" dirty="0"/>
              <a:t>JavaScript</a:t>
            </a:r>
            <a:r>
              <a:rPr lang="zh-CN" altLang="en-US" dirty="0"/>
              <a:t>与</a:t>
            </a:r>
            <a:r>
              <a:rPr lang="en-US" altLang="zh-CN" dirty="0"/>
              <a:t>CSS</a:t>
            </a:r>
          </a:p>
        </p:txBody>
      </p:sp>
    </p:spTree>
    <p:extLst>
      <p:ext uri="{BB962C8B-B14F-4D97-AF65-F5344CB8AC3E}">
        <p14:creationId xmlns:p14="http://schemas.microsoft.com/office/powerpoint/2010/main" val="937873588"/>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修改元素样式</a:t>
            </a:r>
            <a:endParaRPr lang="zh-CN" altLang="en-US" dirty="0"/>
          </a:p>
        </p:txBody>
      </p:sp>
      <p:sp>
        <p:nvSpPr>
          <p:cNvPr id="3" name="内容占位符 2"/>
          <p:cNvSpPr>
            <a:spLocks noGrp="1"/>
          </p:cNvSpPr>
          <p:nvPr>
            <p:ph idx="1"/>
          </p:nvPr>
        </p:nvSpPr>
        <p:spPr/>
        <p:txBody>
          <a:bodyPr/>
          <a:lstStyle/>
          <a:p>
            <a:r>
              <a:rPr lang="zh-CN" altLang="en-US" dirty="0" smtClean="0"/>
              <a:t>有</a:t>
            </a:r>
            <a:r>
              <a:rPr lang="en-US" altLang="zh-CN" dirty="0" smtClean="0"/>
              <a:t>3</a:t>
            </a:r>
            <a:r>
              <a:rPr lang="zh-CN" altLang="en-US" dirty="0" smtClean="0"/>
              <a:t>种修改元素样式的方法</a:t>
            </a:r>
            <a:endParaRPr lang="en-US" altLang="zh-CN" dirty="0" smtClean="0"/>
          </a:p>
          <a:p>
            <a:pPr lvl="1"/>
            <a:r>
              <a:rPr lang="zh-CN" altLang="en-US" dirty="0" smtClean="0"/>
              <a:t>修改内嵌样式</a:t>
            </a:r>
            <a:endParaRPr lang="en-US" altLang="zh-CN" dirty="0" smtClean="0"/>
          </a:p>
          <a:p>
            <a:pPr lvl="1"/>
            <a:r>
              <a:rPr lang="zh-CN" altLang="en-US" dirty="0" smtClean="0"/>
              <a:t>修改整个样式单（嵌入式或外部）</a:t>
            </a:r>
            <a:endParaRPr lang="en-US" altLang="zh-CN" dirty="0" smtClean="0"/>
          </a:p>
          <a:p>
            <a:pPr lvl="1"/>
            <a:r>
              <a:rPr lang="zh-CN" altLang="en-US" dirty="0" smtClean="0"/>
              <a:t>修改元素</a:t>
            </a:r>
            <a:r>
              <a:rPr lang="en-US" altLang="zh-CN" dirty="0" smtClean="0"/>
              <a:t>id</a:t>
            </a:r>
            <a:r>
              <a:rPr lang="zh-CN" altLang="en-US" dirty="0" smtClean="0"/>
              <a:t>或</a:t>
            </a:r>
            <a:r>
              <a:rPr lang="en-US" altLang="zh-CN" dirty="0" smtClean="0"/>
              <a:t>class</a:t>
            </a:r>
          </a:p>
          <a:p>
            <a:pPr lvl="1"/>
            <a:r>
              <a:rPr lang="zh-CN" altLang="en-US" dirty="0" smtClean="0"/>
              <a:t>（使用</a:t>
            </a:r>
            <a:r>
              <a:rPr lang="en-US" altLang="zh-CN" dirty="0" err="1" smtClean="0"/>
              <a:t>document.write</a:t>
            </a:r>
            <a:r>
              <a:rPr lang="zh-CN" altLang="en-US" dirty="0" smtClean="0"/>
              <a:t>方法）</a:t>
            </a:r>
            <a:endParaRPr lang="zh-CN" altLang="en-US" dirty="0"/>
          </a:p>
        </p:txBody>
      </p:sp>
    </p:spTree>
    <p:extLst>
      <p:ext uri="{BB962C8B-B14F-4D97-AF65-F5344CB8AC3E}">
        <p14:creationId xmlns:p14="http://schemas.microsoft.com/office/powerpoint/2010/main" val="201082125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客户端应用核心对象</a:t>
            </a:r>
            <a:endParaRPr lang="zh-CN" altLang="en-US" dirty="0"/>
          </a:p>
        </p:txBody>
      </p:sp>
      <p:sp>
        <p:nvSpPr>
          <p:cNvPr id="3" name="内容占位符 2"/>
          <p:cNvSpPr>
            <a:spLocks noGrp="1"/>
          </p:cNvSpPr>
          <p:nvPr>
            <p:ph idx="1"/>
          </p:nvPr>
        </p:nvSpPr>
        <p:spPr/>
        <p:txBody>
          <a:bodyPr/>
          <a:lstStyle/>
          <a:p>
            <a:r>
              <a:rPr lang="zh-CN" altLang="en-US" dirty="0"/>
              <a:t>浏览器</a:t>
            </a:r>
            <a:r>
              <a:rPr lang="zh-CN" altLang="en-US" dirty="0" smtClean="0"/>
              <a:t>对象模型</a:t>
            </a:r>
            <a:endParaRPr lang="en-US" altLang="zh-CN" dirty="0" smtClean="0"/>
          </a:p>
          <a:p>
            <a:pPr lvl="1"/>
            <a:r>
              <a:rPr lang="en-US" altLang="zh-CN" dirty="0" smtClean="0"/>
              <a:t>Browser </a:t>
            </a:r>
            <a:r>
              <a:rPr lang="en-US" altLang="zh-CN" dirty="0"/>
              <a:t>Object </a:t>
            </a:r>
            <a:r>
              <a:rPr lang="en-US" altLang="zh-CN" dirty="0" smtClean="0"/>
              <a:t>Model</a:t>
            </a:r>
            <a:r>
              <a:rPr lang="zh-CN" altLang="en-US" dirty="0" smtClean="0"/>
              <a:t>，</a:t>
            </a:r>
            <a:r>
              <a:rPr lang="en-US" altLang="zh-CN" dirty="0" smtClean="0"/>
              <a:t>BOM</a:t>
            </a:r>
          </a:p>
          <a:p>
            <a:pPr lvl="1"/>
            <a:r>
              <a:rPr lang="en-US" altLang="zh-CN" dirty="0"/>
              <a:t>BOM </a:t>
            </a:r>
            <a:r>
              <a:rPr lang="en-US" altLang="zh-CN" dirty="0" smtClean="0"/>
              <a:t>= DOM0 </a:t>
            </a:r>
            <a:r>
              <a:rPr lang="en-US" altLang="zh-CN" dirty="0"/>
              <a:t>+ </a:t>
            </a:r>
            <a:r>
              <a:rPr lang="zh-CN" altLang="en-US" dirty="0"/>
              <a:t>浏览器自带</a:t>
            </a:r>
            <a:r>
              <a:rPr lang="zh-CN" altLang="en-US" dirty="0" smtClean="0"/>
              <a:t>对象</a:t>
            </a:r>
            <a:endParaRPr lang="en-US" altLang="zh-CN" dirty="0" smtClean="0"/>
          </a:p>
          <a:p>
            <a:r>
              <a:rPr lang="zh-CN" altLang="en-US" dirty="0" smtClean="0"/>
              <a:t>文档对象模型</a:t>
            </a:r>
            <a:endParaRPr lang="en-US" altLang="zh-CN" dirty="0" smtClean="0"/>
          </a:p>
          <a:p>
            <a:pPr lvl="1"/>
            <a:r>
              <a:rPr lang="en-US" altLang="zh-CN" dirty="0"/>
              <a:t>Document Object </a:t>
            </a:r>
            <a:r>
              <a:rPr lang="en-US" altLang="zh-CN" dirty="0" smtClean="0"/>
              <a:t>Model</a:t>
            </a:r>
            <a:r>
              <a:rPr lang="zh-CN" altLang="en-US" dirty="0" smtClean="0"/>
              <a:t>，</a:t>
            </a:r>
            <a:r>
              <a:rPr lang="en-US" altLang="zh-CN" dirty="0" smtClean="0"/>
              <a:t>DOM</a:t>
            </a:r>
          </a:p>
          <a:p>
            <a:pPr lvl="1"/>
            <a:r>
              <a:rPr lang="en-US" altLang="zh-CN" dirty="0" smtClean="0"/>
              <a:t>DOM0</a:t>
            </a:r>
            <a:r>
              <a:rPr lang="zh-CN" altLang="en-US" dirty="0" smtClean="0"/>
              <a:t>，</a:t>
            </a:r>
            <a:r>
              <a:rPr lang="en-US" altLang="zh-CN" dirty="0"/>
              <a:t>Legacy </a:t>
            </a:r>
            <a:r>
              <a:rPr lang="en-US" altLang="zh-CN" dirty="0" smtClean="0"/>
              <a:t>DOM</a:t>
            </a:r>
          </a:p>
          <a:p>
            <a:pPr lvl="1"/>
            <a:r>
              <a:rPr lang="en-US" altLang="zh-CN" dirty="0" smtClean="0"/>
              <a:t>IE4 DOM</a:t>
            </a:r>
            <a:r>
              <a:rPr lang="zh-CN" altLang="en-US" dirty="0" smtClean="0"/>
              <a:t>，</a:t>
            </a:r>
            <a:r>
              <a:rPr lang="en-US" altLang="zh-CN" dirty="0"/>
              <a:t>Intermediate </a:t>
            </a:r>
            <a:r>
              <a:rPr lang="en-US" altLang="zh-CN" dirty="0" smtClean="0"/>
              <a:t>DOM</a:t>
            </a:r>
          </a:p>
          <a:p>
            <a:pPr lvl="2"/>
            <a:r>
              <a:rPr lang="en-US" altLang="zh-CN" dirty="0" smtClean="0"/>
              <a:t>HTML5</a:t>
            </a:r>
            <a:r>
              <a:rPr lang="zh-CN" altLang="en-US" dirty="0" smtClean="0"/>
              <a:t>扩展</a:t>
            </a:r>
            <a:endParaRPr lang="en-US" altLang="zh-CN" dirty="0" smtClean="0"/>
          </a:p>
          <a:p>
            <a:pPr lvl="2"/>
            <a:r>
              <a:rPr lang="zh-CN" altLang="en-US" dirty="0" smtClean="0"/>
              <a:t>专有扩展</a:t>
            </a:r>
            <a:endParaRPr lang="en-US" altLang="zh-CN" dirty="0" smtClean="0"/>
          </a:p>
          <a:p>
            <a:pPr lvl="1"/>
            <a:r>
              <a:rPr lang="en-US" altLang="zh-CN" dirty="0" smtClean="0"/>
              <a:t>W3C DOM</a:t>
            </a:r>
            <a:r>
              <a:rPr lang="zh-CN" altLang="en-US" dirty="0" smtClean="0"/>
              <a:t>，</a:t>
            </a:r>
            <a:r>
              <a:rPr lang="en-US" altLang="zh-CN" dirty="0" smtClean="0"/>
              <a:t>Standardization DOM</a:t>
            </a:r>
          </a:p>
          <a:p>
            <a:pPr lvl="2"/>
            <a:r>
              <a:rPr lang="en-US" altLang="zh-CN" dirty="0" smtClean="0"/>
              <a:t>Level1</a:t>
            </a:r>
            <a:r>
              <a:rPr lang="zh-CN" altLang="en-US" dirty="0" smtClean="0"/>
              <a:t>、</a:t>
            </a:r>
            <a:r>
              <a:rPr lang="en-US" altLang="zh-CN" dirty="0" smtClean="0"/>
              <a:t>Level2</a:t>
            </a:r>
            <a:r>
              <a:rPr lang="zh-CN" altLang="en-US" dirty="0" smtClean="0"/>
              <a:t>、</a:t>
            </a:r>
            <a:r>
              <a:rPr lang="en-US" altLang="zh-CN" dirty="0" smtClean="0"/>
              <a:t>Level3</a:t>
            </a:r>
            <a:endParaRPr lang="zh-CN" altLang="en-US" dirty="0"/>
          </a:p>
        </p:txBody>
      </p:sp>
    </p:spTree>
    <p:extLst>
      <p:ext uri="{BB962C8B-B14F-4D97-AF65-F5344CB8AC3E}">
        <p14:creationId xmlns:p14="http://schemas.microsoft.com/office/powerpoint/2010/main" val="1181025336"/>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修改内嵌样式</a:t>
            </a:r>
            <a:endParaRPr lang="zh-CN" altLang="en-US" dirty="0"/>
          </a:p>
        </p:txBody>
      </p:sp>
      <p:sp>
        <p:nvSpPr>
          <p:cNvPr id="3" name="内容占位符 2"/>
          <p:cNvSpPr>
            <a:spLocks noGrp="1"/>
          </p:cNvSpPr>
          <p:nvPr>
            <p:ph idx="1"/>
          </p:nvPr>
        </p:nvSpPr>
        <p:spPr/>
        <p:txBody>
          <a:bodyPr/>
          <a:lstStyle/>
          <a:p>
            <a:r>
              <a:rPr lang="en-US" altLang="zh-CN" dirty="0" smtClean="0"/>
              <a:t>HTML</a:t>
            </a:r>
            <a:r>
              <a:rPr lang="zh-CN" altLang="en-US" dirty="0" smtClean="0"/>
              <a:t>元素的</a:t>
            </a:r>
            <a:r>
              <a:rPr lang="en-US" altLang="zh-CN" dirty="0" smtClean="0"/>
              <a:t>style</a:t>
            </a:r>
            <a:r>
              <a:rPr lang="zh-CN" altLang="en-US" dirty="0" smtClean="0"/>
              <a:t>对象对应于</a:t>
            </a:r>
            <a:r>
              <a:rPr lang="en-US" altLang="zh-CN" dirty="0" smtClean="0"/>
              <a:t>HTML</a:t>
            </a:r>
            <a:r>
              <a:rPr lang="zh-CN" altLang="en-US" dirty="0" smtClean="0"/>
              <a:t>元素内嵌的</a:t>
            </a:r>
            <a:r>
              <a:rPr lang="en-US" altLang="zh-CN" dirty="0" smtClean="0"/>
              <a:t>style</a:t>
            </a:r>
            <a:r>
              <a:rPr lang="zh-CN" altLang="en-US" dirty="0" smtClean="0"/>
              <a:t>属性</a:t>
            </a:r>
            <a:endParaRPr lang="en-US" altLang="zh-CN" dirty="0" smtClean="0"/>
          </a:p>
          <a:p>
            <a:pPr lvl="1"/>
            <a:r>
              <a:rPr lang="en-US" altLang="zh-CN" dirty="0" smtClean="0"/>
              <a:t>style</a:t>
            </a:r>
            <a:r>
              <a:rPr lang="zh-CN" altLang="en-US" dirty="0" smtClean="0"/>
              <a:t>属性中设置的每条</a:t>
            </a:r>
            <a:r>
              <a:rPr lang="en-US" altLang="zh-CN" dirty="0" smtClean="0"/>
              <a:t>CSS</a:t>
            </a:r>
            <a:r>
              <a:rPr lang="zh-CN" altLang="en-US" dirty="0" smtClean="0"/>
              <a:t>声明对应</a:t>
            </a:r>
            <a:r>
              <a:rPr lang="en-US" altLang="zh-CN" dirty="0" smtClean="0"/>
              <a:t>style</a:t>
            </a:r>
            <a:r>
              <a:rPr lang="zh-CN" altLang="en-US" dirty="0" smtClean="0"/>
              <a:t>对象的一个属性</a:t>
            </a:r>
            <a:endParaRPr lang="en-US" altLang="zh-CN" dirty="0" smtClean="0"/>
          </a:p>
          <a:p>
            <a:pPr lvl="1"/>
            <a:r>
              <a:rPr lang="zh-CN" altLang="en-US" dirty="0" smtClean="0"/>
              <a:t>带破折号的</a:t>
            </a:r>
            <a:r>
              <a:rPr lang="en-US" altLang="zh-CN" dirty="0" smtClean="0"/>
              <a:t>CSS</a:t>
            </a:r>
            <a:r>
              <a:rPr lang="zh-CN" altLang="en-US" dirty="0" smtClean="0"/>
              <a:t>属性名将对应于驼峰式属性名</a:t>
            </a:r>
            <a:endParaRPr lang="en-US" altLang="zh-CN" dirty="0" smtClean="0"/>
          </a:p>
          <a:p>
            <a:pPr lvl="2"/>
            <a:r>
              <a:rPr lang="en-US" altLang="zh-CN" dirty="0" smtClean="0"/>
              <a:t>font-family</a:t>
            </a:r>
            <a:r>
              <a:rPr lang="zh-CN" altLang="en-US" dirty="0" smtClean="0"/>
              <a:t>对应于</a:t>
            </a:r>
            <a:r>
              <a:rPr lang="en-US" altLang="zh-CN" dirty="0" err="1" smtClean="0"/>
              <a:t>fontFamily</a:t>
            </a:r>
            <a:endParaRPr lang="en-US" altLang="zh-CN" dirty="0" smtClean="0"/>
          </a:p>
          <a:p>
            <a:pPr lvl="2"/>
            <a:r>
              <a:rPr lang="en-US" altLang="zh-CN" dirty="0" smtClean="0"/>
              <a:t>float</a:t>
            </a:r>
            <a:r>
              <a:rPr lang="zh-CN" altLang="en-US" dirty="0" smtClean="0"/>
              <a:t>是例外，对应于</a:t>
            </a:r>
            <a:r>
              <a:rPr lang="en-US" altLang="zh-CN" dirty="0" smtClean="0"/>
              <a:t>IE</a:t>
            </a:r>
            <a:r>
              <a:rPr lang="zh-CN" altLang="en-US" dirty="0" smtClean="0"/>
              <a:t>中的</a:t>
            </a:r>
            <a:r>
              <a:rPr lang="en-US" altLang="zh-CN" dirty="0" err="1" smtClean="0"/>
              <a:t>styleFloat</a:t>
            </a:r>
            <a:r>
              <a:rPr lang="zh-CN" altLang="en-US" dirty="0" smtClean="0"/>
              <a:t>或其他的</a:t>
            </a:r>
            <a:r>
              <a:rPr lang="en-US" altLang="zh-CN" dirty="0" err="1" smtClean="0"/>
              <a:t>cssFloat</a:t>
            </a:r>
            <a:endParaRPr lang="en-US" altLang="zh-CN" dirty="0" smtClean="0"/>
          </a:p>
          <a:p>
            <a:pPr lvl="1"/>
            <a:r>
              <a:rPr lang="zh-CN" altLang="en-US" dirty="0"/>
              <a:t>返回</a:t>
            </a:r>
            <a:r>
              <a:rPr lang="zh-CN" altLang="en-US" dirty="0" smtClean="0"/>
              <a:t>值包含单位，赋值时也应注意包含单位，否则会进入怪异模式</a:t>
            </a:r>
            <a:endParaRPr lang="en-US" altLang="zh-CN" dirty="0" smtClean="0"/>
          </a:p>
          <a:p>
            <a:pPr lvl="1"/>
            <a:r>
              <a:rPr lang="en-US" altLang="zh-CN" dirty="0">
                <a:hlinkClick r:id="rId2" action="ppaction://hlinkfile"/>
              </a:rPr>
              <a:t>example</a:t>
            </a:r>
            <a:endParaRPr lang="zh-CN" altLang="en-US" dirty="0"/>
          </a:p>
        </p:txBody>
      </p:sp>
    </p:spTree>
    <p:extLst>
      <p:ext uri="{BB962C8B-B14F-4D97-AF65-F5344CB8AC3E}">
        <p14:creationId xmlns:p14="http://schemas.microsoft.com/office/powerpoint/2010/main" val="1995298361"/>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修改内嵌样式</a:t>
            </a:r>
          </a:p>
        </p:txBody>
      </p:sp>
      <p:pic>
        <p:nvPicPr>
          <p:cNvPr id="4" name="内容占位符 3"/>
          <p:cNvPicPr>
            <a:picLocks noGrp="1" noChangeAspect="1"/>
          </p:cNvPicPr>
          <p:nvPr>
            <p:ph idx="1"/>
          </p:nvPr>
        </p:nvPicPr>
        <p:blipFill>
          <a:blip r:embed="rId2"/>
          <a:stretch>
            <a:fillRect/>
          </a:stretch>
        </p:blipFill>
        <p:spPr>
          <a:xfrm>
            <a:off x="2312987" y="1905000"/>
            <a:ext cx="7972425" cy="4114800"/>
          </a:xfrm>
          <a:prstGeom prst="rect">
            <a:avLst/>
          </a:prstGeom>
        </p:spPr>
      </p:pic>
    </p:spTree>
    <p:extLst>
      <p:ext uri="{BB962C8B-B14F-4D97-AF65-F5344CB8AC3E}">
        <p14:creationId xmlns:p14="http://schemas.microsoft.com/office/powerpoint/2010/main" val="258225865"/>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修改内嵌样式</a:t>
            </a:r>
          </a:p>
        </p:txBody>
      </p:sp>
      <p:sp>
        <p:nvSpPr>
          <p:cNvPr id="3" name="内容占位符 2"/>
          <p:cNvSpPr>
            <a:spLocks noGrp="1"/>
          </p:cNvSpPr>
          <p:nvPr>
            <p:ph idx="1"/>
          </p:nvPr>
        </p:nvSpPr>
        <p:spPr/>
        <p:txBody>
          <a:bodyPr/>
          <a:lstStyle/>
          <a:p>
            <a:r>
              <a:rPr lang="en-US" altLang="zh-CN" dirty="0"/>
              <a:t>HTML</a:t>
            </a:r>
            <a:r>
              <a:rPr lang="zh-CN" altLang="en-US" dirty="0"/>
              <a:t>元素的</a:t>
            </a:r>
            <a:r>
              <a:rPr lang="en-US" altLang="zh-CN" dirty="0"/>
              <a:t>style</a:t>
            </a:r>
            <a:r>
              <a:rPr lang="zh-CN" altLang="en-US" dirty="0"/>
              <a:t>对象对应于</a:t>
            </a:r>
            <a:r>
              <a:rPr lang="en-US" altLang="zh-CN" dirty="0"/>
              <a:t>HTML</a:t>
            </a:r>
            <a:r>
              <a:rPr lang="zh-CN" altLang="en-US" dirty="0"/>
              <a:t>元素内嵌的</a:t>
            </a:r>
            <a:r>
              <a:rPr lang="en-US" altLang="zh-CN" dirty="0"/>
              <a:t>style</a:t>
            </a:r>
            <a:r>
              <a:rPr lang="zh-CN" altLang="en-US" dirty="0" smtClean="0"/>
              <a:t>属性</a:t>
            </a:r>
            <a:endParaRPr lang="en-US" altLang="zh-CN" dirty="0" smtClean="0"/>
          </a:p>
          <a:p>
            <a:pPr lvl="1"/>
            <a:r>
              <a:rPr lang="zh-CN" altLang="en-US" dirty="0" smtClean="0"/>
              <a:t>获取类似</a:t>
            </a:r>
            <a:r>
              <a:rPr lang="en-US" altLang="zh-CN" dirty="0" smtClean="0"/>
              <a:t>border</a:t>
            </a:r>
            <a:r>
              <a:rPr lang="zh-CN" altLang="en-US" dirty="0" smtClean="0"/>
              <a:t>这样的</a:t>
            </a:r>
            <a:r>
              <a:rPr lang="en-US" altLang="zh-CN" dirty="0" smtClean="0"/>
              <a:t>CSS</a:t>
            </a:r>
            <a:r>
              <a:rPr lang="zh-CN" altLang="en-US" dirty="0" smtClean="0"/>
              <a:t>组合属性时会有问题</a:t>
            </a:r>
            <a:endParaRPr lang="en-US" altLang="zh-CN" dirty="0" smtClean="0"/>
          </a:p>
          <a:p>
            <a:pPr lvl="1"/>
            <a:r>
              <a:rPr lang="en-US" altLang="zh-CN" dirty="0" smtClean="0"/>
              <a:t>DOM2</a:t>
            </a:r>
            <a:r>
              <a:rPr lang="zh-CN" altLang="en-US" dirty="0" smtClean="0"/>
              <a:t>中还为</a:t>
            </a:r>
            <a:r>
              <a:rPr lang="en-US" altLang="zh-CN" dirty="0" smtClean="0"/>
              <a:t>style</a:t>
            </a:r>
            <a:r>
              <a:rPr lang="zh-CN" altLang="en-US" dirty="0"/>
              <a:t>对象</a:t>
            </a:r>
            <a:r>
              <a:rPr lang="zh-CN" altLang="en-US" dirty="0" smtClean="0"/>
              <a:t>提供了多个属性和方法</a:t>
            </a:r>
            <a:endParaRPr lang="en-US" altLang="zh-CN" dirty="0" smtClean="0"/>
          </a:p>
          <a:p>
            <a:pPr lvl="2"/>
            <a:r>
              <a:rPr lang="en-US" altLang="zh-CN" dirty="0" err="1" smtClean="0"/>
              <a:t>cssText</a:t>
            </a:r>
            <a:r>
              <a:rPr lang="zh-CN" altLang="en-US" dirty="0" smtClean="0"/>
              <a:t>：可以获得完整的</a:t>
            </a:r>
            <a:r>
              <a:rPr lang="en-US" altLang="zh-CN" dirty="0" smtClean="0"/>
              <a:t>style</a:t>
            </a:r>
            <a:r>
              <a:rPr lang="zh-CN" altLang="en-US" dirty="0" smtClean="0"/>
              <a:t>属性值，唯一通用属性</a:t>
            </a:r>
            <a:endParaRPr lang="en-US" altLang="zh-CN" dirty="0" smtClean="0"/>
          </a:p>
          <a:p>
            <a:pPr lvl="2"/>
            <a:r>
              <a:rPr lang="en-US" altLang="zh-CN" dirty="0" err="1" smtClean="0"/>
              <a:t>getPropertyCSSValue</a:t>
            </a:r>
            <a:r>
              <a:rPr lang="en-US" altLang="zh-CN" dirty="0" smtClean="0"/>
              <a:t>()</a:t>
            </a:r>
            <a:r>
              <a:rPr lang="zh-CN" altLang="en-US" dirty="0" smtClean="0"/>
              <a:t>：获得给定属性值的</a:t>
            </a:r>
            <a:r>
              <a:rPr lang="en-US" altLang="zh-CN" dirty="0" smtClean="0"/>
              <a:t>CSS</a:t>
            </a:r>
            <a:r>
              <a:rPr lang="zh-CN" altLang="en-US" dirty="0" smtClean="0"/>
              <a:t>值</a:t>
            </a:r>
            <a:endParaRPr lang="en-US" altLang="zh-CN" dirty="0" smtClean="0"/>
          </a:p>
          <a:p>
            <a:pPr lvl="2"/>
            <a:r>
              <a:rPr lang="en-US" altLang="zh-CN" dirty="0" err="1" smtClean="0"/>
              <a:t>setproperty</a:t>
            </a:r>
            <a:r>
              <a:rPr lang="en-US" altLang="zh-CN" dirty="0" smtClean="0"/>
              <a:t>()</a:t>
            </a:r>
            <a:r>
              <a:rPr lang="zh-CN" altLang="en-US" dirty="0" smtClean="0"/>
              <a:t>：设定给定</a:t>
            </a:r>
            <a:r>
              <a:rPr lang="en-US" altLang="zh-CN" dirty="0" smtClean="0"/>
              <a:t>CSS</a:t>
            </a:r>
            <a:r>
              <a:rPr lang="zh-CN" altLang="en-US" dirty="0" smtClean="0"/>
              <a:t>属性值</a:t>
            </a:r>
            <a:endParaRPr lang="en-US" altLang="zh-CN" dirty="0" smtClean="0"/>
          </a:p>
          <a:p>
            <a:pPr lvl="2"/>
            <a:r>
              <a:rPr lang="en-US" altLang="zh-CN" dirty="0" err="1" smtClean="0"/>
              <a:t>removeProperty</a:t>
            </a:r>
            <a:r>
              <a:rPr lang="en-US" altLang="zh-CN" dirty="0" smtClean="0"/>
              <a:t>()</a:t>
            </a:r>
            <a:r>
              <a:rPr lang="zh-CN" altLang="en-US" dirty="0" smtClean="0"/>
              <a:t>：移除给定</a:t>
            </a:r>
            <a:r>
              <a:rPr lang="en-US" altLang="zh-CN" dirty="0" smtClean="0"/>
              <a:t>CSS</a:t>
            </a:r>
            <a:r>
              <a:rPr lang="zh-CN" altLang="en-US" dirty="0" smtClean="0"/>
              <a:t>属性</a:t>
            </a:r>
            <a:endParaRPr lang="en-US" altLang="zh-CN" dirty="0" smtClean="0"/>
          </a:p>
          <a:p>
            <a:pPr lvl="2"/>
            <a:r>
              <a:rPr lang="en-US" altLang="zh-CN" dirty="0" smtClean="0"/>
              <a:t>item()</a:t>
            </a:r>
            <a:r>
              <a:rPr lang="zh-CN" altLang="en-US" dirty="0" smtClean="0"/>
              <a:t>：返回指定位置</a:t>
            </a:r>
            <a:r>
              <a:rPr lang="en-US" altLang="zh-CN" dirty="0" smtClean="0"/>
              <a:t>CSS</a:t>
            </a:r>
            <a:r>
              <a:rPr lang="zh-CN" altLang="en-US" dirty="0" smtClean="0"/>
              <a:t>属性名称</a:t>
            </a:r>
            <a:endParaRPr lang="en-US" altLang="zh-CN" dirty="0" smtClean="0"/>
          </a:p>
          <a:p>
            <a:pPr lvl="2"/>
            <a:r>
              <a:rPr lang="en-US" altLang="zh-CN" dirty="0" smtClean="0"/>
              <a:t>length</a:t>
            </a:r>
            <a:r>
              <a:rPr lang="zh-CN" altLang="en-US" dirty="0" smtClean="0"/>
              <a:t>：</a:t>
            </a:r>
            <a:r>
              <a:rPr lang="en-US" altLang="zh-CN" dirty="0" smtClean="0"/>
              <a:t>CSS</a:t>
            </a:r>
            <a:r>
              <a:rPr lang="zh-CN" altLang="en-US" dirty="0" smtClean="0"/>
              <a:t>属性个数</a:t>
            </a:r>
            <a:endParaRPr lang="en-US" altLang="zh-CN" dirty="0" smtClean="0"/>
          </a:p>
          <a:p>
            <a:pPr lvl="2"/>
            <a:r>
              <a:rPr lang="en-US" altLang="zh-CN" dirty="0">
                <a:hlinkClick r:id="rId3" action="ppaction://hlinkfile"/>
              </a:rPr>
              <a:t>example</a:t>
            </a:r>
            <a:endParaRPr lang="en-US" altLang="zh-CN" dirty="0"/>
          </a:p>
          <a:p>
            <a:pPr lvl="1"/>
            <a:endParaRPr lang="zh-CN" altLang="en-US" dirty="0"/>
          </a:p>
        </p:txBody>
      </p:sp>
    </p:spTree>
    <p:extLst>
      <p:ext uri="{BB962C8B-B14F-4D97-AF65-F5344CB8AC3E}">
        <p14:creationId xmlns:p14="http://schemas.microsoft.com/office/powerpoint/2010/main" val="1954132670"/>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修改内嵌样式</a:t>
            </a:r>
          </a:p>
        </p:txBody>
      </p:sp>
      <p:pic>
        <p:nvPicPr>
          <p:cNvPr id="4" name="内容占位符 3"/>
          <p:cNvPicPr>
            <a:picLocks noGrp="1" noChangeAspect="1"/>
          </p:cNvPicPr>
          <p:nvPr>
            <p:ph idx="1"/>
          </p:nvPr>
        </p:nvPicPr>
        <p:blipFill>
          <a:blip r:embed="rId2"/>
          <a:stretch>
            <a:fillRect/>
          </a:stretch>
        </p:blipFill>
        <p:spPr>
          <a:xfrm>
            <a:off x="2654057" y="1905000"/>
            <a:ext cx="7290286" cy="4114800"/>
          </a:xfrm>
          <a:prstGeom prst="rect">
            <a:avLst/>
          </a:prstGeom>
        </p:spPr>
      </p:pic>
    </p:spTree>
    <p:extLst>
      <p:ext uri="{BB962C8B-B14F-4D97-AF65-F5344CB8AC3E}">
        <p14:creationId xmlns:p14="http://schemas.microsoft.com/office/powerpoint/2010/main" val="2143909267"/>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修改内嵌样式</a:t>
            </a:r>
          </a:p>
        </p:txBody>
      </p:sp>
      <p:sp>
        <p:nvSpPr>
          <p:cNvPr id="3" name="内容占位符 2"/>
          <p:cNvSpPr>
            <a:spLocks noGrp="1"/>
          </p:cNvSpPr>
          <p:nvPr>
            <p:ph idx="1"/>
          </p:nvPr>
        </p:nvSpPr>
        <p:spPr/>
        <p:txBody>
          <a:bodyPr/>
          <a:lstStyle/>
          <a:p>
            <a:r>
              <a:rPr lang="en-US" altLang="zh-CN" dirty="0"/>
              <a:t>HTML</a:t>
            </a:r>
            <a:r>
              <a:rPr lang="zh-CN" altLang="en-US" dirty="0"/>
              <a:t>元素的</a:t>
            </a:r>
            <a:r>
              <a:rPr lang="en-US" altLang="zh-CN" dirty="0"/>
              <a:t>style</a:t>
            </a:r>
            <a:r>
              <a:rPr lang="zh-CN" altLang="en-US" dirty="0"/>
              <a:t>对象对应于</a:t>
            </a:r>
            <a:r>
              <a:rPr lang="en-US" altLang="zh-CN" dirty="0"/>
              <a:t>HTML</a:t>
            </a:r>
            <a:r>
              <a:rPr lang="zh-CN" altLang="en-US" dirty="0"/>
              <a:t>元素内嵌的</a:t>
            </a:r>
            <a:r>
              <a:rPr lang="en-US" altLang="zh-CN" dirty="0"/>
              <a:t>style</a:t>
            </a:r>
            <a:r>
              <a:rPr lang="zh-CN" altLang="en-US" dirty="0"/>
              <a:t>属性</a:t>
            </a:r>
            <a:endParaRPr lang="en-US" altLang="zh-CN" dirty="0"/>
          </a:p>
          <a:p>
            <a:pPr lvl="1"/>
            <a:r>
              <a:rPr lang="en-US" altLang="zh-CN" dirty="0" smtClean="0"/>
              <a:t>DOM2</a:t>
            </a:r>
            <a:r>
              <a:rPr lang="zh-CN" altLang="en-US" dirty="0" smtClean="0"/>
              <a:t>中在</a:t>
            </a:r>
            <a:r>
              <a:rPr lang="en-US" altLang="zh-CN" dirty="0" err="1" smtClean="0"/>
              <a:t>document.defaultView</a:t>
            </a:r>
            <a:r>
              <a:rPr lang="zh-CN" altLang="en-US" dirty="0" smtClean="0"/>
              <a:t>下提供了</a:t>
            </a:r>
            <a:r>
              <a:rPr lang="en-US" altLang="zh-CN" dirty="0" err="1" smtClean="0"/>
              <a:t>getComputedStyle</a:t>
            </a:r>
            <a:r>
              <a:rPr lang="en-US" altLang="zh-CN" dirty="0" smtClean="0"/>
              <a:t>()</a:t>
            </a:r>
            <a:r>
              <a:rPr lang="zh-CN" altLang="en-US" dirty="0" smtClean="0"/>
              <a:t>方法，提供某个元素的层叠后的</a:t>
            </a:r>
            <a:r>
              <a:rPr lang="en-US" altLang="zh-CN" dirty="0" smtClean="0"/>
              <a:t>CSS</a:t>
            </a:r>
            <a:r>
              <a:rPr lang="zh-CN" altLang="en-US" dirty="0" smtClean="0"/>
              <a:t>对象</a:t>
            </a:r>
            <a:endParaRPr lang="en-US" altLang="zh-CN" dirty="0" smtClean="0"/>
          </a:p>
          <a:p>
            <a:pPr lvl="1"/>
            <a:r>
              <a:rPr lang="en-US" altLang="zh-CN" dirty="0" smtClean="0"/>
              <a:t>IE</a:t>
            </a:r>
            <a:r>
              <a:rPr lang="zh-CN" altLang="en-US" dirty="0" smtClean="0"/>
              <a:t>提供了</a:t>
            </a:r>
            <a:r>
              <a:rPr lang="en-US" altLang="zh-CN" dirty="0" err="1" smtClean="0"/>
              <a:t>currentStyle</a:t>
            </a:r>
            <a:r>
              <a:rPr lang="zh-CN" altLang="en-US" dirty="0" smtClean="0"/>
              <a:t>对象完成类似工作</a:t>
            </a:r>
            <a:endParaRPr lang="en-US" altLang="zh-CN" dirty="0" smtClean="0"/>
          </a:p>
          <a:p>
            <a:pPr lvl="1"/>
            <a:r>
              <a:rPr lang="zh-CN" altLang="en-US" dirty="0" smtClean="0"/>
              <a:t>单位的问题，颜色的问题</a:t>
            </a:r>
            <a:endParaRPr lang="en-US" altLang="zh-CN" dirty="0" smtClean="0"/>
          </a:p>
          <a:p>
            <a:pPr lvl="1"/>
            <a:r>
              <a:rPr lang="en-US" altLang="zh-CN" dirty="0">
                <a:hlinkClick r:id="rId3" action="ppaction://hlinkfile"/>
              </a:rPr>
              <a:t>example</a:t>
            </a:r>
            <a:endParaRPr lang="en-US" altLang="zh-CN" dirty="0" smtClean="0"/>
          </a:p>
          <a:p>
            <a:r>
              <a:rPr lang="zh-CN" altLang="en-US" dirty="0" smtClean="0"/>
              <a:t>考虑到层叠的关系，这是较常使用的修改方式</a:t>
            </a:r>
            <a:endParaRPr lang="zh-CN" altLang="en-US" dirty="0"/>
          </a:p>
        </p:txBody>
      </p:sp>
    </p:spTree>
    <p:extLst>
      <p:ext uri="{BB962C8B-B14F-4D97-AF65-F5344CB8AC3E}">
        <p14:creationId xmlns:p14="http://schemas.microsoft.com/office/powerpoint/2010/main" val="2792286260"/>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修改内嵌样式</a:t>
            </a:r>
          </a:p>
        </p:txBody>
      </p:sp>
      <p:pic>
        <p:nvPicPr>
          <p:cNvPr id="4" name="内容占位符 3"/>
          <p:cNvPicPr>
            <a:picLocks noGrp="1" noChangeAspect="1"/>
          </p:cNvPicPr>
          <p:nvPr>
            <p:ph idx="1"/>
          </p:nvPr>
        </p:nvPicPr>
        <p:blipFill>
          <a:blip r:embed="rId2"/>
          <a:stretch>
            <a:fillRect/>
          </a:stretch>
        </p:blipFill>
        <p:spPr>
          <a:xfrm>
            <a:off x="2816178" y="1905000"/>
            <a:ext cx="6966043" cy="4114800"/>
          </a:xfrm>
          <a:prstGeom prst="rect">
            <a:avLst/>
          </a:prstGeom>
        </p:spPr>
      </p:pic>
    </p:spTree>
    <p:extLst>
      <p:ext uri="{BB962C8B-B14F-4D97-AF65-F5344CB8AC3E}">
        <p14:creationId xmlns:p14="http://schemas.microsoft.com/office/powerpoint/2010/main" val="3338233305"/>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lvl="1"/>
            <a:r>
              <a:rPr lang="zh-CN" altLang="en-US" dirty="0" smtClean="0"/>
              <a:t>修改</a:t>
            </a:r>
            <a:r>
              <a:rPr lang="zh-CN" altLang="en-US" dirty="0"/>
              <a:t>整个</a:t>
            </a:r>
            <a:r>
              <a:rPr lang="zh-CN" altLang="en-US" dirty="0" smtClean="0"/>
              <a:t>样式单</a:t>
            </a:r>
            <a:endParaRPr lang="zh-CN" altLang="en-US" dirty="0"/>
          </a:p>
        </p:txBody>
      </p:sp>
      <p:sp>
        <p:nvSpPr>
          <p:cNvPr id="3" name="内容占位符 2"/>
          <p:cNvSpPr>
            <a:spLocks noGrp="1"/>
          </p:cNvSpPr>
          <p:nvPr>
            <p:ph idx="1"/>
          </p:nvPr>
        </p:nvSpPr>
        <p:spPr/>
        <p:txBody>
          <a:bodyPr/>
          <a:lstStyle/>
          <a:p>
            <a:r>
              <a:rPr lang="zh-CN" altLang="en-US" dirty="0" smtClean="0"/>
              <a:t>获得样式单集合</a:t>
            </a:r>
            <a:endParaRPr lang="en-US" altLang="zh-CN" dirty="0" smtClean="0"/>
          </a:p>
          <a:p>
            <a:pPr lvl="1"/>
            <a:r>
              <a:rPr lang="zh-CN" altLang="en-US" dirty="0" smtClean="0"/>
              <a:t>样式单表示为</a:t>
            </a:r>
            <a:r>
              <a:rPr lang="en-US" altLang="zh-CN" dirty="0" err="1"/>
              <a:t>CSSStyleSheet</a:t>
            </a:r>
            <a:r>
              <a:rPr lang="zh-CN" altLang="en-US" dirty="0"/>
              <a:t>类型</a:t>
            </a:r>
            <a:endParaRPr lang="en-US" altLang="zh-CN" dirty="0" smtClean="0"/>
          </a:p>
          <a:p>
            <a:pPr lvl="1"/>
            <a:r>
              <a:rPr lang="zh-CN" altLang="en-US" dirty="0" smtClean="0"/>
              <a:t>可以通过</a:t>
            </a:r>
            <a:r>
              <a:rPr lang="en-US" altLang="zh-CN" dirty="0" err="1" smtClean="0"/>
              <a:t>document.styleSheets</a:t>
            </a:r>
            <a:r>
              <a:rPr lang="zh-CN" altLang="en-US" dirty="0" smtClean="0"/>
              <a:t>节点序列样式单集合</a:t>
            </a:r>
            <a:endParaRPr lang="en-US" altLang="zh-CN" dirty="0" smtClean="0"/>
          </a:p>
          <a:p>
            <a:pPr lvl="1"/>
            <a:r>
              <a:rPr lang="zh-CN" altLang="en-US" dirty="0" smtClean="0"/>
              <a:t>也可以直接通过</a:t>
            </a:r>
            <a:r>
              <a:rPr lang="en-US" altLang="zh-CN" dirty="0" smtClean="0"/>
              <a:t>&lt;link&gt;</a:t>
            </a:r>
            <a:r>
              <a:rPr lang="zh-CN" altLang="en-US" dirty="0" smtClean="0"/>
              <a:t>或</a:t>
            </a:r>
            <a:r>
              <a:rPr lang="en-US" altLang="zh-CN" dirty="0" smtClean="0"/>
              <a:t>&lt;style&gt;</a:t>
            </a:r>
            <a:r>
              <a:rPr lang="zh-CN" altLang="en-US" dirty="0" smtClean="0"/>
              <a:t>元素取得样式单，</a:t>
            </a:r>
            <a:r>
              <a:rPr lang="en-US" altLang="zh-CN" dirty="0" smtClean="0"/>
              <a:t>W3C</a:t>
            </a:r>
            <a:r>
              <a:rPr lang="zh-CN" altLang="en-US" dirty="0"/>
              <a:t>使用</a:t>
            </a:r>
            <a:r>
              <a:rPr lang="en-US" altLang="zh-CN" dirty="0" smtClean="0"/>
              <a:t>sheet</a:t>
            </a:r>
            <a:r>
              <a:rPr lang="zh-CN" altLang="en-US" dirty="0" smtClean="0"/>
              <a:t>对象，微软使用</a:t>
            </a:r>
            <a:r>
              <a:rPr lang="en-US" altLang="zh-CN" dirty="0" err="1" smtClean="0"/>
              <a:t>styleSheet</a:t>
            </a:r>
            <a:endParaRPr lang="en-US" altLang="zh-CN" dirty="0" smtClean="0"/>
          </a:p>
          <a:p>
            <a:pPr lvl="1"/>
            <a:r>
              <a:rPr lang="zh-CN" altLang="en-US" dirty="0" smtClean="0"/>
              <a:t>可以通过设置样式单的</a:t>
            </a:r>
            <a:r>
              <a:rPr lang="en-US" altLang="zh-CN" dirty="0" smtClean="0"/>
              <a:t>disabled</a:t>
            </a:r>
            <a:r>
              <a:rPr lang="zh-CN" altLang="en-US" dirty="0" smtClean="0"/>
              <a:t>属性来停用和启用样式单</a:t>
            </a:r>
            <a:endParaRPr lang="en-US" altLang="zh-CN" dirty="0" smtClean="0"/>
          </a:p>
          <a:p>
            <a:pPr lvl="1"/>
            <a:r>
              <a:rPr lang="en-US" altLang="zh-CN" dirty="0" smtClean="0">
                <a:hlinkClick r:id="rId2" action="ppaction://hlinkfile"/>
              </a:rPr>
              <a:t>example1</a:t>
            </a:r>
            <a:r>
              <a:rPr lang="en-US" altLang="zh-CN" dirty="0" smtClean="0"/>
              <a:t> vs. </a:t>
            </a:r>
            <a:r>
              <a:rPr lang="en-US" altLang="zh-CN" dirty="0" smtClean="0">
                <a:hlinkClick r:id="rId3" action="ppaction://hlinkfile"/>
              </a:rPr>
              <a:t>example2</a:t>
            </a:r>
            <a:endParaRPr lang="zh-CN" altLang="en-US" dirty="0"/>
          </a:p>
        </p:txBody>
      </p:sp>
    </p:spTree>
    <p:extLst>
      <p:ext uri="{BB962C8B-B14F-4D97-AF65-F5344CB8AC3E}">
        <p14:creationId xmlns:p14="http://schemas.microsoft.com/office/powerpoint/2010/main" val="1284451047"/>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修改整个样式单</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39616" y="1988840"/>
            <a:ext cx="6595194" cy="33843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01770836"/>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修改整个样式单</a:t>
            </a:r>
          </a:p>
        </p:txBody>
      </p:sp>
      <p:pic>
        <p:nvPicPr>
          <p:cNvPr id="6" name="内容占位符 5"/>
          <p:cNvPicPr>
            <a:picLocks noGrp="1" noChangeAspect="1"/>
          </p:cNvPicPr>
          <p:nvPr>
            <p:ph sz="half" idx="1"/>
          </p:nvPr>
        </p:nvPicPr>
        <p:blipFill>
          <a:blip r:embed="rId2"/>
          <a:stretch>
            <a:fillRect/>
          </a:stretch>
        </p:blipFill>
        <p:spPr>
          <a:xfrm>
            <a:off x="1358365" y="1905000"/>
            <a:ext cx="4598469" cy="4114800"/>
          </a:xfrm>
          <a:prstGeom prst="rect">
            <a:avLst/>
          </a:prstGeom>
        </p:spPr>
      </p:pic>
      <p:pic>
        <p:nvPicPr>
          <p:cNvPr id="7" name="内容占位符 6"/>
          <p:cNvPicPr>
            <a:picLocks noGrp="1" noChangeAspect="1"/>
          </p:cNvPicPr>
          <p:nvPr>
            <p:ph sz="half" idx="2"/>
          </p:nvPr>
        </p:nvPicPr>
        <p:blipFill>
          <a:blip r:embed="rId3"/>
          <a:stretch>
            <a:fillRect/>
          </a:stretch>
        </p:blipFill>
        <p:spPr>
          <a:xfrm>
            <a:off x="6697480" y="1905000"/>
            <a:ext cx="4486640" cy="4114800"/>
          </a:xfrm>
          <a:prstGeom prst="rect">
            <a:avLst/>
          </a:prstGeom>
        </p:spPr>
      </p:pic>
    </p:spTree>
    <p:extLst>
      <p:ext uri="{BB962C8B-B14F-4D97-AF65-F5344CB8AC3E}">
        <p14:creationId xmlns:p14="http://schemas.microsoft.com/office/powerpoint/2010/main" val="3199474534"/>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修改整个样式单</a:t>
            </a:r>
          </a:p>
        </p:txBody>
      </p:sp>
      <p:sp>
        <p:nvSpPr>
          <p:cNvPr id="3" name="内容占位符 2"/>
          <p:cNvSpPr>
            <a:spLocks noGrp="1"/>
          </p:cNvSpPr>
          <p:nvPr>
            <p:ph idx="1"/>
          </p:nvPr>
        </p:nvSpPr>
        <p:spPr/>
        <p:txBody>
          <a:bodyPr/>
          <a:lstStyle/>
          <a:p>
            <a:r>
              <a:rPr lang="zh-CN" altLang="en-US" dirty="0" smtClean="0"/>
              <a:t>获取和操作规则</a:t>
            </a:r>
            <a:endParaRPr lang="en-US" altLang="zh-CN" dirty="0" smtClean="0"/>
          </a:p>
          <a:p>
            <a:pPr lvl="1"/>
            <a:r>
              <a:rPr lang="zh-CN" altLang="en-US" dirty="0" smtClean="0"/>
              <a:t>样式单由规则组成，规则表示为</a:t>
            </a:r>
            <a:r>
              <a:rPr lang="en-US" altLang="zh-CN" dirty="0" err="1" smtClean="0"/>
              <a:t>CSSRule</a:t>
            </a:r>
            <a:r>
              <a:rPr lang="zh-CN" altLang="en-US" dirty="0" smtClean="0"/>
              <a:t>类型</a:t>
            </a:r>
            <a:endParaRPr lang="en-US" altLang="zh-CN" dirty="0" smtClean="0"/>
          </a:p>
          <a:p>
            <a:pPr lvl="1"/>
            <a:r>
              <a:rPr lang="en-US" altLang="zh-CN" dirty="0" smtClean="0"/>
              <a:t>W3C</a:t>
            </a:r>
            <a:r>
              <a:rPr lang="zh-CN" altLang="en-US" dirty="0" smtClean="0"/>
              <a:t>使用</a:t>
            </a:r>
            <a:r>
              <a:rPr lang="en-US" altLang="zh-CN" dirty="0" err="1" smtClean="0"/>
              <a:t>cssRules</a:t>
            </a:r>
            <a:r>
              <a:rPr lang="en-US" altLang="zh-CN" dirty="0" smtClean="0"/>
              <a:t>[]</a:t>
            </a:r>
            <a:r>
              <a:rPr lang="zh-CN" altLang="en-US" dirty="0" smtClean="0"/>
              <a:t>，微软使用</a:t>
            </a:r>
            <a:r>
              <a:rPr lang="en-US" altLang="zh-CN" dirty="0" smtClean="0"/>
              <a:t>rules[]</a:t>
            </a:r>
          </a:p>
          <a:p>
            <a:pPr lvl="1"/>
            <a:r>
              <a:rPr lang="en-US" altLang="zh-CN" dirty="0" err="1" smtClean="0"/>
              <a:t>cssText</a:t>
            </a:r>
            <a:r>
              <a:rPr lang="zh-CN" altLang="en-US" dirty="0" smtClean="0"/>
              <a:t>：整条规则文本</a:t>
            </a:r>
            <a:endParaRPr lang="en-US" altLang="zh-CN" dirty="0" smtClean="0"/>
          </a:p>
          <a:p>
            <a:pPr lvl="1"/>
            <a:r>
              <a:rPr lang="en-US" altLang="zh-CN" dirty="0" err="1" smtClean="0"/>
              <a:t>selectorText</a:t>
            </a:r>
            <a:r>
              <a:rPr lang="zh-CN" altLang="en-US" dirty="0" smtClean="0"/>
              <a:t>：当前规则选择器文本</a:t>
            </a:r>
            <a:endParaRPr lang="en-US" altLang="zh-CN" dirty="0" smtClean="0"/>
          </a:p>
          <a:p>
            <a:pPr lvl="1"/>
            <a:r>
              <a:rPr lang="en-US" altLang="zh-CN" dirty="0" smtClean="0"/>
              <a:t>style</a:t>
            </a:r>
            <a:r>
              <a:rPr lang="zh-CN" altLang="en-US" dirty="0" smtClean="0"/>
              <a:t>：声明集合</a:t>
            </a:r>
            <a:endParaRPr lang="en-US" altLang="zh-CN" dirty="0" smtClean="0"/>
          </a:p>
          <a:p>
            <a:pPr lvl="1"/>
            <a:r>
              <a:rPr lang="en-US" altLang="zh-CN" dirty="0" err="1" smtClean="0"/>
              <a:t>cssText</a:t>
            </a:r>
            <a:r>
              <a:rPr lang="zh-CN" altLang="en-US" dirty="0" smtClean="0"/>
              <a:t>与</a:t>
            </a:r>
            <a:r>
              <a:rPr lang="en-US" altLang="zh-CN" dirty="0" err="1" smtClean="0"/>
              <a:t>style.cssText</a:t>
            </a:r>
            <a:r>
              <a:rPr lang="zh-CN" altLang="en-US" dirty="0" smtClean="0"/>
              <a:t>区别</a:t>
            </a:r>
            <a:endParaRPr lang="en-US" altLang="zh-CN" dirty="0" smtClean="0"/>
          </a:p>
          <a:p>
            <a:pPr lvl="1"/>
            <a:r>
              <a:rPr lang="en-US" altLang="zh-CN" dirty="0" smtClean="0">
                <a:hlinkClick r:id="rId2" action="ppaction://hlinkfile"/>
              </a:rPr>
              <a:t>example1</a:t>
            </a:r>
            <a:r>
              <a:rPr lang="en-US" altLang="zh-CN" dirty="0" smtClean="0"/>
              <a:t> vs. </a:t>
            </a:r>
            <a:r>
              <a:rPr lang="en-US" altLang="zh-CN" dirty="0" smtClean="0">
                <a:hlinkClick r:id="rId3" action="ppaction://hlinkfile"/>
              </a:rPr>
              <a:t>example2</a:t>
            </a:r>
            <a:endParaRPr lang="zh-CN" altLang="en-US" dirty="0"/>
          </a:p>
        </p:txBody>
      </p:sp>
    </p:spTree>
    <p:extLst>
      <p:ext uri="{BB962C8B-B14F-4D97-AF65-F5344CB8AC3E}">
        <p14:creationId xmlns:p14="http://schemas.microsoft.com/office/powerpoint/2010/main" val="8621882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客户端应用核心对象</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1585" y="1524000"/>
            <a:ext cx="7812315" cy="4713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45818815"/>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修改整个样式单</a:t>
            </a:r>
          </a:p>
        </p:txBody>
      </p:sp>
      <p:pic>
        <p:nvPicPr>
          <p:cNvPr id="6" name="内容占位符 5"/>
          <p:cNvPicPr>
            <a:picLocks noGrp="1" noChangeAspect="1"/>
          </p:cNvPicPr>
          <p:nvPr>
            <p:ph sz="half" idx="1"/>
          </p:nvPr>
        </p:nvPicPr>
        <p:blipFill>
          <a:blip r:embed="rId2"/>
          <a:stretch>
            <a:fillRect/>
          </a:stretch>
        </p:blipFill>
        <p:spPr>
          <a:xfrm>
            <a:off x="1117600" y="2131875"/>
            <a:ext cx="5080000" cy="3661049"/>
          </a:xfrm>
          <a:prstGeom prst="rect">
            <a:avLst/>
          </a:prstGeom>
        </p:spPr>
      </p:pic>
      <p:pic>
        <p:nvPicPr>
          <p:cNvPr id="7" name="内容占位符 6"/>
          <p:cNvPicPr>
            <a:picLocks noGrp="1" noChangeAspect="1"/>
          </p:cNvPicPr>
          <p:nvPr>
            <p:ph sz="half" idx="2"/>
          </p:nvPr>
        </p:nvPicPr>
        <p:blipFill>
          <a:blip r:embed="rId3"/>
          <a:stretch>
            <a:fillRect/>
          </a:stretch>
        </p:blipFill>
        <p:spPr>
          <a:xfrm>
            <a:off x="6400800" y="2532922"/>
            <a:ext cx="5080000" cy="2858955"/>
          </a:xfrm>
          <a:prstGeom prst="rect">
            <a:avLst/>
          </a:prstGeom>
        </p:spPr>
      </p:pic>
    </p:spTree>
    <p:extLst>
      <p:ext uri="{BB962C8B-B14F-4D97-AF65-F5344CB8AC3E}">
        <p14:creationId xmlns:p14="http://schemas.microsoft.com/office/powerpoint/2010/main" val="1644553773"/>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修改整个样式单</a:t>
            </a:r>
          </a:p>
        </p:txBody>
      </p:sp>
      <p:sp>
        <p:nvSpPr>
          <p:cNvPr id="3" name="内容占位符 2"/>
          <p:cNvSpPr>
            <a:spLocks noGrp="1"/>
          </p:cNvSpPr>
          <p:nvPr>
            <p:ph sz="half" idx="1"/>
          </p:nvPr>
        </p:nvSpPr>
        <p:spPr/>
        <p:txBody>
          <a:bodyPr/>
          <a:lstStyle/>
          <a:p>
            <a:r>
              <a:rPr lang="zh-CN" altLang="en-US" dirty="0"/>
              <a:t>获取和操作规则</a:t>
            </a:r>
            <a:endParaRPr lang="en-US" altLang="zh-CN" dirty="0"/>
          </a:p>
          <a:p>
            <a:pPr lvl="1"/>
            <a:r>
              <a:rPr lang="en-US" altLang="zh-CN" dirty="0" smtClean="0"/>
              <a:t>W3C</a:t>
            </a:r>
            <a:r>
              <a:rPr lang="zh-CN" altLang="en-US" dirty="0" smtClean="0"/>
              <a:t>使用</a:t>
            </a:r>
            <a:r>
              <a:rPr lang="en-US" altLang="zh-CN" dirty="0" err="1" smtClean="0"/>
              <a:t>insertRule</a:t>
            </a:r>
            <a:r>
              <a:rPr lang="en-US" altLang="zh-CN" dirty="0" smtClean="0"/>
              <a:t>()</a:t>
            </a:r>
            <a:r>
              <a:rPr lang="zh-CN" altLang="en-US" dirty="0" smtClean="0"/>
              <a:t>和</a:t>
            </a:r>
            <a:r>
              <a:rPr lang="en-US" altLang="zh-CN" dirty="0" err="1" smtClean="0"/>
              <a:t>deleteRule</a:t>
            </a:r>
            <a:r>
              <a:rPr lang="en-US" altLang="zh-CN" dirty="0" smtClean="0"/>
              <a:t>()</a:t>
            </a:r>
            <a:r>
              <a:rPr lang="zh-CN" altLang="en-US" dirty="0" smtClean="0"/>
              <a:t>方法</a:t>
            </a:r>
            <a:endParaRPr lang="en-US" altLang="zh-CN" dirty="0" smtClean="0"/>
          </a:p>
          <a:p>
            <a:pPr lvl="1"/>
            <a:r>
              <a:rPr lang="zh-CN" altLang="en-US" dirty="0" smtClean="0"/>
              <a:t>微软使用</a:t>
            </a:r>
            <a:r>
              <a:rPr lang="en-US" altLang="zh-CN" dirty="0" err="1" smtClean="0"/>
              <a:t>addRule</a:t>
            </a:r>
            <a:r>
              <a:rPr lang="en-US" altLang="zh-CN" dirty="0" smtClean="0"/>
              <a:t>()</a:t>
            </a:r>
            <a:r>
              <a:rPr lang="zh-CN" altLang="en-US" dirty="0" smtClean="0"/>
              <a:t>和</a:t>
            </a:r>
            <a:r>
              <a:rPr lang="en-US" altLang="zh-CN" dirty="0" err="1" smtClean="0"/>
              <a:t>removeRule</a:t>
            </a:r>
            <a:r>
              <a:rPr lang="en-US" altLang="zh-CN" dirty="0" smtClean="0"/>
              <a:t>()</a:t>
            </a:r>
            <a:r>
              <a:rPr lang="zh-CN" altLang="en-US" dirty="0" smtClean="0"/>
              <a:t>方法</a:t>
            </a:r>
            <a:endParaRPr lang="en-US" altLang="zh-CN" dirty="0" smtClean="0"/>
          </a:p>
          <a:p>
            <a:pPr lvl="1"/>
            <a:r>
              <a:rPr lang="zh-CN" altLang="en-US" dirty="0" smtClean="0"/>
              <a:t>插入和删除对层叠会有影响</a:t>
            </a:r>
            <a:endParaRPr lang="en-US" altLang="zh-CN" dirty="0" smtClean="0"/>
          </a:p>
          <a:p>
            <a:pPr lvl="1"/>
            <a:r>
              <a:rPr lang="zh-CN" altLang="en-US" dirty="0" smtClean="0"/>
              <a:t>注意大小写的影响</a:t>
            </a:r>
            <a:endParaRPr lang="en-US" altLang="zh-CN" dirty="0" smtClean="0"/>
          </a:p>
          <a:p>
            <a:pPr lvl="1"/>
            <a:r>
              <a:rPr lang="en-US" altLang="zh-CN" dirty="0">
                <a:hlinkClick r:id="rId2" action="ppaction://hlinkfile"/>
              </a:rPr>
              <a:t>example</a:t>
            </a:r>
            <a:endParaRPr lang="zh-CN" altLang="en-US" dirty="0"/>
          </a:p>
        </p:txBody>
      </p:sp>
      <p:pic>
        <p:nvPicPr>
          <p:cNvPr id="5" name="内容占位符 4"/>
          <p:cNvPicPr>
            <a:picLocks noGrp="1" noChangeAspect="1"/>
          </p:cNvPicPr>
          <p:nvPr>
            <p:ph sz="half" idx="2"/>
          </p:nvPr>
        </p:nvPicPr>
        <p:blipFill>
          <a:blip r:embed="rId3"/>
          <a:stretch>
            <a:fillRect/>
          </a:stretch>
        </p:blipFill>
        <p:spPr>
          <a:xfrm>
            <a:off x="6835209" y="1905000"/>
            <a:ext cx="4211182" cy="4114800"/>
          </a:xfrm>
          <a:prstGeom prst="rect">
            <a:avLst/>
          </a:prstGeom>
        </p:spPr>
      </p:pic>
    </p:spTree>
    <p:extLst>
      <p:ext uri="{BB962C8B-B14F-4D97-AF65-F5344CB8AC3E}">
        <p14:creationId xmlns:p14="http://schemas.microsoft.com/office/powerpoint/2010/main" val="2405387191"/>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lvl="1"/>
            <a:r>
              <a:rPr lang="zh-CN" altLang="en-US" dirty="0"/>
              <a:t>修改元素</a:t>
            </a:r>
            <a:r>
              <a:rPr lang="en-US" altLang="zh-CN" dirty="0"/>
              <a:t>id</a:t>
            </a:r>
            <a:r>
              <a:rPr lang="zh-CN" altLang="en-US" dirty="0"/>
              <a:t>或</a:t>
            </a:r>
            <a:r>
              <a:rPr lang="en-US" altLang="zh-CN" dirty="0" smtClean="0"/>
              <a:t>class</a:t>
            </a:r>
            <a:endParaRPr lang="zh-CN" altLang="en-US" dirty="0"/>
          </a:p>
        </p:txBody>
      </p:sp>
      <p:sp>
        <p:nvSpPr>
          <p:cNvPr id="3" name="内容占位符 2"/>
          <p:cNvSpPr>
            <a:spLocks noGrp="1"/>
          </p:cNvSpPr>
          <p:nvPr>
            <p:ph idx="1"/>
          </p:nvPr>
        </p:nvSpPr>
        <p:spPr/>
        <p:txBody>
          <a:bodyPr/>
          <a:lstStyle/>
          <a:p>
            <a:r>
              <a:rPr lang="zh-CN" altLang="en-US" dirty="0" smtClean="0"/>
              <a:t>通过动态改变元素的</a:t>
            </a:r>
            <a:r>
              <a:rPr lang="en-US" altLang="zh-CN" dirty="0" smtClean="0"/>
              <a:t>id</a:t>
            </a:r>
            <a:r>
              <a:rPr lang="zh-CN" altLang="en-US" dirty="0" smtClean="0"/>
              <a:t>或者</a:t>
            </a:r>
            <a:r>
              <a:rPr lang="en-US" altLang="zh-CN" dirty="0" smtClean="0"/>
              <a:t>class</a:t>
            </a:r>
            <a:r>
              <a:rPr lang="zh-CN" altLang="en-US" dirty="0" smtClean="0"/>
              <a:t>，让浏览器自动应用另一套样式</a:t>
            </a:r>
            <a:endParaRPr lang="en-US" altLang="zh-CN" dirty="0" smtClean="0"/>
          </a:p>
          <a:p>
            <a:pPr lvl="1"/>
            <a:r>
              <a:rPr lang="zh-CN" altLang="en-US" dirty="0" smtClean="0"/>
              <a:t>相当于改变了选择器</a:t>
            </a:r>
            <a:endParaRPr lang="en-US" altLang="zh-CN" dirty="0" smtClean="0"/>
          </a:p>
          <a:p>
            <a:pPr lvl="1"/>
            <a:r>
              <a:rPr lang="zh-CN" altLang="en-US" dirty="0" smtClean="0"/>
              <a:t>往往是添加或者删除</a:t>
            </a:r>
            <a:r>
              <a:rPr lang="en-US" altLang="zh-CN" dirty="0" smtClean="0"/>
              <a:t>class</a:t>
            </a:r>
          </a:p>
          <a:p>
            <a:pPr lvl="1"/>
            <a:r>
              <a:rPr lang="en-US" altLang="zh-CN" dirty="0" smtClean="0">
                <a:hlinkClick r:id="rId2" action="ppaction://hlinkfile"/>
              </a:rPr>
              <a:t>example1</a:t>
            </a:r>
            <a:r>
              <a:rPr lang="en-US" altLang="zh-CN" dirty="0" smtClean="0"/>
              <a:t> vs. </a:t>
            </a:r>
            <a:r>
              <a:rPr lang="en-US" altLang="zh-CN" dirty="0" smtClean="0">
                <a:hlinkClick r:id="rId3" action="ppaction://hlinkfile"/>
              </a:rPr>
              <a:t>example2</a:t>
            </a:r>
            <a:endParaRPr lang="zh-CN" altLang="en-US" dirty="0"/>
          </a:p>
        </p:txBody>
      </p:sp>
    </p:spTree>
    <p:extLst>
      <p:ext uri="{BB962C8B-B14F-4D97-AF65-F5344CB8AC3E}">
        <p14:creationId xmlns:p14="http://schemas.microsoft.com/office/powerpoint/2010/main" val="2603411036"/>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修改元素</a:t>
            </a:r>
            <a:r>
              <a:rPr lang="en-US" altLang="zh-CN" dirty="0"/>
              <a:t>id</a:t>
            </a:r>
            <a:r>
              <a:rPr lang="zh-CN" altLang="en-US" dirty="0"/>
              <a:t>或</a:t>
            </a:r>
            <a:r>
              <a:rPr lang="en-US" altLang="zh-CN" dirty="0"/>
              <a:t>class</a:t>
            </a:r>
            <a:endParaRPr lang="zh-CN" altLang="en-US" dirty="0"/>
          </a:p>
        </p:txBody>
      </p:sp>
      <p:pic>
        <p:nvPicPr>
          <p:cNvPr id="6" name="内容占位符 5"/>
          <p:cNvPicPr>
            <a:picLocks noGrp="1" noChangeAspect="1"/>
          </p:cNvPicPr>
          <p:nvPr>
            <p:ph sz="half" idx="1"/>
          </p:nvPr>
        </p:nvPicPr>
        <p:blipFill>
          <a:blip r:embed="rId2"/>
          <a:stretch>
            <a:fillRect/>
          </a:stretch>
        </p:blipFill>
        <p:spPr>
          <a:xfrm>
            <a:off x="1117600" y="1949691"/>
            <a:ext cx="5080000" cy="4025417"/>
          </a:xfrm>
          <a:prstGeom prst="rect">
            <a:avLst/>
          </a:prstGeom>
        </p:spPr>
      </p:pic>
      <p:pic>
        <p:nvPicPr>
          <p:cNvPr id="7" name="内容占位符 6"/>
          <p:cNvPicPr>
            <a:picLocks noGrp="1" noChangeAspect="1"/>
          </p:cNvPicPr>
          <p:nvPr>
            <p:ph sz="half" idx="2"/>
          </p:nvPr>
        </p:nvPicPr>
        <p:blipFill>
          <a:blip r:embed="rId3"/>
          <a:stretch>
            <a:fillRect/>
          </a:stretch>
        </p:blipFill>
        <p:spPr>
          <a:xfrm>
            <a:off x="6400800" y="2119195"/>
            <a:ext cx="5080000" cy="3686409"/>
          </a:xfrm>
          <a:prstGeom prst="rect">
            <a:avLst/>
          </a:prstGeom>
        </p:spPr>
      </p:pic>
    </p:spTree>
    <p:extLst>
      <p:ext uri="{BB962C8B-B14F-4D97-AF65-F5344CB8AC3E}">
        <p14:creationId xmlns:p14="http://schemas.microsoft.com/office/powerpoint/2010/main" val="2189776841"/>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使用</a:t>
            </a:r>
            <a:r>
              <a:rPr lang="en-US" altLang="zh-CN" dirty="0" err="1"/>
              <a:t>document.write</a:t>
            </a:r>
            <a:r>
              <a:rPr lang="zh-CN" altLang="en-US" dirty="0"/>
              <a:t>方法</a:t>
            </a:r>
          </a:p>
        </p:txBody>
      </p:sp>
      <p:sp>
        <p:nvSpPr>
          <p:cNvPr id="3" name="内容占位符 2"/>
          <p:cNvSpPr>
            <a:spLocks noGrp="1"/>
          </p:cNvSpPr>
          <p:nvPr>
            <p:ph sz="half" idx="1"/>
          </p:nvPr>
        </p:nvSpPr>
        <p:spPr/>
        <p:txBody>
          <a:bodyPr/>
          <a:lstStyle/>
          <a:p>
            <a:r>
              <a:rPr lang="zh-CN" altLang="en-US" dirty="0" smtClean="0"/>
              <a:t>主要目的</a:t>
            </a:r>
            <a:endParaRPr lang="en-US" altLang="zh-CN" dirty="0" smtClean="0"/>
          </a:p>
          <a:p>
            <a:pPr lvl="1"/>
            <a:r>
              <a:rPr lang="zh-CN" altLang="en-US" dirty="0" smtClean="0"/>
              <a:t>尽快执行</a:t>
            </a:r>
            <a:endParaRPr lang="en-US" altLang="zh-CN" dirty="0" smtClean="0"/>
          </a:p>
          <a:p>
            <a:pPr lvl="1"/>
            <a:r>
              <a:rPr lang="zh-CN" altLang="en-US" dirty="0" smtClean="0"/>
              <a:t>仅当</a:t>
            </a:r>
            <a:r>
              <a:rPr lang="en-US" altLang="zh-CN" dirty="0" smtClean="0"/>
              <a:t>JavaScript</a:t>
            </a:r>
            <a:r>
              <a:rPr lang="zh-CN" altLang="en-US" dirty="0" smtClean="0"/>
              <a:t>有效时才设置样式</a:t>
            </a:r>
            <a:endParaRPr lang="en-US" altLang="zh-CN" dirty="0" smtClean="0"/>
          </a:p>
          <a:p>
            <a:pPr lvl="1"/>
            <a:r>
              <a:rPr lang="en-US" altLang="zh-CN" dirty="0">
                <a:hlinkClick r:id="rId2" action="ppaction://hlinkfile"/>
              </a:rPr>
              <a:t>example</a:t>
            </a:r>
            <a:endParaRPr lang="zh-CN" altLang="en-US" dirty="0"/>
          </a:p>
        </p:txBody>
      </p:sp>
      <p:pic>
        <p:nvPicPr>
          <p:cNvPr id="5" name="内容占位符 4"/>
          <p:cNvPicPr>
            <a:picLocks noGrp="1" noChangeAspect="1"/>
          </p:cNvPicPr>
          <p:nvPr>
            <p:ph sz="half" idx="2"/>
          </p:nvPr>
        </p:nvPicPr>
        <p:blipFill>
          <a:blip r:embed="rId3"/>
          <a:stretch>
            <a:fillRect/>
          </a:stretch>
        </p:blipFill>
        <p:spPr>
          <a:xfrm>
            <a:off x="6400800" y="2186033"/>
            <a:ext cx="5080000" cy="3552733"/>
          </a:xfrm>
          <a:prstGeom prst="rect">
            <a:avLst/>
          </a:prstGeom>
        </p:spPr>
      </p:pic>
    </p:spTree>
    <p:extLst>
      <p:ext uri="{BB962C8B-B14F-4D97-AF65-F5344CB8AC3E}">
        <p14:creationId xmlns:p14="http://schemas.microsoft.com/office/powerpoint/2010/main" val="2872902582"/>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各种方法比较</a:t>
            </a:r>
            <a:endParaRPr lang="zh-CN" altLang="en-US" dirty="0"/>
          </a:p>
        </p:txBody>
      </p:sp>
      <p:sp>
        <p:nvSpPr>
          <p:cNvPr id="3" name="内容占位符 2"/>
          <p:cNvSpPr>
            <a:spLocks noGrp="1"/>
          </p:cNvSpPr>
          <p:nvPr>
            <p:ph idx="1"/>
          </p:nvPr>
        </p:nvSpPr>
        <p:spPr/>
        <p:txBody>
          <a:bodyPr/>
          <a:lstStyle/>
          <a:p>
            <a:r>
              <a:rPr lang="zh-CN" altLang="en-US" dirty="0" smtClean="0"/>
              <a:t>内嵌样式</a:t>
            </a:r>
            <a:endParaRPr lang="en-US" altLang="zh-CN" dirty="0" smtClean="0"/>
          </a:p>
          <a:p>
            <a:pPr lvl="1"/>
            <a:r>
              <a:rPr lang="zh-CN" altLang="en-US" dirty="0" smtClean="0"/>
              <a:t>针对个别元素个别属性改变</a:t>
            </a:r>
            <a:endParaRPr lang="en-US" altLang="zh-CN" dirty="0" smtClean="0"/>
          </a:p>
          <a:p>
            <a:pPr lvl="1"/>
            <a:r>
              <a:rPr lang="zh-CN" altLang="en-US" dirty="0" smtClean="0"/>
              <a:t>显示隐藏</a:t>
            </a:r>
            <a:endParaRPr lang="en-US" altLang="zh-CN" dirty="0" smtClean="0"/>
          </a:p>
          <a:p>
            <a:pPr lvl="1"/>
            <a:r>
              <a:rPr lang="zh-CN" altLang="en-US" dirty="0" smtClean="0"/>
              <a:t>动画</a:t>
            </a:r>
            <a:endParaRPr lang="en-US" altLang="zh-CN" dirty="0" smtClean="0"/>
          </a:p>
          <a:p>
            <a:r>
              <a:rPr lang="zh-CN" altLang="en-US" dirty="0" smtClean="0"/>
              <a:t>整个样式单</a:t>
            </a:r>
            <a:endParaRPr lang="en-US" altLang="zh-CN" dirty="0" smtClean="0"/>
          </a:p>
          <a:p>
            <a:pPr lvl="1"/>
            <a:r>
              <a:rPr lang="zh-CN" altLang="en-US" dirty="0"/>
              <a:t>多</a:t>
            </a:r>
            <a:r>
              <a:rPr lang="zh-CN" altLang="en-US" dirty="0" smtClean="0"/>
              <a:t>个元素大量属性改变</a:t>
            </a:r>
            <a:endParaRPr lang="en-US" altLang="zh-CN" dirty="0" smtClean="0"/>
          </a:p>
          <a:p>
            <a:r>
              <a:rPr lang="zh-CN" altLang="en-US" dirty="0" smtClean="0"/>
              <a:t>修改</a:t>
            </a:r>
            <a:r>
              <a:rPr lang="en-US" altLang="zh-CN" dirty="0" smtClean="0"/>
              <a:t>id/class</a:t>
            </a:r>
          </a:p>
          <a:p>
            <a:pPr lvl="1"/>
            <a:r>
              <a:rPr lang="zh-CN" altLang="en-US" dirty="0" smtClean="0"/>
              <a:t>个别元素大量属性改变</a:t>
            </a:r>
            <a:endParaRPr lang="en-US" altLang="zh-CN" dirty="0" smtClean="0"/>
          </a:p>
        </p:txBody>
      </p:sp>
    </p:spTree>
    <p:extLst>
      <p:ext uri="{BB962C8B-B14F-4D97-AF65-F5344CB8AC3E}">
        <p14:creationId xmlns:p14="http://schemas.microsoft.com/office/powerpoint/2010/main" val="2922719043"/>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0500" name="Rectangle 4"/>
          <p:cNvSpPr>
            <a:spLocks noGrp="1" noChangeArrowheads="1"/>
          </p:cNvSpPr>
          <p:nvPr>
            <p:ph type="ctrTitle"/>
          </p:nvPr>
        </p:nvSpPr>
        <p:spPr/>
        <p:txBody>
          <a:bodyPr/>
          <a:lstStyle/>
          <a:p>
            <a:r>
              <a:rPr lang="en-US" altLang="zh-CN" dirty="0"/>
              <a:t>Part </a:t>
            </a:r>
            <a:r>
              <a:rPr lang="en-US" altLang="zh-CN" dirty="0" smtClean="0"/>
              <a:t>VII</a:t>
            </a:r>
            <a:endParaRPr lang="en-US" altLang="zh-CN" dirty="0"/>
          </a:p>
        </p:txBody>
      </p:sp>
      <p:sp>
        <p:nvSpPr>
          <p:cNvPr id="1130501" name="Rectangle 5" descr="Rectangle: Click to edit Master text styles&#10;Second level&#10;Third level&#10;Fourth level&#10;Fifth level"/>
          <p:cNvSpPr>
            <a:spLocks noGrp="1" noChangeArrowheads="1"/>
          </p:cNvSpPr>
          <p:nvPr>
            <p:ph type="subTitle" idx="1"/>
          </p:nvPr>
        </p:nvSpPr>
        <p:spPr/>
        <p:txBody>
          <a:bodyPr/>
          <a:lstStyle/>
          <a:p>
            <a:r>
              <a:rPr lang="en-US" altLang="zh-CN" dirty="0"/>
              <a:t>JavaScript</a:t>
            </a:r>
            <a:r>
              <a:rPr lang="zh-CN" altLang="en-US" dirty="0"/>
              <a:t>与表单</a:t>
            </a:r>
            <a:endParaRPr lang="en-US" altLang="zh-CN" dirty="0"/>
          </a:p>
        </p:txBody>
      </p:sp>
    </p:spTree>
    <p:extLst>
      <p:ext uri="{BB962C8B-B14F-4D97-AF65-F5344CB8AC3E}">
        <p14:creationId xmlns:p14="http://schemas.microsoft.com/office/powerpoint/2010/main" val="3709348815"/>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DOM0</a:t>
            </a:r>
            <a:r>
              <a:rPr lang="zh-CN" altLang="en-US" dirty="0" smtClean="0"/>
              <a:t>和表单</a:t>
            </a:r>
            <a:endParaRPr lang="zh-CN" altLang="en-US" dirty="0"/>
          </a:p>
        </p:txBody>
      </p:sp>
      <p:sp>
        <p:nvSpPr>
          <p:cNvPr id="3" name="内容占位符 2"/>
          <p:cNvSpPr>
            <a:spLocks noGrp="1"/>
          </p:cNvSpPr>
          <p:nvPr>
            <p:ph idx="1"/>
          </p:nvPr>
        </p:nvSpPr>
        <p:spPr/>
        <p:txBody>
          <a:bodyPr/>
          <a:lstStyle/>
          <a:p>
            <a:r>
              <a:rPr lang="zh-CN" altLang="en-US" dirty="0" smtClean="0"/>
              <a:t>相对</a:t>
            </a:r>
            <a:r>
              <a:rPr lang="en-US" altLang="zh-CN" dirty="0" smtClean="0"/>
              <a:t>DOM1</a:t>
            </a:r>
            <a:r>
              <a:rPr lang="zh-CN" altLang="en-US" dirty="0" smtClean="0"/>
              <a:t>，</a:t>
            </a:r>
            <a:r>
              <a:rPr lang="en-US" altLang="zh-CN" dirty="0" smtClean="0"/>
              <a:t>DOM0</a:t>
            </a:r>
            <a:r>
              <a:rPr lang="zh-CN" altLang="en-US" dirty="0" smtClean="0"/>
              <a:t>在表单处理上仍有优势</a:t>
            </a:r>
            <a:endParaRPr lang="en-US" altLang="zh-CN" dirty="0" smtClean="0"/>
          </a:p>
          <a:p>
            <a:pPr lvl="1"/>
            <a:r>
              <a:rPr lang="en-US" altLang="zh-CN" dirty="0" smtClean="0"/>
              <a:t>name</a:t>
            </a:r>
            <a:r>
              <a:rPr lang="zh-CN" altLang="en-US" dirty="0"/>
              <a:t>名</a:t>
            </a:r>
            <a:r>
              <a:rPr lang="zh-CN" altLang="en-US" dirty="0" smtClean="0"/>
              <a:t>被视为对象属性值，可连续引用</a:t>
            </a:r>
            <a:endParaRPr lang="en-US" altLang="zh-CN" dirty="0" smtClean="0"/>
          </a:p>
          <a:p>
            <a:pPr lvl="1"/>
            <a:r>
              <a:rPr lang="en-US" altLang="zh-CN" dirty="0" smtClean="0"/>
              <a:t>options[]</a:t>
            </a:r>
            <a:r>
              <a:rPr lang="zh-CN" altLang="en-US" dirty="0" smtClean="0"/>
              <a:t>集合</a:t>
            </a:r>
            <a:endParaRPr lang="en-US" altLang="zh-CN" dirty="0" smtClean="0"/>
          </a:p>
          <a:p>
            <a:pPr lvl="1"/>
            <a:r>
              <a:rPr lang="en-US" altLang="zh-CN" dirty="0" smtClean="0"/>
              <a:t>elements[]</a:t>
            </a:r>
            <a:r>
              <a:rPr lang="zh-CN" altLang="en-US" dirty="0" smtClean="0"/>
              <a:t>集合</a:t>
            </a:r>
            <a:endParaRPr lang="en-US" altLang="zh-CN" dirty="0" smtClean="0"/>
          </a:p>
          <a:p>
            <a:pPr lvl="1"/>
            <a:r>
              <a:rPr lang="zh-CN" altLang="en-US" dirty="0"/>
              <a:t>兼容性</a:t>
            </a:r>
          </a:p>
        </p:txBody>
      </p:sp>
    </p:spTree>
    <p:extLst>
      <p:ext uri="{BB962C8B-B14F-4D97-AF65-F5344CB8AC3E}">
        <p14:creationId xmlns:p14="http://schemas.microsoft.com/office/powerpoint/2010/main" val="1848582387"/>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控件</a:t>
            </a:r>
            <a:r>
              <a:rPr lang="zh-CN" altLang="en-US" dirty="0" smtClean="0"/>
              <a:t>元素通用属性和方法</a:t>
            </a:r>
            <a:endParaRPr lang="zh-CN" altLang="en-US" dirty="0"/>
          </a:p>
        </p:txBody>
      </p:sp>
      <p:sp>
        <p:nvSpPr>
          <p:cNvPr id="3" name="内容占位符 2"/>
          <p:cNvSpPr>
            <a:spLocks noGrp="1"/>
          </p:cNvSpPr>
          <p:nvPr>
            <p:ph idx="1"/>
          </p:nvPr>
        </p:nvSpPr>
        <p:spPr/>
        <p:txBody>
          <a:bodyPr/>
          <a:lstStyle/>
          <a:p>
            <a:r>
              <a:rPr lang="zh-CN" altLang="en-US" dirty="0" smtClean="0"/>
              <a:t>通用属性</a:t>
            </a:r>
            <a:endParaRPr lang="en-US" altLang="zh-CN" dirty="0" smtClean="0"/>
          </a:p>
          <a:p>
            <a:pPr lvl="1"/>
            <a:r>
              <a:rPr lang="en-US" altLang="zh-CN" dirty="0" smtClean="0"/>
              <a:t>name</a:t>
            </a:r>
            <a:r>
              <a:rPr lang="zh-CN" altLang="en-US" dirty="0" smtClean="0"/>
              <a:t>：元素名，是元素</a:t>
            </a:r>
            <a:r>
              <a:rPr lang="en-US" altLang="zh-CN" dirty="0" smtClean="0"/>
              <a:t>name</a:t>
            </a:r>
            <a:r>
              <a:rPr lang="zh-CN" altLang="en-US" dirty="0" smtClean="0"/>
              <a:t>属性的值</a:t>
            </a:r>
            <a:endParaRPr lang="en-US" altLang="zh-CN" dirty="0" smtClean="0"/>
          </a:p>
          <a:p>
            <a:pPr lvl="1"/>
            <a:r>
              <a:rPr lang="en-US" altLang="zh-CN" dirty="0" smtClean="0"/>
              <a:t>value</a:t>
            </a:r>
            <a:r>
              <a:rPr lang="zh-CN" altLang="en-US" dirty="0" smtClean="0"/>
              <a:t>：元素被提交给服务器的值</a:t>
            </a:r>
            <a:endParaRPr lang="en-US" altLang="zh-CN" dirty="0" smtClean="0"/>
          </a:p>
          <a:p>
            <a:pPr lvl="2"/>
            <a:r>
              <a:rPr lang="zh-CN" altLang="en-US" dirty="0" smtClean="0"/>
              <a:t>一般是控件元素</a:t>
            </a:r>
            <a:r>
              <a:rPr lang="en-US" altLang="zh-CN" dirty="0" smtClean="0"/>
              <a:t>value</a:t>
            </a:r>
            <a:r>
              <a:rPr lang="zh-CN" altLang="en-US" dirty="0" smtClean="0"/>
              <a:t>属性值</a:t>
            </a:r>
            <a:endParaRPr lang="en-US" altLang="zh-CN" dirty="0" smtClean="0"/>
          </a:p>
          <a:p>
            <a:pPr lvl="2"/>
            <a:r>
              <a:rPr lang="en-US" altLang="zh-CN" dirty="0" err="1" smtClean="0"/>
              <a:t>textarea</a:t>
            </a:r>
            <a:r>
              <a:rPr lang="zh-CN" altLang="en-US" dirty="0" smtClean="0"/>
              <a:t>控件是输入内容</a:t>
            </a:r>
            <a:endParaRPr lang="en-US" altLang="zh-CN" dirty="0" smtClean="0"/>
          </a:p>
          <a:p>
            <a:pPr lvl="2"/>
            <a:r>
              <a:rPr lang="en-US" altLang="zh-CN" dirty="0" smtClean="0"/>
              <a:t>select</a:t>
            </a:r>
            <a:r>
              <a:rPr lang="zh-CN" altLang="en-US" dirty="0" smtClean="0"/>
              <a:t>控件则是</a:t>
            </a:r>
            <a:r>
              <a:rPr lang="en-US" altLang="zh-CN" dirty="0" smtClean="0"/>
              <a:t>option</a:t>
            </a:r>
            <a:r>
              <a:rPr lang="zh-CN" altLang="en-US" dirty="0" smtClean="0"/>
              <a:t>子元素的内容</a:t>
            </a:r>
            <a:endParaRPr lang="en-US" altLang="zh-CN" dirty="0" smtClean="0"/>
          </a:p>
          <a:p>
            <a:pPr lvl="1"/>
            <a:r>
              <a:rPr lang="en-US" altLang="zh-CN" dirty="0" smtClean="0"/>
              <a:t>disable</a:t>
            </a:r>
            <a:r>
              <a:rPr lang="zh-CN" altLang="en-US" dirty="0" smtClean="0"/>
              <a:t>：元素是否禁用</a:t>
            </a:r>
            <a:endParaRPr lang="en-US" altLang="zh-CN" dirty="0" smtClean="0"/>
          </a:p>
          <a:p>
            <a:pPr lvl="1"/>
            <a:r>
              <a:rPr lang="en-US" altLang="zh-CN" dirty="0" smtClean="0"/>
              <a:t>form</a:t>
            </a:r>
            <a:r>
              <a:rPr lang="zh-CN" altLang="en-US" dirty="0" smtClean="0"/>
              <a:t>：元素所属表单</a:t>
            </a:r>
            <a:endParaRPr lang="en-US" altLang="zh-CN" dirty="0" smtClean="0"/>
          </a:p>
          <a:p>
            <a:pPr lvl="1"/>
            <a:r>
              <a:rPr lang="en-US" altLang="zh-CN" dirty="0" smtClean="0"/>
              <a:t>type</a:t>
            </a:r>
            <a:r>
              <a:rPr lang="zh-CN" altLang="en-US" dirty="0" smtClean="0"/>
              <a:t>：元素类型</a:t>
            </a:r>
            <a:endParaRPr lang="en-US" altLang="zh-CN" dirty="0" smtClean="0"/>
          </a:p>
          <a:p>
            <a:pPr lvl="1"/>
            <a:r>
              <a:rPr lang="en-US" altLang="zh-CN" dirty="0" err="1" smtClean="0"/>
              <a:t>readOnly</a:t>
            </a:r>
            <a:r>
              <a:rPr lang="zh-CN" altLang="en-US" dirty="0" smtClean="0"/>
              <a:t>：是否只读</a:t>
            </a:r>
            <a:endParaRPr lang="en-US" altLang="zh-CN" dirty="0" smtClean="0"/>
          </a:p>
          <a:p>
            <a:pPr lvl="1"/>
            <a:endParaRPr lang="zh-CN" altLang="en-US" dirty="0"/>
          </a:p>
        </p:txBody>
      </p:sp>
    </p:spTree>
    <p:extLst>
      <p:ext uri="{BB962C8B-B14F-4D97-AF65-F5344CB8AC3E}">
        <p14:creationId xmlns:p14="http://schemas.microsoft.com/office/powerpoint/2010/main" val="2974310144"/>
      </p:ext>
    </p:extLst>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控件元素通用属性和方法</a:t>
            </a:r>
          </a:p>
        </p:txBody>
      </p:sp>
      <p:sp>
        <p:nvSpPr>
          <p:cNvPr id="3" name="内容占位符 2"/>
          <p:cNvSpPr>
            <a:spLocks noGrp="1"/>
          </p:cNvSpPr>
          <p:nvPr>
            <p:ph idx="1"/>
          </p:nvPr>
        </p:nvSpPr>
        <p:spPr/>
        <p:txBody>
          <a:bodyPr/>
          <a:lstStyle/>
          <a:p>
            <a:r>
              <a:rPr lang="zh-CN" altLang="en-US" dirty="0" smtClean="0"/>
              <a:t>通用方法</a:t>
            </a:r>
            <a:endParaRPr lang="en-US" altLang="zh-CN" dirty="0" smtClean="0"/>
          </a:p>
          <a:p>
            <a:pPr lvl="1"/>
            <a:r>
              <a:rPr lang="en-US" altLang="zh-CN" dirty="0" smtClean="0"/>
              <a:t>focus()</a:t>
            </a:r>
            <a:r>
              <a:rPr lang="zh-CN" altLang="en-US" dirty="0" smtClean="0"/>
              <a:t>：使控件获得焦点</a:t>
            </a:r>
            <a:endParaRPr lang="en-US" altLang="zh-CN" dirty="0" smtClean="0"/>
          </a:p>
          <a:p>
            <a:pPr lvl="1"/>
            <a:r>
              <a:rPr lang="en-US" altLang="zh-CN" dirty="0" smtClean="0"/>
              <a:t>blur()</a:t>
            </a:r>
            <a:r>
              <a:rPr lang="zh-CN" altLang="en-US" dirty="0" smtClean="0"/>
              <a:t>：使控件失去焦点，已不大使用</a:t>
            </a:r>
            <a:endParaRPr lang="en-US" altLang="zh-CN" dirty="0" smtClean="0"/>
          </a:p>
          <a:p>
            <a:r>
              <a:rPr lang="zh-CN" altLang="en-US" dirty="0" smtClean="0"/>
              <a:t>通用事件</a:t>
            </a:r>
            <a:endParaRPr lang="en-US" altLang="zh-CN" dirty="0" smtClean="0"/>
          </a:p>
          <a:p>
            <a:pPr lvl="1"/>
            <a:r>
              <a:rPr lang="en-US" altLang="zh-CN" dirty="0" smtClean="0"/>
              <a:t>focus</a:t>
            </a:r>
          </a:p>
          <a:p>
            <a:pPr lvl="1"/>
            <a:r>
              <a:rPr lang="en-US" altLang="zh-CN" dirty="0" smtClean="0"/>
              <a:t>blur</a:t>
            </a:r>
          </a:p>
          <a:p>
            <a:pPr lvl="1"/>
            <a:r>
              <a:rPr lang="en-US" altLang="zh-CN" dirty="0" smtClean="0"/>
              <a:t>change</a:t>
            </a:r>
            <a:r>
              <a:rPr lang="zh-CN" altLang="en-US" dirty="0" smtClean="0"/>
              <a:t>：</a:t>
            </a:r>
            <a:r>
              <a:rPr lang="en-US" altLang="zh-CN" dirty="0" smtClean="0"/>
              <a:t>input</a:t>
            </a:r>
            <a:r>
              <a:rPr lang="zh-CN" altLang="en-US" dirty="0" smtClean="0"/>
              <a:t>和</a:t>
            </a:r>
            <a:r>
              <a:rPr lang="en-US" altLang="zh-CN" dirty="0" err="1" smtClean="0"/>
              <a:t>textarea</a:t>
            </a:r>
            <a:r>
              <a:rPr lang="zh-CN" altLang="en-US" dirty="0" smtClean="0"/>
              <a:t>元素，失去焦点且值发生变化时触发；</a:t>
            </a:r>
            <a:r>
              <a:rPr lang="en-US" altLang="zh-CN" dirty="0" smtClean="0"/>
              <a:t>select</a:t>
            </a:r>
            <a:r>
              <a:rPr lang="zh-CN" altLang="en-US" dirty="0" smtClean="0"/>
              <a:t>元素选项发生变化时触发</a:t>
            </a:r>
            <a:endParaRPr lang="zh-CN" altLang="en-US" dirty="0"/>
          </a:p>
        </p:txBody>
      </p:sp>
    </p:spTree>
    <p:extLst>
      <p:ext uri="{BB962C8B-B14F-4D97-AF65-F5344CB8AC3E}">
        <p14:creationId xmlns:p14="http://schemas.microsoft.com/office/powerpoint/2010/main" val="160659032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0500" name="Rectangle 4"/>
          <p:cNvSpPr>
            <a:spLocks noGrp="1" noChangeArrowheads="1"/>
          </p:cNvSpPr>
          <p:nvPr>
            <p:ph type="ctrTitle"/>
          </p:nvPr>
        </p:nvSpPr>
        <p:spPr/>
        <p:txBody>
          <a:bodyPr/>
          <a:lstStyle/>
          <a:p>
            <a:r>
              <a:rPr lang="en-US" altLang="zh-CN" dirty="0"/>
              <a:t>Part </a:t>
            </a:r>
            <a:r>
              <a:rPr lang="en-US" altLang="zh-CN" dirty="0" smtClean="0"/>
              <a:t>II</a:t>
            </a:r>
            <a:endParaRPr lang="en-US" altLang="zh-CN" dirty="0"/>
          </a:p>
        </p:txBody>
      </p:sp>
      <p:sp>
        <p:nvSpPr>
          <p:cNvPr id="1130501" name="Rectangle 5" descr="Rectangle: Click to edit Master text styles&#10;Second level&#10;Third level&#10;Fourth level&#10;Fifth level"/>
          <p:cNvSpPr>
            <a:spLocks noGrp="1" noChangeArrowheads="1"/>
          </p:cNvSpPr>
          <p:nvPr>
            <p:ph type="subTitle" idx="1"/>
          </p:nvPr>
        </p:nvSpPr>
        <p:spPr/>
        <p:txBody>
          <a:bodyPr/>
          <a:lstStyle/>
          <a:p>
            <a:r>
              <a:rPr lang="en-US" altLang="zh-CN" dirty="0" smtClean="0"/>
              <a:t>BOM</a:t>
            </a:r>
            <a:endParaRPr lang="en-US" altLang="zh-CN" dirty="0"/>
          </a:p>
        </p:txBody>
      </p:sp>
    </p:spTree>
    <p:extLst>
      <p:ext uri="{BB962C8B-B14F-4D97-AF65-F5344CB8AC3E}">
        <p14:creationId xmlns:p14="http://schemas.microsoft.com/office/powerpoint/2010/main" val="577877979"/>
      </p:ext>
    </p:extLst>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form</a:t>
            </a:r>
            <a:r>
              <a:rPr lang="zh-CN" altLang="en-US" dirty="0"/>
              <a:t>对象</a:t>
            </a:r>
          </a:p>
        </p:txBody>
      </p:sp>
      <p:sp>
        <p:nvSpPr>
          <p:cNvPr id="3" name="内容占位符 2"/>
          <p:cNvSpPr>
            <a:spLocks noGrp="1"/>
          </p:cNvSpPr>
          <p:nvPr>
            <p:ph sz="half" idx="1"/>
          </p:nvPr>
        </p:nvSpPr>
        <p:spPr/>
        <p:txBody>
          <a:bodyPr/>
          <a:lstStyle/>
          <a:p>
            <a:pPr eaLnBrk="1" hangingPunct="1"/>
            <a:r>
              <a:rPr lang="zh-CN" altLang="en-US" dirty="0"/>
              <a:t>访问某个</a:t>
            </a:r>
            <a:r>
              <a:rPr lang="en-US" altLang="zh-CN" dirty="0"/>
              <a:t>form</a:t>
            </a:r>
            <a:r>
              <a:rPr lang="zh-CN" altLang="en-US" dirty="0"/>
              <a:t>对象的</a:t>
            </a:r>
            <a:r>
              <a:rPr lang="zh-CN" altLang="en-US" dirty="0" smtClean="0"/>
              <a:t>方法</a:t>
            </a:r>
            <a:endParaRPr lang="en-US" altLang="zh-CN" dirty="0"/>
          </a:p>
          <a:p>
            <a:pPr lvl="1" eaLnBrk="1" hangingPunct="1"/>
            <a:r>
              <a:rPr lang="en-US" altLang="zh-CN" dirty="0" err="1"/>
              <a:t>document.forms</a:t>
            </a:r>
            <a:r>
              <a:rPr lang="en-US" altLang="zh-CN" dirty="0"/>
              <a:t>[i] </a:t>
            </a:r>
          </a:p>
          <a:p>
            <a:pPr lvl="1" eaLnBrk="1" hangingPunct="1"/>
            <a:r>
              <a:rPr lang="en-US" altLang="zh-CN" dirty="0" err="1"/>
              <a:t>document.forms</a:t>
            </a:r>
            <a:r>
              <a:rPr lang="en-US" altLang="zh-CN" dirty="0"/>
              <a:t>[form</a:t>
            </a:r>
            <a:r>
              <a:rPr lang="zh-CN" altLang="en-US" dirty="0"/>
              <a:t>名</a:t>
            </a:r>
            <a:r>
              <a:rPr lang="en-US" altLang="zh-CN" dirty="0"/>
              <a:t>]</a:t>
            </a:r>
          </a:p>
          <a:p>
            <a:pPr lvl="1" eaLnBrk="1" hangingPunct="1"/>
            <a:r>
              <a:rPr lang="en-US" altLang="zh-CN" dirty="0" err="1"/>
              <a:t>document.forms.item</a:t>
            </a:r>
            <a:r>
              <a:rPr lang="en-US" altLang="zh-CN" dirty="0"/>
              <a:t>(form</a:t>
            </a:r>
            <a:r>
              <a:rPr lang="zh-CN" altLang="en-US" dirty="0"/>
              <a:t>名</a:t>
            </a:r>
            <a:r>
              <a:rPr lang="en-US" altLang="zh-CN" dirty="0"/>
              <a:t>)</a:t>
            </a:r>
          </a:p>
          <a:p>
            <a:pPr lvl="1" eaLnBrk="1" hangingPunct="1"/>
            <a:r>
              <a:rPr lang="en-US" altLang="zh-CN" dirty="0" err="1"/>
              <a:t>document.form</a:t>
            </a:r>
            <a:r>
              <a:rPr lang="zh-CN" altLang="en-US" dirty="0"/>
              <a:t>名</a:t>
            </a:r>
          </a:p>
          <a:p>
            <a:pPr lvl="1" eaLnBrk="1" hangingPunct="1"/>
            <a:r>
              <a:rPr lang="en-US" altLang="zh-CN" dirty="0">
                <a:hlinkClick r:id="rId2" action="ppaction://hlinkfile"/>
              </a:rPr>
              <a:t>example</a:t>
            </a:r>
            <a:endParaRPr lang="en-US" altLang="zh-CN" dirty="0"/>
          </a:p>
          <a:p>
            <a:endParaRPr lang="zh-CN" altLang="en-US" dirty="0"/>
          </a:p>
        </p:txBody>
      </p:sp>
      <p:pic>
        <p:nvPicPr>
          <p:cNvPr id="7" name="内容占位符 6"/>
          <p:cNvPicPr>
            <a:picLocks noGrp="1" noChangeAspect="1"/>
          </p:cNvPicPr>
          <p:nvPr>
            <p:ph sz="half" idx="2"/>
          </p:nvPr>
        </p:nvPicPr>
        <p:blipFill>
          <a:blip r:embed="rId3"/>
          <a:stretch>
            <a:fillRect/>
          </a:stretch>
        </p:blipFill>
        <p:spPr>
          <a:xfrm>
            <a:off x="6400800" y="2197870"/>
            <a:ext cx="5080000" cy="3529060"/>
          </a:xfrm>
          <a:prstGeom prst="rect">
            <a:avLst/>
          </a:prstGeom>
        </p:spPr>
      </p:pic>
    </p:spTree>
    <p:extLst>
      <p:ext uri="{BB962C8B-B14F-4D97-AF65-F5344CB8AC3E}">
        <p14:creationId xmlns:p14="http://schemas.microsoft.com/office/powerpoint/2010/main" val="515536652"/>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form</a:t>
            </a:r>
            <a:r>
              <a:rPr lang="zh-CN" altLang="en-US" dirty="0"/>
              <a:t>对象</a:t>
            </a:r>
          </a:p>
        </p:txBody>
      </p:sp>
      <p:sp>
        <p:nvSpPr>
          <p:cNvPr id="3" name="内容占位符 2"/>
          <p:cNvSpPr>
            <a:spLocks noGrp="1"/>
          </p:cNvSpPr>
          <p:nvPr>
            <p:ph sz="half" idx="1"/>
          </p:nvPr>
        </p:nvSpPr>
        <p:spPr/>
        <p:txBody>
          <a:bodyPr/>
          <a:lstStyle/>
          <a:p>
            <a:pPr eaLnBrk="1" hangingPunct="1"/>
            <a:r>
              <a:rPr lang="zh-CN" altLang="en-US" dirty="0"/>
              <a:t>访问</a:t>
            </a:r>
            <a:r>
              <a:rPr lang="en-US" altLang="zh-CN" dirty="0"/>
              <a:t>form</a:t>
            </a:r>
            <a:r>
              <a:rPr lang="zh-CN" altLang="en-US" dirty="0"/>
              <a:t>中某个控件的</a:t>
            </a:r>
            <a:r>
              <a:rPr lang="zh-CN" altLang="en-US" dirty="0" smtClean="0"/>
              <a:t>方法</a:t>
            </a:r>
            <a:endParaRPr lang="en-US" altLang="zh-CN" dirty="0"/>
          </a:p>
          <a:p>
            <a:pPr lvl="1" eaLnBrk="1" hangingPunct="1"/>
            <a:r>
              <a:rPr lang="en-US" altLang="zh-CN" dirty="0" err="1"/>
              <a:t>form.elements</a:t>
            </a:r>
            <a:r>
              <a:rPr lang="en-US" altLang="zh-CN" dirty="0"/>
              <a:t>[i]</a:t>
            </a:r>
          </a:p>
          <a:p>
            <a:pPr lvl="1" eaLnBrk="1" hangingPunct="1"/>
            <a:r>
              <a:rPr lang="en-US" altLang="zh-CN" dirty="0" err="1"/>
              <a:t>form.elements</a:t>
            </a:r>
            <a:r>
              <a:rPr lang="en-US" altLang="zh-CN" dirty="0"/>
              <a:t>[</a:t>
            </a:r>
            <a:r>
              <a:rPr lang="zh-CN" altLang="en-US" dirty="0"/>
              <a:t>控件名</a:t>
            </a:r>
            <a:r>
              <a:rPr lang="en-US" altLang="zh-CN" dirty="0"/>
              <a:t>]</a:t>
            </a:r>
          </a:p>
          <a:p>
            <a:pPr lvl="1" eaLnBrk="1" hangingPunct="1"/>
            <a:r>
              <a:rPr lang="en-US" altLang="zh-CN" dirty="0" err="1"/>
              <a:t>form.elements.item</a:t>
            </a:r>
            <a:r>
              <a:rPr lang="en-US" altLang="zh-CN" dirty="0"/>
              <a:t>(</a:t>
            </a:r>
            <a:r>
              <a:rPr lang="zh-CN" altLang="en-US" dirty="0"/>
              <a:t>控件名</a:t>
            </a:r>
            <a:r>
              <a:rPr lang="en-US" altLang="zh-CN" dirty="0"/>
              <a:t>)</a:t>
            </a:r>
          </a:p>
          <a:p>
            <a:pPr lvl="1" eaLnBrk="1" hangingPunct="1"/>
            <a:r>
              <a:rPr lang="en-US" altLang="zh-CN" dirty="0" smtClean="0"/>
              <a:t>form</a:t>
            </a:r>
            <a:r>
              <a:rPr lang="en-US" altLang="zh-CN" dirty="0"/>
              <a:t>.</a:t>
            </a:r>
            <a:r>
              <a:rPr lang="zh-CN" altLang="en-US" dirty="0"/>
              <a:t>控件名</a:t>
            </a:r>
          </a:p>
          <a:p>
            <a:pPr lvl="1" eaLnBrk="1" hangingPunct="1"/>
            <a:r>
              <a:rPr lang="en-US" altLang="zh-CN" dirty="0" smtClean="0">
                <a:hlinkClick r:id="rId2" action="ppaction://hlinkfile"/>
              </a:rPr>
              <a:t>example</a:t>
            </a:r>
            <a:endParaRPr lang="en-US" altLang="zh-CN" dirty="0"/>
          </a:p>
          <a:p>
            <a:endParaRPr lang="zh-CN" altLang="en-US" dirty="0"/>
          </a:p>
        </p:txBody>
      </p:sp>
      <p:pic>
        <p:nvPicPr>
          <p:cNvPr id="5" name="内容占位符 4"/>
          <p:cNvPicPr>
            <a:picLocks noGrp="1" noChangeAspect="1"/>
          </p:cNvPicPr>
          <p:nvPr>
            <p:ph sz="half" idx="2"/>
          </p:nvPr>
        </p:nvPicPr>
        <p:blipFill>
          <a:blip r:embed="rId3"/>
          <a:stretch>
            <a:fillRect/>
          </a:stretch>
        </p:blipFill>
        <p:spPr>
          <a:xfrm>
            <a:off x="6400800" y="2332423"/>
            <a:ext cx="5080000" cy="3259954"/>
          </a:xfrm>
          <a:prstGeom prst="rect">
            <a:avLst/>
          </a:prstGeom>
        </p:spPr>
      </p:pic>
    </p:spTree>
    <p:extLst>
      <p:ext uri="{BB962C8B-B14F-4D97-AF65-F5344CB8AC3E}">
        <p14:creationId xmlns:p14="http://schemas.microsoft.com/office/powerpoint/2010/main" val="2947316227"/>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表单脚本化的几个注意点</a:t>
            </a:r>
            <a:endParaRPr lang="zh-CN" altLang="en-US" dirty="0"/>
          </a:p>
        </p:txBody>
      </p:sp>
      <p:sp>
        <p:nvSpPr>
          <p:cNvPr id="3" name="内容占位符 2"/>
          <p:cNvSpPr>
            <a:spLocks noGrp="1"/>
          </p:cNvSpPr>
          <p:nvPr>
            <p:ph idx="1"/>
          </p:nvPr>
        </p:nvSpPr>
        <p:spPr/>
        <p:txBody>
          <a:bodyPr/>
          <a:lstStyle/>
          <a:p>
            <a:r>
              <a:rPr lang="zh-CN" altLang="en-US" dirty="0" smtClean="0"/>
              <a:t>选择类控件需要判断</a:t>
            </a:r>
            <a:r>
              <a:rPr lang="en-US" altLang="zh-CN" dirty="0" smtClean="0"/>
              <a:t>checked</a:t>
            </a:r>
            <a:r>
              <a:rPr lang="zh-CN" altLang="en-US" dirty="0" smtClean="0"/>
              <a:t>或者</a:t>
            </a:r>
            <a:r>
              <a:rPr lang="en-US" altLang="zh-CN" dirty="0" smtClean="0"/>
              <a:t>selected</a:t>
            </a:r>
            <a:r>
              <a:rPr lang="zh-CN" altLang="en-US" dirty="0" smtClean="0"/>
              <a:t>来判断是否选中某个值</a:t>
            </a:r>
            <a:endParaRPr lang="en-US" altLang="zh-CN" dirty="0" smtClean="0"/>
          </a:p>
          <a:p>
            <a:r>
              <a:rPr lang="zh-CN" altLang="en-US" dirty="0" smtClean="0"/>
              <a:t>文件上传控件的</a:t>
            </a:r>
            <a:r>
              <a:rPr lang="en-US" altLang="zh-CN" dirty="0" smtClean="0"/>
              <a:t>value</a:t>
            </a:r>
            <a:r>
              <a:rPr lang="zh-CN" altLang="en-US" dirty="0" smtClean="0"/>
              <a:t>值是只读的</a:t>
            </a:r>
            <a:endParaRPr lang="en-US" altLang="zh-CN" dirty="0" smtClean="0"/>
          </a:p>
          <a:p>
            <a:r>
              <a:rPr lang="zh-CN" altLang="en-US" dirty="0" smtClean="0"/>
              <a:t>用</a:t>
            </a:r>
            <a:r>
              <a:rPr lang="en-US" altLang="zh-CN" dirty="0" smtClean="0"/>
              <a:t>submit()</a:t>
            </a:r>
            <a:r>
              <a:rPr lang="zh-CN" altLang="en-US" dirty="0" smtClean="0"/>
              <a:t>或</a:t>
            </a:r>
            <a:r>
              <a:rPr lang="en-US" altLang="zh-CN" dirty="0" smtClean="0"/>
              <a:t>reset()</a:t>
            </a:r>
            <a:r>
              <a:rPr lang="zh-CN" altLang="en-US" dirty="0" smtClean="0"/>
              <a:t>方法模拟事件时，</a:t>
            </a:r>
            <a:r>
              <a:rPr lang="en-US" altLang="zh-CN" dirty="0" err="1" smtClean="0"/>
              <a:t>onsubmit</a:t>
            </a:r>
            <a:r>
              <a:rPr lang="en-US" altLang="zh-CN" dirty="0" smtClean="0"/>
              <a:t>()</a:t>
            </a:r>
            <a:r>
              <a:rPr lang="zh-CN" altLang="en-US" dirty="0" smtClean="0"/>
              <a:t>和</a:t>
            </a:r>
            <a:r>
              <a:rPr lang="en-US" altLang="zh-CN" dirty="0" err="1" smtClean="0"/>
              <a:t>onreset</a:t>
            </a:r>
            <a:r>
              <a:rPr lang="en-US" altLang="zh-CN" dirty="0" smtClean="0"/>
              <a:t>()</a:t>
            </a:r>
            <a:r>
              <a:rPr lang="zh-CN" altLang="en-US" dirty="0" smtClean="0"/>
              <a:t>事件处理器不会被触发</a:t>
            </a:r>
            <a:endParaRPr lang="en-US" altLang="zh-CN" dirty="0" smtClean="0"/>
          </a:p>
          <a:p>
            <a:r>
              <a:rPr lang="en-US" altLang="zh-CN" dirty="0">
                <a:hlinkClick r:id="rId2" action="ppaction://hlinkfile"/>
              </a:rPr>
              <a:t>example</a:t>
            </a:r>
            <a:endParaRPr lang="zh-CN" altLang="en-US" dirty="0"/>
          </a:p>
        </p:txBody>
      </p:sp>
    </p:spTree>
    <p:extLst>
      <p:ext uri="{BB962C8B-B14F-4D97-AF65-F5344CB8AC3E}">
        <p14:creationId xmlns:p14="http://schemas.microsoft.com/office/powerpoint/2010/main" val="3932239491"/>
      </p:ext>
    </p:extLst>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表单脚本化的几个注意点</a:t>
            </a:r>
          </a:p>
        </p:txBody>
      </p:sp>
      <p:pic>
        <p:nvPicPr>
          <p:cNvPr id="6" name="内容占位符 5"/>
          <p:cNvPicPr>
            <a:picLocks noGrp="1" noChangeAspect="1"/>
          </p:cNvPicPr>
          <p:nvPr>
            <p:ph sz="half" idx="1"/>
          </p:nvPr>
        </p:nvPicPr>
        <p:blipFill>
          <a:blip r:embed="rId2"/>
          <a:stretch>
            <a:fillRect/>
          </a:stretch>
        </p:blipFill>
        <p:spPr>
          <a:xfrm>
            <a:off x="1402577" y="1905000"/>
            <a:ext cx="4510046" cy="4114800"/>
          </a:xfrm>
          <a:prstGeom prst="rect">
            <a:avLst/>
          </a:prstGeom>
        </p:spPr>
      </p:pic>
      <p:pic>
        <p:nvPicPr>
          <p:cNvPr id="7" name="内容占位符 6"/>
          <p:cNvPicPr>
            <a:picLocks noGrp="1" noChangeAspect="1"/>
          </p:cNvPicPr>
          <p:nvPr>
            <p:ph sz="half" idx="2"/>
          </p:nvPr>
        </p:nvPicPr>
        <p:blipFill>
          <a:blip r:embed="rId3"/>
          <a:stretch>
            <a:fillRect/>
          </a:stretch>
        </p:blipFill>
        <p:spPr>
          <a:xfrm>
            <a:off x="6781866" y="1905000"/>
            <a:ext cx="4317868" cy="4114800"/>
          </a:xfrm>
          <a:prstGeom prst="rect">
            <a:avLst/>
          </a:prstGeom>
        </p:spPr>
      </p:pic>
    </p:spTree>
    <p:extLst>
      <p:ext uri="{BB962C8B-B14F-4D97-AF65-F5344CB8AC3E}">
        <p14:creationId xmlns:p14="http://schemas.microsoft.com/office/powerpoint/2010/main" val="3082603268"/>
      </p:ext>
    </p:extLst>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HTML5</a:t>
            </a:r>
            <a:r>
              <a:rPr lang="zh-CN" altLang="en-US" dirty="0" smtClean="0"/>
              <a:t>和表单</a:t>
            </a:r>
            <a:endParaRPr lang="zh-CN" altLang="en-US" dirty="0"/>
          </a:p>
        </p:txBody>
      </p:sp>
      <p:sp>
        <p:nvSpPr>
          <p:cNvPr id="3" name="内容占位符 2"/>
          <p:cNvSpPr>
            <a:spLocks noGrp="1"/>
          </p:cNvSpPr>
          <p:nvPr>
            <p:ph idx="1"/>
          </p:nvPr>
        </p:nvSpPr>
        <p:spPr/>
        <p:txBody>
          <a:bodyPr/>
          <a:lstStyle/>
          <a:p>
            <a:r>
              <a:rPr lang="en-US" altLang="zh-CN" dirty="0" smtClean="0"/>
              <a:t>HTML5</a:t>
            </a:r>
            <a:r>
              <a:rPr lang="zh-CN" altLang="en-US" dirty="0" smtClean="0"/>
              <a:t>中新增了部分表单元素类型，为表单元素增加了</a:t>
            </a:r>
            <a:r>
              <a:rPr lang="en-US" altLang="zh-CN" dirty="0" smtClean="0"/>
              <a:t>required</a:t>
            </a:r>
            <a:r>
              <a:rPr lang="zh-CN" altLang="en-US" dirty="0" smtClean="0"/>
              <a:t>、</a:t>
            </a:r>
            <a:r>
              <a:rPr lang="en-US" altLang="zh-CN" dirty="0" smtClean="0"/>
              <a:t>pattern</a:t>
            </a:r>
            <a:r>
              <a:rPr lang="zh-CN" altLang="en-US" dirty="0" smtClean="0"/>
              <a:t>等验证性属性</a:t>
            </a:r>
            <a:endParaRPr lang="en-US" altLang="zh-CN" dirty="0" smtClean="0"/>
          </a:p>
          <a:p>
            <a:r>
              <a:rPr lang="en-US" altLang="zh-CN" dirty="0" smtClean="0"/>
              <a:t>HTML5</a:t>
            </a:r>
            <a:r>
              <a:rPr lang="zh-CN" altLang="en-US" dirty="0" smtClean="0"/>
              <a:t>中为脚本新增了验证性接口</a:t>
            </a:r>
            <a:endParaRPr lang="en-US" altLang="zh-CN" dirty="0" smtClean="0"/>
          </a:p>
          <a:p>
            <a:pPr lvl="1"/>
            <a:r>
              <a:rPr lang="zh-CN" altLang="en-US" dirty="0" smtClean="0"/>
              <a:t>状态信息：</a:t>
            </a:r>
            <a:r>
              <a:rPr lang="en-US" altLang="zh-CN" dirty="0" err="1" smtClean="0"/>
              <a:t>ValidityState</a:t>
            </a:r>
            <a:r>
              <a:rPr lang="zh-CN" altLang="en-US" dirty="0" smtClean="0"/>
              <a:t>对象等</a:t>
            </a:r>
            <a:endParaRPr lang="en-US" altLang="zh-CN" dirty="0" smtClean="0"/>
          </a:p>
          <a:p>
            <a:pPr lvl="1"/>
            <a:r>
              <a:rPr lang="zh-CN" altLang="en-US" dirty="0" smtClean="0"/>
              <a:t>事件：</a:t>
            </a:r>
            <a:r>
              <a:rPr lang="en-US" altLang="zh-CN" dirty="0" smtClean="0"/>
              <a:t>invalid</a:t>
            </a:r>
            <a:r>
              <a:rPr lang="zh-CN" altLang="en-US" dirty="0" smtClean="0"/>
              <a:t>、</a:t>
            </a:r>
            <a:r>
              <a:rPr lang="en-US" altLang="zh-CN" dirty="0" err="1" smtClean="0"/>
              <a:t>forminput</a:t>
            </a:r>
            <a:r>
              <a:rPr lang="zh-CN" altLang="en-US" dirty="0" smtClean="0"/>
              <a:t>、</a:t>
            </a:r>
            <a:r>
              <a:rPr lang="en-US" altLang="zh-CN" dirty="0" err="1" smtClean="0"/>
              <a:t>formchange</a:t>
            </a:r>
            <a:endParaRPr lang="en-US" altLang="zh-CN" dirty="0" smtClean="0"/>
          </a:p>
          <a:p>
            <a:pPr lvl="1"/>
            <a:r>
              <a:rPr lang="zh-CN" altLang="en-US" dirty="0" smtClean="0"/>
              <a:t>方法：</a:t>
            </a:r>
            <a:r>
              <a:rPr lang="en-US" altLang="zh-CN" dirty="0" err="1" smtClean="0"/>
              <a:t>setCustomValidity</a:t>
            </a:r>
            <a:r>
              <a:rPr lang="en-US" altLang="zh-CN" dirty="0" smtClean="0"/>
              <a:t>()</a:t>
            </a:r>
            <a:r>
              <a:rPr lang="zh-CN" altLang="en-US" dirty="0" smtClean="0"/>
              <a:t>、</a:t>
            </a:r>
            <a:r>
              <a:rPr lang="en-US" altLang="zh-CN" dirty="0" err="1"/>
              <a:t>checkValidity</a:t>
            </a:r>
            <a:r>
              <a:rPr lang="en-US" altLang="zh-CN" dirty="0"/>
              <a:t>()</a:t>
            </a:r>
            <a:endParaRPr lang="zh-CN" altLang="en-US" dirty="0"/>
          </a:p>
        </p:txBody>
      </p:sp>
    </p:spTree>
    <p:extLst>
      <p:ext uri="{BB962C8B-B14F-4D97-AF65-F5344CB8AC3E}">
        <p14:creationId xmlns:p14="http://schemas.microsoft.com/office/powerpoint/2010/main" val="2882967356"/>
      </p:ext>
    </p:extLst>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状态信息接口</a:t>
            </a:r>
            <a:endParaRPr lang="zh-CN" altLang="en-US" dirty="0"/>
          </a:p>
        </p:txBody>
      </p:sp>
      <p:sp>
        <p:nvSpPr>
          <p:cNvPr id="3" name="内容占位符 2"/>
          <p:cNvSpPr>
            <a:spLocks noGrp="1"/>
          </p:cNvSpPr>
          <p:nvPr>
            <p:ph sz="half" idx="1"/>
          </p:nvPr>
        </p:nvSpPr>
        <p:spPr/>
        <p:txBody>
          <a:bodyPr/>
          <a:lstStyle/>
          <a:p>
            <a:r>
              <a:rPr lang="zh-CN" altLang="en-US" dirty="0" smtClean="0"/>
              <a:t>每个元素均有一个名为</a:t>
            </a:r>
            <a:r>
              <a:rPr lang="en-US" altLang="zh-CN" dirty="0" smtClean="0"/>
              <a:t>validity</a:t>
            </a:r>
            <a:r>
              <a:rPr lang="zh-CN" altLang="en-US" dirty="0" smtClean="0"/>
              <a:t>的属性，用于返回元素的有效性状态值</a:t>
            </a:r>
            <a:endParaRPr lang="en-US" altLang="zh-CN" dirty="0" smtClean="0"/>
          </a:p>
          <a:p>
            <a:pPr lvl="1"/>
            <a:r>
              <a:rPr lang="zh-CN" altLang="en-US" dirty="0" smtClean="0"/>
              <a:t>其有</a:t>
            </a:r>
            <a:r>
              <a:rPr lang="en-US" altLang="zh-CN" dirty="0" smtClean="0"/>
              <a:t>8</a:t>
            </a:r>
            <a:r>
              <a:rPr lang="zh-CN" altLang="en-US" dirty="0" smtClean="0"/>
              <a:t>个对应不同条件的子属性（见下页），如果均无误，则</a:t>
            </a:r>
            <a:r>
              <a:rPr lang="en-US" altLang="zh-CN" dirty="0" smtClean="0"/>
              <a:t>valid</a:t>
            </a:r>
            <a:r>
              <a:rPr lang="zh-CN" altLang="en-US" dirty="0" smtClean="0"/>
              <a:t>子属性值为</a:t>
            </a:r>
            <a:r>
              <a:rPr lang="en-US" altLang="zh-CN" dirty="0" smtClean="0"/>
              <a:t>true</a:t>
            </a:r>
          </a:p>
          <a:p>
            <a:pPr lvl="1"/>
            <a:r>
              <a:rPr lang="en-US" altLang="zh-CN" dirty="0" smtClean="0">
                <a:hlinkClick r:id="rId2" action="ppaction://hlinkfile"/>
              </a:rPr>
              <a:t>example</a:t>
            </a:r>
            <a:endParaRPr lang="en-US" altLang="zh-CN" dirty="0" smtClean="0"/>
          </a:p>
        </p:txBody>
      </p:sp>
      <p:pic>
        <p:nvPicPr>
          <p:cNvPr id="5" name="内容占位符 4"/>
          <p:cNvPicPr>
            <a:picLocks noGrp="1" noChangeAspect="1"/>
          </p:cNvPicPr>
          <p:nvPr>
            <p:ph sz="half" idx="2"/>
          </p:nvPr>
        </p:nvPicPr>
        <p:blipFill>
          <a:blip r:embed="rId3"/>
          <a:stretch>
            <a:fillRect/>
          </a:stretch>
        </p:blipFill>
        <p:spPr>
          <a:xfrm>
            <a:off x="6400800" y="2259849"/>
            <a:ext cx="5080000" cy="3405101"/>
          </a:xfrm>
          <a:prstGeom prst="rect">
            <a:avLst/>
          </a:prstGeom>
        </p:spPr>
      </p:pic>
    </p:spTree>
    <p:extLst>
      <p:ext uri="{BB962C8B-B14F-4D97-AF65-F5344CB8AC3E}">
        <p14:creationId xmlns:p14="http://schemas.microsoft.com/office/powerpoint/2010/main" val="4187876340"/>
      </p:ext>
    </p:extLst>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状态信息接口</a:t>
            </a:r>
          </a:p>
        </p:txBody>
      </p:sp>
      <p:sp>
        <p:nvSpPr>
          <p:cNvPr id="3" name="内容占位符 2"/>
          <p:cNvSpPr>
            <a:spLocks noGrp="1"/>
          </p:cNvSpPr>
          <p:nvPr>
            <p:ph sz="half" idx="1"/>
          </p:nvPr>
        </p:nvSpPr>
        <p:spPr/>
        <p:txBody>
          <a:bodyPr/>
          <a:lstStyle/>
          <a:p>
            <a:r>
              <a:rPr lang="zh-CN" altLang="en-US" dirty="0"/>
              <a:t>每个元素均有一个名为</a:t>
            </a:r>
            <a:r>
              <a:rPr lang="en-US" altLang="zh-CN" dirty="0" err="1"/>
              <a:t>willValidate</a:t>
            </a:r>
            <a:r>
              <a:rPr lang="zh-CN" altLang="en-US" dirty="0"/>
              <a:t>属性，用于表示是否可验证</a:t>
            </a:r>
            <a:endParaRPr lang="en-US" altLang="zh-CN" dirty="0"/>
          </a:p>
          <a:p>
            <a:pPr lvl="1"/>
            <a:r>
              <a:rPr lang="zh-CN" altLang="en-US" dirty="0"/>
              <a:t>一般均可验证</a:t>
            </a:r>
            <a:r>
              <a:rPr lang="zh-CN" altLang="en-US" dirty="0" smtClean="0"/>
              <a:t>，</a:t>
            </a:r>
            <a:r>
              <a:rPr lang="zh-CN" altLang="en-US" dirty="0"/>
              <a:t>除非</a:t>
            </a:r>
            <a:r>
              <a:rPr lang="zh-CN" altLang="en-US" dirty="0" smtClean="0"/>
              <a:t>加上</a:t>
            </a:r>
            <a:r>
              <a:rPr lang="en-US" altLang="zh-CN" dirty="0"/>
              <a:t>disabled</a:t>
            </a:r>
            <a:r>
              <a:rPr lang="zh-CN" altLang="en-US" dirty="0"/>
              <a:t>等约束</a:t>
            </a:r>
            <a:endParaRPr lang="en-US" altLang="zh-CN" dirty="0"/>
          </a:p>
          <a:p>
            <a:pPr lvl="1"/>
            <a:r>
              <a:rPr lang="en-US" altLang="zh-CN" dirty="0">
                <a:hlinkClick r:id="rId2" action="ppaction://hlinkfile"/>
              </a:rPr>
              <a:t>example</a:t>
            </a:r>
            <a:endParaRPr lang="zh-CN" altLang="en-US" dirty="0"/>
          </a:p>
          <a:p>
            <a:endParaRPr lang="zh-CN" altLang="en-US" dirty="0"/>
          </a:p>
        </p:txBody>
      </p:sp>
      <p:pic>
        <p:nvPicPr>
          <p:cNvPr id="7" name="内容占位符 6"/>
          <p:cNvPicPr>
            <a:picLocks noGrp="1" noChangeAspect="1"/>
          </p:cNvPicPr>
          <p:nvPr>
            <p:ph sz="half" idx="2"/>
          </p:nvPr>
        </p:nvPicPr>
        <p:blipFill>
          <a:blip r:embed="rId3"/>
          <a:stretch>
            <a:fillRect/>
          </a:stretch>
        </p:blipFill>
        <p:spPr>
          <a:xfrm>
            <a:off x="6400800" y="2136528"/>
            <a:ext cx="5080000" cy="3651744"/>
          </a:xfrm>
          <a:prstGeom prst="rect">
            <a:avLst/>
          </a:prstGeom>
        </p:spPr>
      </p:pic>
    </p:spTree>
    <p:extLst>
      <p:ext uri="{BB962C8B-B14F-4D97-AF65-F5344CB8AC3E}">
        <p14:creationId xmlns:p14="http://schemas.microsoft.com/office/powerpoint/2010/main" val="3770481448"/>
      </p:ext>
    </p:extLst>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状态信息接口</a:t>
            </a:r>
          </a:p>
        </p:txBody>
      </p:sp>
      <p:graphicFrame>
        <p:nvGraphicFramePr>
          <p:cNvPr id="4" name="内容占位符 4"/>
          <p:cNvGraphicFramePr>
            <a:graphicFrameLocks noGrp="1"/>
          </p:cNvGraphicFramePr>
          <p:nvPr>
            <p:ph idx="1"/>
            <p:extLst/>
          </p:nvPr>
        </p:nvGraphicFramePr>
        <p:xfrm>
          <a:off x="2063553" y="1905000"/>
          <a:ext cx="8064896" cy="4114800"/>
        </p:xfrm>
        <a:graphic>
          <a:graphicData uri="http://schemas.openxmlformats.org/drawingml/2006/table">
            <a:tbl>
              <a:tblPr firstRow="1" bandRow="1">
                <a:tableStyleId>{073A0DAA-6AF3-43AB-8588-CEC1D06C72B9}</a:tableStyleId>
              </a:tblPr>
              <a:tblGrid>
                <a:gridCol w="2448272">
                  <a:extLst>
                    <a:ext uri="{9D8B030D-6E8A-4147-A177-3AD203B41FA5}">
                      <a16:colId xmlns:a16="http://schemas.microsoft.com/office/drawing/2014/main" val="20000"/>
                    </a:ext>
                  </a:extLst>
                </a:gridCol>
                <a:gridCol w="5616624">
                  <a:extLst>
                    <a:ext uri="{9D8B030D-6E8A-4147-A177-3AD203B41FA5}">
                      <a16:colId xmlns:a16="http://schemas.microsoft.com/office/drawing/2014/main" val="20001"/>
                    </a:ext>
                  </a:extLst>
                </a:gridCol>
              </a:tblGrid>
              <a:tr h="370840">
                <a:tc>
                  <a:txBody>
                    <a:bodyPr/>
                    <a:lstStyle/>
                    <a:p>
                      <a:pPr algn="ctr"/>
                      <a:r>
                        <a:rPr lang="zh-CN" altLang="en-US" sz="2400" dirty="0" smtClean="0"/>
                        <a:t>状态</a:t>
                      </a:r>
                      <a:endParaRPr lang="zh-CN" altLang="en-US" sz="2400" dirty="0"/>
                    </a:p>
                  </a:txBody>
                  <a:tcPr/>
                </a:tc>
                <a:tc>
                  <a:txBody>
                    <a:bodyPr/>
                    <a:lstStyle/>
                    <a:p>
                      <a:pPr algn="ctr"/>
                      <a:r>
                        <a:rPr lang="zh-CN" altLang="en-US" sz="2400" dirty="0" smtClean="0"/>
                        <a:t>含义</a:t>
                      </a:r>
                      <a:endParaRPr lang="zh-CN" altLang="en-US" sz="2400" dirty="0"/>
                    </a:p>
                  </a:txBody>
                  <a:tcPr/>
                </a:tc>
                <a:extLst>
                  <a:ext uri="{0D108BD9-81ED-4DB2-BD59-A6C34878D82A}">
                    <a16:rowId xmlns:a16="http://schemas.microsoft.com/office/drawing/2014/main" val="10000"/>
                  </a:ext>
                </a:extLst>
              </a:tr>
              <a:tr h="370840">
                <a:tc>
                  <a:txBody>
                    <a:bodyPr/>
                    <a:lstStyle/>
                    <a:p>
                      <a:pPr algn="ctr"/>
                      <a:r>
                        <a:rPr lang="en-US" altLang="zh-CN" sz="2400" dirty="0" err="1" smtClean="0"/>
                        <a:t>valueMissing</a:t>
                      </a:r>
                      <a:endParaRPr lang="zh-CN" altLang="en-US" sz="2400" dirty="0"/>
                    </a:p>
                  </a:txBody>
                  <a:tcPr/>
                </a:tc>
                <a:tc>
                  <a:txBody>
                    <a:bodyPr/>
                    <a:lstStyle/>
                    <a:p>
                      <a:pPr algn="ctr"/>
                      <a:r>
                        <a:rPr lang="zh-CN" altLang="en-US" sz="2400" dirty="0" smtClean="0"/>
                        <a:t>内容是否为空</a:t>
                      </a:r>
                      <a:endParaRPr lang="zh-CN" altLang="en-US" sz="2400" dirty="0"/>
                    </a:p>
                  </a:txBody>
                  <a:tcPr/>
                </a:tc>
                <a:extLst>
                  <a:ext uri="{0D108BD9-81ED-4DB2-BD59-A6C34878D82A}">
                    <a16:rowId xmlns:a16="http://schemas.microsoft.com/office/drawing/2014/main" val="10001"/>
                  </a:ext>
                </a:extLst>
              </a:tr>
              <a:tr h="370840">
                <a:tc>
                  <a:txBody>
                    <a:bodyPr/>
                    <a:lstStyle/>
                    <a:p>
                      <a:pPr algn="ctr"/>
                      <a:r>
                        <a:rPr lang="en-US" altLang="zh-CN" sz="2400" dirty="0" err="1" smtClean="0"/>
                        <a:t>typeMismatch</a:t>
                      </a:r>
                      <a:endParaRPr lang="zh-CN" altLang="en-US" sz="2400" dirty="0"/>
                    </a:p>
                  </a:txBody>
                  <a:tcPr/>
                </a:tc>
                <a:tc>
                  <a:txBody>
                    <a:bodyPr/>
                    <a:lstStyle/>
                    <a:p>
                      <a:pPr algn="ctr"/>
                      <a:r>
                        <a:rPr lang="zh-CN" altLang="en-US" sz="2400" dirty="0" smtClean="0"/>
                        <a:t>内容是否符合</a:t>
                      </a:r>
                      <a:r>
                        <a:rPr lang="en-US" altLang="zh-CN" sz="2400" dirty="0" smtClean="0"/>
                        <a:t>type</a:t>
                      </a:r>
                      <a:r>
                        <a:rPr lang="zh-CN" altLang="en-US" sz="2400" dirty="0" smtClean="0"/>
                        <a:t>类型</a:t>
                      </a:r>
                      <a:endParaRPr lang="zh-CN" altLang="en-US" sz="2400" dirty="0"/>
                    </a:p>
                  </a:txBody>
                  <a:tcPr/>
                </a:tc>
                <a:extLst>
                  <a:ext uri="{0D108BD9-81ED-4DB2-BD59-A6C34878D82A}">
                    <a16:rowId xmlns:a16="http://schemas.microsoft.com/office/drawing/2014/main" val="10002"/>
                  </a:ext>
                </a:extLst>
              </a:tr>
              <a:tr h="370840">
                <a:tc>
                  <a:txBody>
                    <a:bodyPr/>
                    <a:lstStyle/>
                    <a:p>
                      <a:pPr algn="ctr"/>
                      <a:r>
                        <a:rPr lang="en-US" altLang="zh-CN" sz="2400" dirty="0" err="1" smtClean="0"/>
                        <a:t>patternMismatch</a:t>
                      </a:r>
                      <a:endParaRPr lang="zh-CN" altLang="en-US" sz="2400" dirty="0"/>
                    </a:p>
                  </a:txBody>
                  <a:tcPr/>
                </a:tc>
                <a:tc>
                  <a:txBody>
                    <a:bodyPr/>
                    <a:lstStyle/>
                    <a:p>
                      <a:pPr algn="ctr"/>
                      <a:r>
                        <a:rPr lang="zh-CN" altLang="en-US" sz="2400" dirty="0" smtClean="0"/>
                        <a:t>内容是否吻合</a:t>
                      </a:r>
                      <a:r>
                        <a:rPr lang="en-US" altLang="zh-CN" sz="2400" dirty="0" smtClean="0"/>
                        <a:t>pattern</a:t>
                      </a:r>
                      <a:r>
                        <a:rPr lang="zh-CN" altLang="en-US" sz="2400" dirty="0" smtClean="0"/>
                        <a:t>要求</a:t>
                      </a:r>
                      <a:endParaRPr lang="zh-CN" altLang="en-US" sz="2400" dirty="0"/>
                    </a:p>
                  </a:txBody>
                  <a:tcPr/>
                </a:tc>
                <a:extLst>
                  <a:ext uri="{0D108BD9-81ED-4DB2-BD59-A6C34878D82A}">
                    <a16:rowId xmlns:a16="http://schemas.microsoft.com/office/drawing/2014/main" val="10003"/>
                  </a:ext>
                </a:extLst>
              </a:tr>
              <a:tr h="370840">
                <a:tc>
                  <a:txBody>
                    <a:bodyPr/>
                    <a:lstStyle/>
                    <a:p>
                      <a:pPr algn="ctr"/>
                      <a:r>
                        <a:rPr lang="en-US" altLang="zh-CN" sz="2400" dirty="0" err="1" smtClean="0"/>
                        <a:t>tooLong</a:t>
                      </a:r>
                      <a:endParaRPr lang="zh-CN" altLang="en-US" sz="2400" dirty="0"/>
                    </a:p>
                  </a:txBody>
                  <a:tcPr/>
                </a:tc>
                <a:tc>
                  <a:txBody>
                    <a:bodyPr/>
                    <a:lstStyle/>
                    <a:p>
                      <a:pPr algn="ctr"/>
                      <a:r>
                        <a:rPr lang="zh-CN" altLang="en-US" sz="2400" dirty="0" smtClean="0"/>
                        <a:t>内容长度是否超出</a:t>
                      </a:r>
                      <a:r>
                        <a:rPr lang="en-US" altLang="zh-CN" sz="2400" dirty="0" err="1" smtClean="0"/>
                        <a:t>maxlength</a:t>
                      </a:r>
                      <a:r>
                        <a:rPr lang="zh-CN" altLang="en-US" sz="2400" dirty="0" smtClean="0"/>
                        <a:t>要求</a:t>
                      </a:r>
                      <a:endParaRPr lang="zh-CN" altLang="en-US" sz="2400" dirty="0"/>
                    </a:p>
                  </a:txBody>
                  <a:tcPr/>
                </a:tc>
                <a:extLst>
                  <a:ext uri="{0D108BD9-81ED-4DB2-BD59-A6C34878D82A}">
                    <a16:rowId xmlns:a16="http://schemas.microsoft.com/office/drawing/2014/main" val="10004"/>
                  </a:ext>
                </a:extLst>
              </a:tr>
              <a:tr h="370840">
                <a:tc>
                  <a:txBody>
                    <a:bodyPr/>
                    <a:lstStyle/>
                    <a:p>
                      <a:pPr algn="ctr"/>
                      <a:r>
                        <a:rPr lang="en-US" altLang="zh-CN" sz="2400" dirty="0" err="1" smtClean="0"/>
                        <a:t>rangeUnderflow</a:t>
                      </a:r>
                      <a:endParaRPr lang="zh-CN" altLang="en-US" sz="2400" dirty="0"/>
                    </a:p>
                  </a:txBody>
                  <a:tcPr/>
                </a:tc>
                <a:tc>
                  <a:txBody>
                    <a:bodyPr/>
                    <a:lstStyle/>
                    <a:p>
                      <a:pPr algn="ctr"/>
                      <a:r>
                        <a:rPr lang="zh-CN" altLang="en-US" sz="2400" dirty="0" smtClean="0"/>
                        <a:t>内容是否小于</a:t>
                      </a:r>
                      <a:r>
                        <a:rPr lang="en-US" altLang="zh-CN" sz="2400" dirty="0" smtClean="0"/>
                        <a:t>min</a:t>
                      </a:r>
                      <a:r>
                        <a:rPr lang="zh-CN" altLang="en-US" sz="2400" dirty="0" smtClean="0"/>
                        <a:t>值</a:t>
                      </a:r>
                      <a:endParaRPr lang="zh-CN" altLang="en-US" sz="2400" dirty="0"/>
                    </a:p>
                  </a:txBody>
                  <a:tcPr/>
                </a:tc>
                <a:extLst>
                  <a:ext uri="{0D108BD9-81ED-4DB2-BD59-A6C34878D82A}">
                    <a16:rowId xmlns:a16="http://schemas.microsoft.com/office/drawing/2014/main" val="10005"/>
                  </a:ext>
                </a:extLst>
              </a:tr>
              <a:tr h="370840">
                <a:tc>
                  <a:txBody>
                    <a:bodyPr/>
                    <a:lstStyle/>
                    <a:p>
                      <a:pPr algn="ctr"/>
                      <a:r>
                        <a:rPr lang="en-US" altLang="zh-CN" sz="2400" dirty="0" err="1" smtClean="0"/>
                        <a:t>rangeUnderflow</a:t>
                      </a:r>
                      <a:endParaRPr lang="zh-CN" altLang="en-US" sz="2400" dirty="0"/>
                    </a:p>
                  </a:txBody>
                  <a:tcPr/>
                </a:tc>
                <a:tc>
                  <a:txBody>
                    <a:bodyPr/>
                    <a:lstStyle/>
                    <a:p>
                      <a:pPr algn="ctr"/>
                      <a:r>
                        <a:rPr lang="zh-CN" altLang="en-US" sz="2400" dirty="0" smtClean="0"/>
                        <a:t>内容是否大于</a:t>
                      </a:r>
                      <a:r>
                        <a:rPr lang="en-US" altLang="zh-CN" sz="2400" dirty="0" smtClean="0"/>
                        <a:t>max</a:t>
                      </a:r>
                      <a:r>
                        <a:rPr lang="zh-CN" altLang="en-US" sz="2400" dirty="0" smtClean="0"/>
                        <a:t>值</a:t>
                      </a:r>
                      <a:endParaRPr lang="zh-CN" altLang="en-US" sz="2400" dirty="0"/>
                    </a:p>
                  </a:txBody>
                  <a:tcPr/>
                </a:tc>
                <a:extLst>
                  <a:ext uri="{0D108BD9-81ED-4DB2-BD59-A6C34878D82A}">
                    <a16:rowId xmlns:a16="http://schemas.microsoft.com/office/drawing/2014/main" val="10006"/>
                  </a:ext>
                </a:extLst>
              </a:tr>
              <a:tr h="370840">
                <a:tc>
                  <a:txBody>
                    <a:bodyPr/>
                    <a:lstStyle/>
                    <a:p>
                      <a:pPr algn="ctr"/>
                      <a:r>
                        <a:rPr lang="en-US" altLang="zh-CN" sz="2400" dirty="0" err="1" smtClean="0"/>
                        <a:t>stepMismatch</a:t>
                      </a:r>
                      <a:endParaRPr lang="zh-CN" altLang="en-US" sz="2400" dirty="0"/>
                    </a:p>
                  </a:txBody>
                  <a:tcPr/>
                </a:tc>
                <a:tc>
                  <a:txBody>
                    <a:bodyPr/>
                    <a:lstStyle/>
                    <a:p>
                      <a:pPr algn="ctr"/>
                      <a:r>
                        <a:rPr lang="zh-CN" altLang="en-US" sz="2400" dirty="0" smtClean="0"/>
                        <a:t>内容是否与</a:t>
                      </a:r>
                      <a:r>
                        <a:rPr lang="en-US" altLang="zh-CN" sz="2400" dirty="0" smtClean="0"/>
                        <a:t>step</a:t>
                      </a:r>
                      <a:r>
                        <a:rPr lang="zh-CN" altLang="en-US" sz="2400" dirty="0" smtClean="0"/>
                        <a:t>不匹配</a:t>
                      </a:r>
                      <a:endParaRPr lang="zh-CN" altLang="en-US" sz="2400" dirty="0"/>
                    </a:p>
                  </a:txBody>
                  <a:tcPr/>
                </a:tc>
                <a:extLst>
                  <a:ext uri="{0D108BD9-81ED-4DB2-BD59-A6C34878D82A}">
                    <a16:rowId xmlns:a16="http://schemas.microsoft.com/office/drawing/2014/main" val="10007"/>
                  </a:ext>
                </a:extLst>
              </a:tr>
              <a:tr h="370840">
                <a:tc>
                  <a:txBody>
                    <a:bodyPr/>
                    <a:lstStyle/>
                    <a:p>
                      <a:pPr algn="ctr"/>
                      <a:r>
                        <a:rPr lang="en-US" altLang="zh-CN" sz="2400" dirty="0" err="1" smtClean="0"/>
                        <a:t>customError</a:t>
                      </a:r>
                      <a:endParaRPr lang="zh-CN" altLang="en-US" sz="2400" dirty="0"/>
                    </a:p>
                  </a:txBody>
                  <a:tcPr/>
                </a:tc>
                <a:tc>
                  <a:txBody>
                    <a:bodyPr/>
                    <a:lstStyle/>
                    <a:p>
                      <a:pPr algn="ctr"/>
                      <a:r>
                        <a:rPr lang="zh-CN" altLang="en-US" sz="2400" dirty="0" smtClean="0"/>
                        <a:t>内容是否符合自定义错误</a:t>
                      </a:r>
                      <a:endParaRPr lang="zh-CN" altLang="en-US" sz="2400" dirty="0"/>
                    </a:p>
                  </a:txBody>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1431253257"/>
      </p:ext>
    </p:extLst>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事件接口</a:t>
            </a:r>
            <a:endParaRPr lang="zh-CN" altLang="en-US" dirty="0"/>
          </a:p>
        </p:txBody>
      </p:sp>
      <p:sp>
        <p:nvSpPr>
          <p:cNvPr id="3" name="内容占位符 2"/>
          <p:cNvSpPr>
            <a:spLocks noGrp="1"/>
          </p:cNvSpPr>
          <p:nvPr>
            <p:ph sz="half" idx="1"/>
          </p:nvPr>
        </p:nvSpPr>
        <p:spPr/>
        <p:txBody>
          <a:bodyPr/>
          <a:lstStyle/>
          <a:p>
            <a:r>
              <a:rPr lang="en-US" altLang="zh-CN" dirty="0" smtClean="0"/>
              <a:t>invalid</a:t>
            </a:r>
            <a:r>
              <a:rPr lang="zh-CN" altLang="en-US" dirty="0" smtClean="0"/>
              <a:t>：当验证过程中发现无效内容时触发</a:t>
            </a:r>
            <a:endParaRPr lang="en-US" altLang="zh-CN" dirty="0" smtClean="0"/>
          </a:p>
          <a:p>
            <a:r>
              <a:rPr lang="en-US" altLang="zh-CN" dirty="0" err="1" smtClean="0"/>
              <a:t>forminput</a:t>
            </a:r>
            <a:r>
              <a:rPr lang="zh-CN" altLang="en-US" dirty="0" smtClean="0"/>
              <a:t>：当用户在表单中输入信息时触发</a:t>
            </a:r>
            <a:endParaRPr lang="en-US" altLang="zh-CN" dirty="0" smtClean="0"/>
          </a:p>
          <a:p>
            <a:r>
              <a:rPr lang="en-US" altLang="zh-CN" dirty="0" err="1" smtClean="0"/>
              <a:t>formchange</a:t>
            </a:r>
            <a:r>
              <a:rPr lang="zh-CN" altLang="en-US" dirty="0" smtClean="0"/>
              <a:t>：当表单发生变化时触发</a:t>
            </a:r>
            <a:endParaRPr lang="en-US" altLang="zh-CN" dirty="0" smtClean="0"/>
          </a:p>
          <a:p>
            <a:r>
              <a:rPr lang="en-US" altLang="zh-CN" dirty="0">
                <a:hlinkClick r:id="rId3" action="ppaction://hlinkfile"/>
              </a:rPr>
              <a:t>example</a:t>
            </a:r>
            <a:endParaRPr lang="zh-CN" altLang="en-US" dirty="0"/>
          </a:p>
        </p:txBody>
      </p:sp>
      <p:pic>
        <p:nvPicPr>
          <p:cNvPr id="5" name="内容占位符 4"/>
          <p:cNvPicPr>
            <a:picLocks noGrp="1" noChangeAspect="1"/>
          </p:cNvPicPr>
          <p:nvPr>
            <p:ph sz="half" idx="2"/>
          </p:nvPr>
        </p:nvPicPr>
        <p:blipFill>
          <a:blip r:embed="rId4"/>
          <a:stretch>
            <a:fillRect/>
          </a:stretch>
        </p:blipFill>
        <p:spPr>
          <a:xfrm>
            <a:off x="6400800" y="2423784"/>
            <a:ext cx="5080000" cy="3077231"/>
          </a:xfrm>
          <a:prstGeom prst="rect">
            <a:avLst/>
          </a:prstGeom>
        </p:spPr>
      </p:pic>
    </p:spTree>
    <p:extLst>
      <p:ext uri="{BB962C8B-B14F-4D97-AF65-F5344CB8AC3E}">
        <p14:creationId xmlns:p14="http://schemas.microsoft.com/office/powerpoint/2010/main" val="1793438741"/>
      </p:ext>
    </p:extLst>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方法接口</a:t>
            </a:r>
            <a:endParaRPr lang="zh-CN" altLang="en-US" dirty="0"/>
          </a:p>
        </p:txBody>
      </p:sp>
      <p:sp>
        <p:nvSpPr>
          <p:cNvPr id="3" name="内容占位符 2"/>
          <p:cNvSpPr>
            <a:spLocks noGrp="1"/>
          </p:cNvSpPr>
          <p:nvPr>
            <p:ph sz="half" idx="1"/>
          </p:nvPr>
        </p:nvSpPr>
        <p:spPr/>
        <p:txBody>
          <a:bodyPr/>
          <a:lstStyle/>
          <a:p>
            <a:r>
              <a:rPr lang="en-US" altLang="zh-CN" dirty="0" err="1"/>
              <a:t>setCustomValidity</a:t>
            </a:r>
            <a:r>
              <a:rPr lang="en-US" altLang="zh-CN" dirty="0" smtClean="0"/>
              <a:t>()</a:t>
            </a:r>
          </a:p>
          <a:p>
            <a:pPr lvl="1"/>
            <a:r>
              <a:rPr lang="zh-CN" altLang="en-US" dirty="0" smtClean="0"/>
              <a:t>当表单出现验证错误时设置用户自定义的错误信息</a:t>
            </a:r>
            <a:endParaRPr lang="en-US" altLang="zh-CN" dirty="0" smtClean="0"/>
          </a:p>
          <a:p>
            <a:pPr lvl="1"/>
            <a:r>
              <a:rPr lang="en-US" altLang="zh-CN" dirty="0">
                <a:hlinkClick r:id="rId2" action="ppaction://hlinkfile"/>
              </a:rPr>
              <a:t>example</a:t>
            </a:r>
            <a:endParaRPr lang="en-US" altLang="zh-CN" dirty="0"/>
          </a:p>
          <a:p>
            <a:r>
              <a:rPr lang="en-US" altLang="zh-CN" dirty="0" err="1" smtClean="0"/>
              <a:t>checkValidity</a:t>
            </a:r>
            <a:r>
              <a:rPr lang="en-US" altLang="zh-CN" dirty="0" smtClean="0"/>
              <a:t>()</a:t>
            </a:r>
          </a:p>
          <a:p>
            <a:pPr lvl="1"/>
            <a:r>
              <a:rPr lang="zh-CN" altLang="en-US" dirty="0" smtClean="0"/>
              <a:t>随时激活浏览器对表单的自动校验</a:t>
            </a:r>
            <a:endParaRPr lang="en-US" altLang="zh-CN" dirty="0" smtClean="0"/>
          </a:p>
          <a:p>
            <a:pPr lvl="1"/>
            <a:r>
              <a:rPr lang="zh-CN" altLang="en-US" dirty="0" smtClean="0"/>
              <a:t>如果校验结果是</a:t>
            </a:r>
            <a:r>
              <a:rPr lang="en-US" altLang="zh-CN" dirty="0" smtClean="0"/>
              <a:t>false</a:t>
            </a:r>
            <a:r>
              <a:rPr lang="zh-CN" altLang="en-US" dirty="0" smtClean="0"/>
              <a:t>，则触发</a:t>
            </a:r>
            <a:r>
              <a:rPr lang="en-US" altLang="zh-CN" dirty="0" smtClean="0"/>
              <a:t>invalid</a:t>
            </a:r>
            <a:r>
              <a:rPr lang="zh-CN" altLang="en-US" dirty="0" smtClean="0"/>
              <a:t>事件</a:t>
            </a:r>
            <a:endParaRPr lang="en-US" altLang="zh-CN" dirty="0" smtClean="0"/>
          </a:p>
        </p:txBody>
      </p:sp>
      <p:pic>
        <p:nvPicPr>
          <p:cNvPr id="5" name="内容占位符 4"/>
          <p:cNvPicPr>
            <a:picLocks noGrp="1" noChangeAspect="1"/>
          </p:cNvPicPr>
          <p:nvPr>
            <p:ph sz="half" idx="2"/>
          </p:nvPr>
        </p:nvPicPr>
        <p:blipFill>
          <a:blip r:embed="rId3"/>
          <a:stretch>
            <a:fillRect/>
          </a:stretch>
        </p:blipFill>
        <p:spPr>
          <a:xfrm>
            <a:off x="6526758" y="1905000"/>
            <a:ext cx="4828083" cy="4114800"/>
          </a:xfrm>
          <a:prstGeom prst="rect">
            <a:avLst/>
          </a:prstGeom>
        </p:spPr>
      </p:pic>
    </p:spTree>
    <p:extLst>
      <p:ext uri="{BB962C8B-B14F-4D97-AF65-F5344CB8AC3E}">
        <p14:creationId xmlns:p14="http://schemas.microsoft.com/office/powerpoint/2010/main" val="1105217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BOM</a:t>
            </a:r>
            <a:r>
              <a:rPr lang="zh-CN" altLang="en-US" dirty="0" smtClean="0"/>
              <a:t>简介</a:t>
            </a:r>
            <a:endParaRPr lang="zh-CN" altLang="en-US" dirty="0"/>
          </a:p>
        </p:txBody>
      </p:sp>
      <p:sp>
        <p:nvSpPr>
          <p:cNvPr id="3" name="内容占位符 2"/>
          <p:cNvSpPr>
            <a:spLocks noGrp="1"/>
          </p:cNvSpPr>
          <p:nvPr>
            <p:ph idx="1"/>
          </p:nvPr>
        </p:nvSpPr>
        <p:spPr/>
        <p:txBody>
          <a:bodyPr/>
          <a:lstStyle/>
          <a:p>
            <a:r>
              <a:rPr lang="zh-CN" altLang="en-US" dirty="0"/>
              <a:t>一</a:t>
            </a:r>
            <a:r>
              <a:rPr lang="zh-CN" altLang="en-US" dirty="0" smtClean="0"/>
              <a:t>组访问和操作浏览器环境和文档属性的对象</a:t>
            </a:r>
            <a:endParaRPr lang="en-US" altLang="zh-CN" dirty="0" smtClean="0"/>
          </a:p>
          <a:p>
            <a:pPr lvl="1"/>
            <a:r>
              <a:rPr lang="zh-CN" altLang="en-US" dirty="0" smtClean="0"/>
              <a:t>语言核心对象和文档对象模型的中间层</a:t>
            </a:r>
            <a:endParaRPr lang="en-US" altLang="zh-CN" dirty="0" smtClean="0"/>
          </a:p>
          <a:p>
            <a:pPr lvl="1"/>
            <a:r>
              <a:rPr lang="zh-CN" altLang="en-US" dirty="0" smtClean="0"/>
              <a:t>关注于浏览器、浏览器窗口、桌面环境、访问历史、当前链接、文档属性等</a:t>
            </a:r>
            <a:endParaRPr lang="en-US" altLang="zh-CN" dirty="0" smtClean="0"/>
          </a:p>
          <a:p>
            <a:pPr lvl="1"/>
            <a:r>
              <a:rPr lang="zh-CN" altLang="en-US" dirty="0" smtClean="0"/>
              <a:t>主要对象包括</a:t>
            </a:r>
            <a:r>
              <a:rPr lang="en-US" altLang="zh-CN" dirty="0" smtClean="0"/>
              <a:t>navigator</a:t>
            </a:r>
            <a:r>
              <a:rPr lang="zh-CN" altLang="en-US" dirty="0" smtClean="0"/>
              <a:t>、</a:t>
            </a:r>
            <a:r>
              <a:rPr lang="en-US" altLang="zh-CN" dirty="0" smtClean="0"/>
              <a:t>window</a:t>
            </a:r>
            <a:r>
              <a:rPr lang="zh-CN" altLang="en-US" dirty="0" smtClean="0"/>
              <a:t>、</a:t>
            </a:r>
            <a:r>
              <a:rPr lang="en-US" altLang="zh-CN" dirty="0" smtClean="0"/>
              <a:t>screen</a:t>
            </a:r>
            <a:r>
              <a:rPr lang="zh-CN" altLang="en-US" dirty="0"/>
              <a:t>、</a:t>
            </a:r>
            <a:r>
              <a:rPr lang="en-US" altLang="zh-CN" dirty="0" smtClean="0"/>
              <a:t>history</a:t>
            </a:r>
            <a:r>
              <a:rPr lang="zh-CN" altLang="en-US" dirty="0" smtClean="0"/>
              <a:t>、</a:t>
            </a:r>
            <a:r>
              <a:rPr lang="en-US" altLang="zh-CN" dirty="0" smtClean="0"/>
              <a:t>location</a:t>
            </a:r>
            <a:r>
              <a:rPr lang="zh-CN" altLang="en-US" dirty="0" smtClean="0"/>
              <a:t>、</a:t>
            </a:r>
            <a:r>
              <a:rPr lang="en-US" altLang="zh-CN" dirty="0" smtClean="0"/>
              <a:t>document</a:t>
            </a:r>
          </a:p>
          <a:p>
            <a:pPr lvl="1"/>
            <a:r>
              <a:rPr lang="zh-CN" altLang="en-US" dirty="0" smtClean="0"/>
              <a:t>不关心文档内容相关对象的操作</a:t>
            </a:r>
            <a:endParaRPr lang="en-US" altLang="zh-CN" dirty="0" smtClean="0"/>
          </a:p>
          <a:p>
            <a:r>
              <a:rPr lang="en-US" altLang="zh-CN" dirty="0" smtClean="0"/>
              <a:t>HTML5</a:t>
            </a:r>
            <a:r>
              <a:rPr lang="zh-CN" altLang="en-US" smtClean="0"/>
              <a:t>中对该部分内容进行了规范化描述</a:t>
            </a:r>
            <a:endParaRPr lang="zh-CN" altLang="en-US" dirty="0"/>
          </a:p>
        </p:txBody>
      </p:sp>
    </p:spTree>
    <p:extLst>
      <p:ext uri="{BB962C8B-B14F-4D97-AF65-F5344CB8AC3E}">
        <p14:creationId xmlns:p14="http://schemas.microsoft.com/office/powerpoint/2010/main" val="1096364797"/>
      </p:ext>
    </p:extLst>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0500" name="Rectangle 4"/>
          <p:cNvSpPr>
            <a:spLocks noGrp="1" noChangeArrowheads="1"/>
          </p:cNvSpPr>
          <p:nvPr>
            <p:ph type="ctrTitle"/>
          </p:nvPr>
        </p:nvSpPr>
        <p:spPr/>
        <p:txBody>
          <a:bodyPr/>
          <a:lstStyle/>
          <a:p>
            <a:r>
              <a:rPr lang="en-US" altLang="zh-CN" dirty="0"/>
              <a:t>Part </a:t>
            </a:r>
            <a:r>
              <a:rPr lang="en-US" altLang="zh-CN" dirty="0" smtClean="0"/>
              <a:t>VIII</a:t>
            </a:r>
            <a:endParaRPr lang="en-US" altLang="zh-CN" dirty="0"/>
          </a:p>
        </p:txBody>
      </p:sp>
      <p:sp>
        <p:nvSpPr>
          <p:cNvPr id="1130501" name="Rectangle 5" descr="Rectangle: Click to edit Master text styles&#10;Second level&#10;Third level&#10;Fourth level&#10;Fifth level"/>
          <p:cNvSpPr>
            <a:spLocks noGrp="1" noChangeArrowheads="1"/>
          </p:cNvSpPr>
          <p:nvPr>
            <p:ph type="subTitle" idx="1"/>
          </p:nvPr>
        </p:nvSpPr>
        <p:spPr/>
        <p:txBody>
          <a:bodyPr/>
          <a:lstStyle/>
          <a:p>
            <a:r>
              <a:rPr lang="en-US" altLang="zh-CN" dirty="0" smtClean="0"/>
              <a:t>Ajax</a:t>
            </a:r>
            <a:endParaRPr lang="en-US" altLang="zh-CN" dirty="0"/>
          </a:p>
        </p:txBody>
      </p:sp>
    </p:spTree>
    <p:extLst>
      <p:ext uri="{BB962C8B-B14F-4D97-AF65-F5344CB8AC3E}">
        <p14:creationId xmlns:p14="http://schemas.microsoft.com/office/powerpoint/2010/main" val="231247558"/>
      </p:ext>
    </p:extLst>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脚本</a:t>
            </a:r>
            <a:r>
              <a:rPr lang="zh-CN" altLang="en-US" dirty="0" smtClean="0"/>
              <a:t>化</a:t>
            </a:r>
            <a:r>
              <a:rPr lang="en-US" altLang="zh-CN" dirty="0" smtClean="0"/>
              <a:t>HTTP</a:t>
            </a:r>
            <a:r>
              <a:rPr lang="zh-CN" altLang="en-US" dirty="0"/>
              <a:t>简介</a:t>
            </a:r>
          </a:p>
        </p:txBody>
      </p:sp>
      <p:sp>
        <p:nvSpPr>
          <p:cNvPr id="3" name="内容占位符 2"/>
          <p:cNvSpPr>
            <a:spLocks noGrp="1"/>
          </p:cNvSpPr>
          <p:nvPr>
            <p:ph idx="1"/>
          </p:nvPr>
        </p:nvSpPr>
        <p:spPr/>
        <p:txBody>
          <a:bodyPr/>
          <a:lstStyle/>
          <a:p>
            <a:r>
              <a:rPr lang="zh-CN" altLang="en-US" dirty="0" smtClean="0"/>
              <a:t>问题：如何实现浏览器与服务器的异步通讯？</a:t>
            </a:r>
            <a:endParaRPr lang="en-US" altLang="zh-CN" dirty="0" smtClean="0"/>
          </a:p>
          <a:p>
            <a:pPr lvl="1"/>
            <a:r>
              <a:rPr lang="zh-CN" altLang="en-US" dirty="0" smtClean="0"/>
              <a:t>亦即，如何在不重新加载页面或修改浏览器地址条件下，用脚本实现</a:t>
            </a:r>
            <a:r>
              <a:rPr lang="zh-CN" altLang="en-US" dirty="0"/>
              <a:t>浏览器与服务器</a:t>
            </a:r>
            <a:r>
              <a:rPr lang="zh-CN" altLang="en-US" dirty="0" smtClean="0"/>
              <a:t>的通讯</a:t>
            </a:r>
            <a:endParaRPr lang="en-US" altLang="zh-CN" dirty="0" smtClean="0"/>
          </a:p>
          <a:p>
            <a:pPr lvl="1"/>
            <a:r>
              <a:rPr lang="zh-CN" altLang="en-US" dirty="0" smtClean="0"/>
              <a:t>是所谓“单页应用”（</a:t>
            </a:r>
            <a:r>
              <a:rPr lang="en-US" altLang="zh-CN" dirty="0"/>
              <a:t>Single Page </a:t>
            </a:r>
            <a:r>
              <a:rPr lang="en-US" altLang="zh-CN" dirty="0" smtClean="0"/>
              <a:t>Application</a:t>
            </a:r>
            <a:r>
              <a:rPr lang="zh-CN" altLang="en-US" dirty="0" smtClean="0"/>
              <a:t>，</a:t>
            </a:r>
            <a:r>
              <a:rPr lang="en-US" altLang="zh-CN" dirty="0" smtClean="0"/>
              <a:t>SPA</a:t>
            </a:r>
            <a:r>
              <a:rPr lang="zh-CN" altLang="en-US" dirty="0" smtClean="0"/>
              <a:t>）的基础</a:t>
            </a:r>
            <a:endParaRPr lang="en-US" altLang="zh-CN" dirty="0" smtClean="0"/>
          </a:p>
          <a:p>
            <a:r>
              <a:rPr lang="zh-CN" altLang="en-US" dirty="0"/>
              <a:t>解决方案</a:t>
            </a:r>
            <a:endParaRPr lang="en-US" altLang="zh-CN" dirty="0"/>
          </a:p>
          <a:p>
            <a:pPr lvl="1"/>
            <a:r>
              <a:rPr lang="zh-CN" altLang="en-US" dirty="0" smtClean="0"/>
              <a:t>客户端拉，</a:t>
            </a:r>
            <a:r>
              <a:rPr lang="en-US" altLang="zh-CN" dirty="0" smtClean="0"/>
              <a:t>Pull</a:t>
            </a:r>
          </a:p>
          <a:p>
            <a:pPr lvl="1"/>
            <a:r>
              <a:rPr lang="zh-CN" altLang="en-US" dirty="0" smtClean="0"/>
              <a:t>服务器端推，</a:t>
            </a:r>
            <a:r>
              <a:rPr lang="en-US" altLang="zh-CN" dirty="0" smtClean="0"/>
              <a:t>Push</a:t>
            </a:r>
          </a:p>
          <a:p>
            <a:pPr lvl="1"/>
            <a:r>
              <a:rPr lang="zh-CN" altLang="en-US" dirty="0" smtClean="0"/>
              <a:t>持续连接</a:t>
            </a:r>
            <a:endParaRPr lang="zh-CN" altLang="en-US" dirty="0"/>
          </a:p>
          <a:p>
            <a:endParaRPr lang="en-US" altLang="zh-CN" dirty="0" smtClean="0"/>
          </a:p>
        </p:txBody>
      </p:sp>
    </p:spTree>
    <p:extLst>
      <p:ext uri="{BB962C8B-B14F-4D97-AF65-F5344CB8AC3E}">
        <p14:creationId xmlns:p14="http://schemas.microsoft.com/office/powerpoint/2010/main" val="1906455722"/>
      </p:ext>
    </p:extLst>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脚本化</a:t>
            </a:r>
            <a:r>
              <a:rPr lang="en-US" altLang="zh-CN" dirty="0"/>
              <a:t>HTTP</a:t>
            </a:r>
            <a:r>
              <a:rPr lang="zh-CN" altLang="en-US" dirty="0"/>
              <a:t>简介</a:t>
            </a:r>
          </a:p>
        </p:txBody>
      </p:sp>
      <p:sp>
        <p:nvSpPr>
          <p:cNvPr id="3" name="内容占位符 2"/>
          <p:cNvSpPr>
            <a:spLocks noGrp="1"/>
          </p:cNvSpPr>
          <p:nvPr>
            <p:ph idx="1"/>
          </p:nvPr>
        </p:nvSpPr>
        <p:spPr/>
        <p:txBody>
          <a:bodyPr/>
          <a:lstStyle/>
          <a:p>
            <a:r>
              <a:rPr lang="zh-CN" altLang="en-US" dirty="0" smtClean="0"/>
              <a:t>客户端拉</a:t>
            </a:r>
            <a:endParaRPr lang="en-US" altLang="zh-CN" dirty="0" smtClean="0"/>
          </a:p>
          <a:p>
            <a:pPr lvl="1"/>
            <a:r>
              <a:rPr lang="zh-CN" altLang="en-US" dirty="0" smtClean="0"/>
              <a:t>远程脚本（</a:t>
            </a:r>
            <a:r>
              <a:rPr lang="en-US" altLang="zh-CN" dirty="0" smtClean="0"/>
              <a:t>Remote Script</a:t>
            </a:r>
            <a:r>
              <a:rPr lang="zh-CN" altLang="en-US" dirty="0" smtClean="0"/>
              <a:t>）</a:t>
            </a:r>
            <a:endParaRPr lang="en-US" altLang="zh-CN" dirty="0" smtClean="0"/>
          </a:p>
          <a:p>
            <a:pPr lvl="2"/>
            <a:r>
              <a:rPr lang="zh-CN" altLang="en-US" dirty="0" smtClean="0"/>
              <a:t>图像</a:t>
            </a:r>
            <a:r>
              <a:rPr lang="en-US" altLang="zh-CN" dirty="0" smtClean="0"/>
              <a:t>Ping</a:t>
            </a:r>
          </a:p>
          <a:p>
            <a:pPr lvl="2"/>
            <a:r>
              <a:rPr lang="en-US" altLang="zh-CN" dirty="0" err="1" smtClean="0"/>
              <a:t>iframe</a:t>
            </a:r>
            <a:endParaRPr lang="en-US" altLang="zh-CN" dirty="0" smtClean="0"/>
          </a:p>
          <a:p>
            <a:pPr lvl="1"/>
            <a:r>
              <a:rPr lang="en-US" altLang="zh-CN" dirty="0" smtClean="0"/>
              <a:t>Ajax</a:t>
            </a:r>
            <a:r>
              <a:rPr lang="zh-CN" altLang="en-US" dirty="0" smtClean="0"/>
              <a:t>，</a:t>
            </a:r>
            <a:r>
              <a:rPr lang="en-US" altLang="zh-CN" dirty="0" err="1" smtClean="0"/>
              <a:t>XMLHttpRequest</a:t>
            </a:r>
            <a:endParaRPr lang="en-US" altLang="zh-CN" dirty="0" smtClean="0"/>
          </a:p>
          <a:p>
            <a:pPr lvl="1"/>
            <a:r>
              <a:rPr lang="en-US" altLang="zh-CN" dirty="0" smtClean="0"/>
              <a:t>JSONP</a:t>
            </a:r>
          </a:p>
          <a:p>
            <a:r>
              <a:rPr lang="zh-CN" altLang="en-US" dirty="0" smtClean="0"/>
              <a:t>服务器端推</a:t>
            </a:r>
            <a:endParaRPr lang="en-US" altLang="zh-CN" dirty="0" smtClean="0"/>
          </a:p>
          <a:p>
            <a:pPr lvl="1"/>
            <a:r>
              <a:rPr lang="en-US" altLang="zh-CN" dirty="0" smtClean="0"/>
              <a:t>Comet</a:t>
            </a:r>
          </a:p>
          <a:p>
            <a:r>
              <a:rPr lang="zh-CN" altLang="en-US" dirty="0" smtClean="0"/>
              <a:t>持续连接</a:t>
            </a:r>
            <a:endParaRPr lang="en-US" altLang="zh-CN" dirty="0" smtClean="0"/>
          </a:p>
          <a:p>
            <a:pPr lvl="1"/>
            <a:r>
              <a:rPr lang="zh-CN" altLang="en-US" dirty="0" smtClean="0"/>
              <a:t>服务器端发送事件（</a:t>
            </a:r>
            <a:r>
              <a:rPr lang="en-US" altLang="zh-CN" dirty="0" smtClean="0"/>
              <a:t>Server-Sent Events</a:t>
            </a:r>
            <a:r>
              <a:rPr lang="zh-CN" altLang="en-US" dirty="0" smtClean="0"/>
              <a:t>，</a:t>
            </a:r>
            <a:r>
              <a:rPr lang="en-US" altLang="zh-CN" dirty="0" smtClean="0"/>
              <a:t>SSE</a:t>
            </a:r>
            <a:r>
              <a:rPr lang="zh-CN" altLang="en-US" dirty="0" smtClean="0"/>
              <a:t>）</a:t>
            </a:r>
            <a:endParaRPr lang="en-US" altLang="zh-CN" dirty="0" smtClean="0"/>
          </a:p>
          <a:p>
            <a:pPr lvl="1"/>
            <a:r>
              <a:rPr lang="en-US" altLang="zh-CN" dirty="0" smtClean="0"/>
              <a:t>Web Sockets</a:t>
            </a:r>
            <a:endParaRPr lang="zh-CN" altLang="en-US" dirty="0"/>
          </a:p>
        </p:txBody>
      </p:sp>
      <p:pic>
        <p:nvPicPr>
          <p:cNvPr id="4" name="图片 3"/>
          <p:cNvPicPr>
            <a:picLocks noChangeAspect="1"/>
          </p:cNvPicPr>
          <p:nvPr/>
        </p:nvPicPr>
        <p:blipFill>
          <a:blip r:embed="rId3"/>
          <a:stretch>
            <a:fillRect/>
          </a:stretch>
        </p:blipFill>
        <p:spPr>
          <a:xfrm>
            <a:off x="7352744" y="2348880"/>
            <a:ext cx="1306945" cy="2376264"/>
          </a:xfrm>
          <a:prstGeom prst="rect">
            <a:avLst/>
          </a:prstGeom>
        </p:spPr>
      </p:pic>
      <p:pic>
        <p:nvPicPr>
          <p:cNvPr id="5" name="图片 4"/>
          <p:cNvPicPr>
            <a:picLocks noChangeAspect="1"/>
          </p:cNvPicPr>
          <p:nvPr/>
        </p:nvPicPr>
        <p:blipFill>
          <a:blip r:embed="rId4"/>
          <a:stretch>
            <a:fillRect/>
          </a:stretch>
        </p:blipFill>
        <p:spPr>
          <a:xfrm>
            <a:off x="8832305" y="2136093"/>
            <a:ext cx="1675499" cy="2801838"/>
          </a:xfrm>
          <a:prstGeom prst="rect">
            <a:avLst/>
          </a:prstGeom>
        </p:spPr>
      </p:pic>
    </p:spTree>
    <p:extLst>
      <p:ext uri="{BB962C8B-B14F-4D97-AF65-F5344CB8AC3E}">
        <p14:creationId xmlns:p14="http://schemas.microsoft.com/office/powerpoint/2010/main" val="1895766166"/>
      </p:ext>
    </p:extLst>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Ajax</a:t>
            </a:r>
            <a:r>
              <a:rPr lang="zh-CN" altLang="en-US" dirty="0"/>
              <a:t>流程</a:t>
            </a:r>
          </a:p>
        </p:txBody>
      </p:sp>
      <p:sp>
        <p:nvSpPr>
          <p:cNvPr id="3" name="内容占位符 2"/>
          <p:cNvSpPr>
            <a:spLocks noGrp="1"/>
          </p:cNvSpPr>
          <p:nvPr>
            <p:ph idx="1"/>
          </p:nvPr>
        </p:nvSpPr>
        <p:spPr/>
        <p:txBody>
          <a:bodyPr/>
          <a:lstStyle/>
          <a:p>
            <a:pPr marL="514350" indent="-514350">
              <a:buFont typeface="+mj-lt"/>
              <a:buAutoNum type="arabicPeriod"/>
            </a:pPr>
            <a:r>
              <a:rPr lang="zh-CN" altLang="en-US" dirty="0"/>
              <a:t>创建</a:t>
            </a:r>
            <a:r>
              <a:rPr lang="en-US" altLang="zh-CN" dirty="0"/>
              <a:t>XHR</a:t>
            </a:r>
            <a:r>
              <a:rPr lang="zh-CN" altLang="en-US" dirty="0"/>
              <a:t>对象</a:t>
            </a:r>
          </a:p>
          <a:p>
            <a:pPr marL="514350" indent="-514350">
              <a:buFont typeface="+mj-lt"/>
              <a:buAutoNum type="arabicPeriod"/>
            </a:pPr>
            <a:r>
              <a:rPr lang="zh-CN" altLang="en-US" dirty="0"/>
              <a:t>发送</a:t>
            </a:r>
            <a:r>
              <a:rPr lang="zh-CN" altLang="en-US" dirty="0" smtClean="0"/>
              <a:t>请求</a:t>
            </a:r>
            <a:endParaRPr lang="en-US" altLang="zh-CN" dirty="0" smtClean="0"/>
          </a:p>
          <a:p>
            <a:pPr marL="400050" lvl="1" indent="0">
              <a:buNone/>
            </a:pPr>
            <a:r>
              <a:rPr lang="en-US" altLang="zh-CN" dirty="0" smtClean="0"/>
              <a:t>2.1 </a:t>
            </a:r>
            <a:r>
              <a:rPr lang="zh-CN" altLang="en-US" dirty="0" smtClean="0"/>
              <a:t>设置处理程序或请求资源</a:t>
            </a:r>
            <a:endParaRPr lang="en-US" altLang="zh-CN" dirty="0" smtClean="0"/>
          </a:p>
          <a:p>
            <a:pPr marL="400050" lvl="1" indent="0">
              <a:buNone/>
            </a:pPr>
            <a:r>
              <a:rPr lang="en-US" altLang="zh-CN" dirty="0" smtClean="0"/>
              <a:t>2.2 </a:t>
            </a:r>
            <a:r>
              <a:rPr lang="zh-CN" altLang="en-US" dirty="0" smtClean="0"/>
              <a:t>设置</a:t>
            </a:r>
            <a:r>
              <a:rPr lang="en-US" altLang="zh-CN" dirty="0"/>
              <a:t>HTTP</a:t>
            </a:r>
            <a:r>
              <a:rPr lang="zh-CN" altLang="en-US" dirty="0"/>
              <a:t>头</a:t>
            </a:r>
            <a:r>
              <a:rPr lang="zh-CN" altLang="en-US" dirty="0" smtClean="0"/>
              <a:t>信息（可选）</a:t>
            </a:r>
            <a:endParaRPr lang="en-US" altLang="zh-CN" dirty="0" smtClean="0"/>
          </a:p>
          <a:p>
            <a:pPr marL="400050" lvl="1" indent="0">
              <a:buNone/>
            </a:pPr>
            <a:r>
              <a:rPr lang="en-US" altLang="zh-CN" dirty="0" smtClean="0"/>
              <a:t>2.3 </a:t>
            </a:r>
            <a:r>
              <a:rPr lang="zh-CN" altLang="en-US" dirty="0" smtClean="0"/>
              <a:t>设置</a:t>
            </a:r>
            <a:r>
              <a:rPr lang="zh-CN" altLang="en-US" dirty="0"/>
              <a:t>请求</a:t>
            </a:r>
            <a:r>
              <a:rPr lang="zh-CN" altLang="en-US" dirty="0" smtClean="0"/>
              <a:t>主体（可选）</a:t>
            </a:r>
            <a:endParaRPr lang="zh-CN" altLang="en-US" dirty="0"/>
          </a:p>
          <a:p>
            <a:pPr marL="514350" indent="-514350">
              <a:buFont typeface="+mj-lt"/>
              <a:buAutoNum type="arabicPeriod"/>
            </a:pPr>
            <a:r>
              <a:rPr lang="zh-CN" altLang="en-US" dirty="0" smtClean="0"/>
              <a:t>处理响应</a:t>
            </a:r>
            <a:endParaRPr lang="en-US" altLang="zh-CN" dirty="0" smtClean="0"/>
          </a:p>
          <a:p>
            <a:pPr marL="400050" lvl="1" indent="0">
              <a:buNone/>
            </a:pPr>
            <a:r>
              <a:rPr lang="en-US" altLang="zh-CN" dirty="0" smtClean="0"/>
              <a:t>3.1 </a:t>
            </a:r>
            <a:r>
              <a:rPr lang="zh-CN" altLang="en-US" dirty="0" smtClean="0"/>
              <a:t>处理</a:t>
            </a:r>
            <a:r>
              <a:rPr lang="en-US" altLang="zh-CN" dirty="0"/>
              <a:t>status</a:t>
            </a:r>
            <a:r>
              <a:rPr lang="zh-CN" altLang="en-US" dirty="0"/>
              <a:t>属性</a:t>
            </a:r>
          </a:p>
          <a:p>
            <a:pPr marL="400050" lvl="1" indent="0">
              <a:buNone/>
            </a:pPr>
            <a:r>
              <a:rPr lang="en-US" altLang="zh-CN" dirty="0" smtClean="0"/>
              <a:t>3.2 </a:t>
            </a:r>
            <a:r>
              <a:rPr lang="zh-CN" altLang="en-US" dirty="0" smtClean="0"/>
              <a:t>处理</a:t>
            </a:r>
            <a:r>
              <a:rPr lang="zh-CN" altLang="en-US" dirty="0"/>
              <a:t>响应头信息（可选）</a:t>
            </a:r>
          </a:p>
          <a:p>
            <a:pPr marL="400050" lvl="1" indent="0">
              <a:buNone/>
            </a:pPr>
            <a:r>
              <a:rPr lang="en-US" altLang="zh-CN" dirty="0" smtClean="0"/>
              <a:t>3.3 </a:t>
            </a:r>
            <a:r>
              <a:rPr lang="zh-CN" altLang="en-US" dirty="0" smtClean="0"/>
              <a:t>异步</a:t>
            </a:r>
            <a:r>
              <a:rPr lang="zh-CN" altLang="en-US" dirty="0"/>
              <a:t>条件下，处理</a:t>
            </a:r>
            <a:r>
              <a:rPr lang="en-US" altLang="zh-CN" dirty="0" err="1"/>
              <a:t>readyState</a:t>
            </a:r>
            <a:r>
              <a:rPr lang="zh-CN" altLang="en-US" dirty="0"/>
              <a:t>属性</a:t>
            </a:r>
          </a:p>
          <a:p>
            <a:pPr marL="400050" lvl="1" indent="0">
              <a:buNone/>
            </a:pPr>
            <a:r>
              <a:rPr lang="en-US" altLang="zh-CN" dirty="0" smtClean="0"/>
              <a:t>3.4 </a:t>
            </a:r>
            <a:r>
              <a:rPr lang="zh-CN" altLang="en-US" dirty="0" smtClean="0"/>
              <a:t>处理</a:t>
            </a:r>
            <a:r>
              <a:rPr lang="zh-CN" altLang="en-US" dirty="0"/>
              <a:t>响应正文</a:t>
            </a:r>
          </a:p>
          <a:p>
            <a:pPr marL="400050" lvl="1" indent="0">
              <a:buNone/>
            </a:pPr>
            <a:endParaRPr lang="zh-CN" altLang="en-US" dirty="0"/>
          </a:p>
        </p:txBody>
      </p:sp>
    </p:spTree>
    <p:extLst>
      <p:ext uri="{BB962C8B-B14F-4D97-AF65-F5344CB8AC3E}">
        <p14:creationId xmlns:p14="http://schemas.microsoft.com/office/powerpoint/2010/main" val="622626057"/>
      </p:ext>
    </p:extLst>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smtClean="0"/>
              <a:t>XMLHttpRequest</a:t>
            </a:r>
            <a:r>
              <a:rPr lang="zh-CN" altLang="en-US" dirty="0" smtClean="0"/>
              <a:t>对象创建</a:t>
            </a:r>
            <a:endParaRPr lang="zh-CN" altLang="en-US" dirty="0"/>
          </a:p>
        </p:txBody>
      </p:sp>
      <p:sp>
        <p:nvSpPr>
          <p:cNvPr id="3" name="内容占位符 2"/>
          <p:cNvSpPr>
            <a:spLocks noGrp="1"/>
          </p:cNvSpPr>
          <p:nvPr>
            <p:ph idx="1"/>
          </p:nvPr>
        </p:nvSpPr>
        <p:spPr/>
        <p:txBody>
          <a:bodyPr/>
          <a:lstStyle/>
          <a:p>
            <a:r>
              <a:rPr lang="en-US" altLang="zh-CN" dirty="0" err="1" smtClean="0"/>
              <a:t>XMLHttpRequest</a:t>
            </a:r>
            <a:r>
              <a:rPr lang="zh-CN" altLang="en-US" dirty="0" smtClean="0"/>
              <a:t>对象，简称</a:t>
            </a:r>
            <a:r>
              <a:rPr lang="en-US" altLang="zh-CN" dirty="0" smtClean="0"/>
              <a:t>XHR</a:t>
            </a:r>
            <a:r>
              <a:rPr lang="zh-CN" altLang="en-US" dirty="0" smtClean="0"/>
              <a:t>对象</a:t>
            </a:r>
            <a:endParaRPr lang="en-US" altLang="zh-CN" dirty="0" smtClean="0"/>
          </a:p>
          <a:p>
            <a:r>
              <a:rPr lang="zh-CN" altLang="en-US" dirty="0" smtClean="0"/>
              <a:t>最早由</a:t>
            </a:r>
            <a:r>
              <a:rPr lang="en-US" altLang="zh-CN" dirty="0" smtClean="0"/>
              <a:t>IE5</a:t>
            </a:r>
            <a:r>
              <a:rPr lang="zh-CN" altLang="en-US" dirty="0" smtClean="0"/>
              <a:t>引入，早年被实现为</a:t>
            </a:r>
            <a:r>
              <a:rPr lang="en-US" altLang="zh-CN" dirty="0" smtClean="0"/>
              <a:t>MSXML</a:t>
            </a:r>
            <a:r>
              <a:rPr lang="zh-CN" altLang="en-US" dirty="0" smtClean="0"/>
              <a:t>库中的</a:t>
            </a:r>
            <a:r>
              <a:rPr lang="en-US" altLang="zh-CN" dirty="0" smtClean="0"/>
              <a:t>ActiveX</a:t>
            </a:r>
            <a:r>
              <a:rPr lang="zh-CN" altLang="en-US" dirty="0" smtClean="0"/>
              <a:t>对象</a:t>
            </a:r>
            <a:endParaRPr lang="en-US" altLang="zh-CN" dirty="0" smtClean="0"/>
          </a:p>
          <a:p>
            <a:pPr lvl="1"/>
            <a:r>
              <a:rPr lang="zh-CN" altLang="en-US" dirty="0" smtClean="0"/>
              <a:t>有</a:t>
            </a:r>
            <a:r>
              <a:rPr lang="en-US" altLang="zh-CN" dirty="0" smtClean="0"/>
              <a:t>MSXML2.XMLHttp</a:t>
            </a:r>
            <a:r>
              <a:rPr lang="zh-CN" altLang="en-US" dirty="0" smtClean="0"/>
              <a:t>、</a:t>
            </a:r>
            <a:r>
              <a:rPr lang="en-US" altLang="zh-CN" dirty="0" smtClean="0"/>
              <a:t>MSXML2.XMLHttp 3.0</a:t>
            </a:r>
            <a:r>
              <a:rPr lang="zh-CN" altLang="en-US" dirty="0" smtClean="0"/>
              <a:t>、</a:t>
            </a:r>
            <a:r>
              <a:rPr lang="en-US" altLang="zh-CN" dirty="0"/>
              <a:t> MSXML2.XMLHttp </a:t>
            </a:r>
            <a:r>
              <a:rPr lang="en-US" altLang="zh-CN" dirty="0" smtClean="0"/>
              <a:t>6.0</a:t>
            </a:r>
            <a:r>
              <a:rPr lang="zh-CN" altLang="en-US" dirty="0" smtClean="0"/>
              <a:t>三种不同版本</a:t>
            </a:r>
            <a:endParaRPr lang="en-US" altLang="zh-CN" dirty="0" smtClean="0"/>
          </a:p>
          <a:p>
            <a:r>
              <a:rPr lang="zh-CN" altLang="en-US" dirty="0" smtClean="0"/>
              <a:t>现代浏览器和</a:t>
            </a:r>
            <a:r>
              <a:rPr lang="en-US" altLang="zh-CN" dirty="0" smtClean="0"/>
              <a:t>IE7+</a:t>
            </a:r>
            <a:r>
              <a:rPr lang="zh-CN" altLang="en-US" dirty="0" smtClean="0"/>
              <a:t>实现了原生对象</a:t>
            </a:r>
            <a:endParaRPr lang="en-US" altLang="zh-CN" dirty="0" smtClean="0"/>
          </a:p>
          <a:p>
            <a:r>
              <a:rPr lang="zh-CN" altLang="en-US" dirty="0"/>
              <a:t>用于</a:t>
            </a:r>
            <a:r>
              <a:rPr lang="zh-CN" altLang="en-US" dirty="0" smtClean="0"/>
              <a:t>实现与服务器端异步通信，对传输数据格式不限于</a:t>
            </a:r>
            <a:r>
              <a:rPr lang="en-US" altLang="zh-CN" dirty="0" smtClean="0"/>
              <a:t>XML</a:t>
            </a:r>
            <a:endParaRPr lang="zh-CN" altLang="en-US" dirty="0"/>
          </a:p>
        </p:txBody>
      </p:sp>
    </p:spTree>
    <p:extLst>
      <p:ext uri="{BB962C8B-B14F-4D97-AF65-F5344CB8AC3E}">
        <p14:creationId xmlns:p14="http://schemas.microsoft.com/office/powerpoint/2010/main" val="1245280570"/>
      </p:ext>
    </p:extLst>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发送请求</a:t>
            </a:r>
            <a:r>
              <a:rPr lang="en-US" altLang="zh-CN" dirty="0" smtClean="0"/>
              <a:t>-</a:t>
            </a:r>
            <a:r>
              <a:rPr lang="zh-CN" altLang="en-US" dirty="0" smtClean="0"/>
              <a:t>设置处理程序</a:t>
            </a:r>
            <a:endParaRPr lang="zh-CN" altLang="en-US" dirty="0"/>
          </a:p>
        </p:txBody>
      </p:sp>
      <p:sp>
        <p:nvSpPr>
          <p:cNvPr id="3" name="内容占位符 2"/>
          <p:cNvSpPr>
            <a:spLocks noGrp="1"/>
          </p:cNvSpPr>
          <p:nvPr>
            <p:ph idx="1"/>
          </p:nvPr>
        </p:nvSpPr>
        <p:spPr/>
        <p:txBody>
          <a:bodyPr/>
          <a:lstStyle/>
          <a:p>
            <a:r>
              <a:rPr lang="en-US" altLang="zh-CN" dirty="0" smtClean="0"/>
              <a:t>XHR</a:t>
            </a:r>
            <a:r>
              <a:rPr lang="zh-CN" altLang="en-US" dirty="0" smtClean="0"/>
              <a:t>对象的发送方法</a:t>
            </a:r>
            <a:endParaRPr lang="en-US" altLang="zh-CN" dirty="0" smtClean="0"/>
          </a:p>
          <a:p>
            <a:pPr lvl="1"/>
            <a:r>
              <a:rPr lang="en-US" altLang="zh-CN" dirty="0" smtClean="0"/>
              <a:t>open(method, </a:t>
            </a:r>
            <a:r>
              <a:rPr lang="en-US" altLang="zh-CN" dirty="0" err="1" smtClean="0"/>
              <a:t>url</a:t>
            </a:r>
            <a:r>
              <a:rPr lang="en-US" altLang="zh-CN" dirty="0" smtClean="0"/>
              <a:t>, </a:t>
            </a:r>
            <a:r>
              <a:rPr lang="en-US" altLang="zh-CN" dirty="0" err="1" smtClean="0"/>
              <a:t>async</a:t>
            </a:r>
            <a:r>
              <a:rPr lang="en-US" altLang="zh-CN" dirty="0" smtClean="0"/>
              <a:t>)</a:t>
            </a:r>
          </a:p>
          <a:p>
            <a:pPr lvl="2"/>
            <a:r>
              <a:rPr lang="en-US" altLang="zh-CN" dirty="0" smtClean="0"/>
              <a:t>method</a:t>
            </a:r>
            <a:r>
              <a:rPr lang="zh-CN" altLang="en-US" dirty="0" smtClean="0"/>
              <a:t>：指定请求类型，如</a:t>
            </a:r>
            <a:r>
              <a:rPr lang="en-US" altLang="zh-CN" dirty="0" smtClean="0"/>
              <a:t>get</a:t>
            </a:r>
            <a:r>
              <a:rPr lang="zh-CN" altLang="en-US" dirty="0" smtClean="0"/>
              <a:t>、</a:t>
            </a:r>
            <a:r>
              <a:rPr lang="en-US" altLang="zh-CN" dirty="0" smtClean="0"/>
              <a:t>post</a:t>
            </a:r>
            <a:r>
              <a:rPr lang="zh-CN" altLang="en-US" dirty="0" smtClean="0"/>
              <a:t>等</a:t>
            </a:r>
            <a:endParaRPr lang="en-US" altLang="zh-CN" dirty="0" smtClean="0"/>
          </a:p>
          <a:p>
            <a:pPr lvl="2"/>
            <a:r>
              <a:rPr lang="en-US" altLang="zh-CN" dirty="0" err="1" smtClean="0"/>
              <a:t>url</a:t>
            </a:r>
            <a:r>
              <a:rPr lang="zh-CN" altLang="en-US" dirty="0" smtClean="0"/>
              <a:t>：指定服务器端处理程序</a:t>
            </a:r>
            <a:endParaRPr lang="en-US" altLang="zh-CN" dirty="0" smtClean="0"/>
          </a:p>
          <a:p>
            <a:pPr lvl="2"/>
            <a:r>
              <a:rPr lang="en-US" altLang="zh-CN" dirty="0" err="1" smtClean="0"/>
              <a:t>async</a:t>
            </a:r>
            <a:r>
              <a:rPr lang="zh-CN" altLang="en-US" dirty="0" smtClean="0"/>
              <a:t>：是否异步，</a:t>
            </a:r>
            <a:r>
              <a:rPr lang="en-US" altLang="zh-CN" dirty="0" smtClean="0"/>
              <a:t>true</a:t>
            </a:r>
            <a:r>
              <a:rPr lang="zh-CN" altLang="en-US" dirty="0" smtClean="0"/>
              <a:t>为异步，</a:t>
            </a:r>
            <a:r>
              <a:rPr lang="en-US" altLang="zh-CN" dirty="0" smtClean="0"/>
              <a:t>false</a:t>
            </a:r>
            <a:r>
              <a:rPr lang="zh-CN" altLang="en-US" dirty="0" smtClean="0"/>
              <a:t>为同步</a:t>
            </a:r>
            <a:endParaRPr lang="en-US" altLang="zh-CN" dirty="0" smtClean="0"/>
          </a:p>
          <a:p>
            <a:pPr lvl="1"/>
            <a:r>
              <a:rPr lang="en-US" altLang="zh-CN" dirty="0" smtClean="0"/>
              <a:t>send(data | null)</a:t>
            </a:r>
          </a:p>
          <a:p>
            <a:pPr lvl="2"/>
            <a:r>
              <a:rPr lang="zh-CN" altLang="en-US" dirty="0" smtClean="0"/>
              <a:t>一般</a:t>
            </a:r>
            <a:r>
              <a:rPr lang="en-US" altLang="zh-CN" dirty="0" smtClean="0"/>
              <a:t>method</a:t>
            </a:r>
            <a:r>
              <a:rPr lang="zh-CN" altLang="en-US" dirty="0" smtClean="0"/>
              <a:t>为</a:t>
            </a:r>
            <a:r>
              <a:rPr lang="en-US" altLang="zh-CN" dirty="0" smtClean="0"/>
              <a:t>get</a:t>
            </a:r>
            <a:r>
              <a:rPr lang="zh-CN" altLang="en-US" dirty="0" smtClean="0"/>
              <a:t>时指定</a:t>
            </a:r>
            <a:r>
              <a:rPr lang="en-US" altLang="zh-CN" dirty="0" smtClean="0"/>
              <a:t>null</a:t>
            </a:r>
            <a:r>
              <a:rPr lang="zh-CN" altLang="en-US" dirty="0" smtClean="0"/>
              <a:t>，为</a:t>
            </a:r>
            <a:r>
              <a:rPr lang="en-US" altLang="zh-CN" dirty="0" smtClean="0"/>
              <a:t>post</a:t>
            </a:r>
            <a:r>
              <a:rPr lang="zh-CN" altLang="en-US" dirty="0" smtClean="0"/>
              <a:t>时放入指定数据（如表单数据）</a:t>
            </a:r>
            <a:endParaRPr lang="en-US" altLang="zh-CN" dirty="0" smtClean="0"/>
          </a:p>
          <a:p>
            <a:pPr lvl="1"/>
            <a:r>
              <a:rPr lang="en-US" altLang="zh-CN" dirty="0">
                <a:hlinkClick r:id="rId3" action="ppaction://hlinkfile"/>
              </a:rPr>
              <a:t>example</a:t>
            </a:r>
            <a:endParaRPr lang="zh-CN" altLang="en-US" dirty="0"/>
          </a:p>
        </p:txBody>
      </p:sp>
    </p:spTree>
    <p:extLst>
      <p:ext uri="{BB962C8B-B14F-4D97-AF65-F5344CB8AC3E}">
        <p14:creationId xmlns:p14="http://schemas.microsoft.com/office/powerpoint/2010/main" val="416521057"/>
      </p:ext>
    </p:extLst>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发送请求</a:t>
            </a:r>
            <a:r>
              <a:rPr lang="en-US" altLang="zh-CN" dirty="0"/>
              <a:t>-</a:t>
            </a:r>
            <a:r>
              <a:rPr lang="zh-CN" altLang="en-US" dirty="0"/>
              <a:t>设置处理程序</a:t>
            </a:r>
          </a:p>
        </p:txBody>
      </p:sp>
      <p:pic>
        <p:nvPicPr>
          <p:cNvPr id="6" name="内容占位符 5"/>
          <p:cNvPicPr>
            <a:picLocks noGrp="1" noChangeAspect="1"/>
          </p:cNvPicPr>
          <p:nvPr>
            <p:ph sz="half" idx="1"/>
          </p:nvPr>
        </p:nvPicPr>
        <p:blipFill>
          <a:blip r:embed="rId3"/>
          <a:stretch>
            <a:fillRect/>
          </a:stretch>
        </p:blipFill>
        <p:spPr>
          <a:xfrm>
            <a:off x="1117600" y="2397031"/>
            <a:ext cx="5080000" cy="3130738"/>
          </a:xfrm>
          <a:prstGeom prst="rect">
            <a:avLst/>
          </a:prstGeom>
        </p:spPr>
      </p:pic>
      <p:pic>
        <p:nvPicPr>
          <p:cNvPr id="7" name="内容占位符 6"/>
          <p:cNvPicPr>
            <a:picLocks noGrp="1" noChangeAspect="1"/>
          </p:cNvPicPr>
          <p:nvPr>
            <p:ph sz="half" idx="2"/>
          </p:nvPr>
        </p:nvPicPr>
        <p:blipFill>
          <a:blip r:embed="rId4"/>
          <a:stretch>
            <a:fillRect/>
          </a:stretch>
        </p:blipFill>
        <p:spPr>
          <a:xfrm>
            <a:off x="6400800" y="2580775"/>
            <a:ext cx="5080000" cy="2763250"/>
          </a:xfrm>
          <a:prstGeom prst="rect">
            <a:avLst/>
          </a:prstGeom>
        </p:spPr>
      </p:pic>
    </p:spTree>
    <p:extLst>
      <p:ext uri="{BB962C8B-B14F-4D97-AF65-F5344CB8AC3E}">
        <p14:creationId xmlns:p14="http://schemas.microsoft.com/office/powerpoint/2010/main" val="258463192"/>
      </p:ext>
    </p:extLst>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发送请求</a:t>
            </a:r>
            <a:r>
              <a:rPr lang="en-US" altLang="zh-CN" dirty="0"/>
              <a:t>-</a:t>
            </a:r>
            <a:r>
              <a:rPr lang="zh-CN" altLang="en-US" dirty="0" smtClean="0"/>
              <a:t>设置请求头</a:t>
            </a:r>
            <a:endParaRPr lang="zh-CN" altLang="en-US" dirty="0"/>
          </a:p>
        </p:txBody>
      </p:sp>
      <p:sp>
        <p:nvSpPr>
          <p:cNvPr id="3" name="内容占位符 2"/>
          <p:cNvSpPr>
            <a:spLocks noGrp="1"/>
          </p:cNvSpPr>
          <p:nvPr>
            <p:ph idx="1"/>
          </p:nvPr>
        </p:nvSpPr>
        <p:spPr/>
        <p:txBody>
          <a:bodyPr/>
          <a:lstStyle/>
          <a:p>
            <a:r>
              <a:rPr lang="en-US" altLang="zh-CN" dirty="0"/>
              <a:t>XHR</a:t>
            </a:r>
            <a:r>
              <a:rPr lang="zh-CN" altLang="en-US" dirty="0"/>
              <a:t>对象</a:t>
            </a:r>
            <a:r>
              <a:rPr lang="zh-CN" altLang="en-US" dirty="0" smtClean="0"/>
              <a:t>的请求头设置方法</a:t>
            </a:r>
            <a:endParaRPr lang="en-US" altLang="zh-CN" dirty="0" smtClean="0"/>
          </a:p>
          <a:p>
            <a:pPr lvl="1"/>
            <a:r>
              <a:rPr lang="en-US" altLang="zh-CN" dirty="0" err="1"/>
              <a:t>setRequestHeader</a:t>
            </a:r>
            <a:r>
              <a:rPr lang="en-US" altLang="zh-CN" dirty="0"/>
              <a:t>(header, value) </a:t>
            </a:r>
            <a:endParaRPr lang="en-US" altLang="zh-CN" dirty="0" smtClean="0"/>
          </a:p>
          <a:p>
            <a:pPr lvl="2"/>
            <a:r>
              <a:rPr lang="en-US" altLang="zh-CN" dirty="0" smtClean="0"/>
              <a:t>header</a:t>
            </a:r>
            <a:r>
              <a:rPr lang="zh-CN" altLang="en-US" dirty="0" smtClean="0"/>
              <a:t>不能是下页列表中的</a:t>
            </a:r>
            <a:r>
              <a:rPr lang="en-US" altLang="zh-CN" dirty="0" smtClean="0"/>
              <a:t>HTTP</a:t>
            </a:r>
            <a:r>
              <a:rPr lang="zh-CN" altLang="en-US" dirty="0" smtClean="0"/>
              <a:t>请求头，可以是用户自定义头，最常用的是</a:t>
            </a:r>
            <a:r>
              <a:rPr lang="en-US" altLang="zh-CN" dirty="0" smtClean="0"/>
              <a:t>Content-Type</a:t>
            </a:r>
          </a:p>
          <a:p>
            <a:pPr lvl="2"/>
            <a:r>
              <a:rPr lang="zh-CN" altLang="en-US" dirty="0" smtClean="0"/>
              <a:t>要</a:t>
            </a:r>
            <a:r>
              <a:rPr lang="en-US" altLang="zh-CN" dirty="0" smtClean="0"/>
              <a:t>send</a:t>
            </a:r>
            <a:r>
              <a:rPr lang="zh-CN" altLang="en-US" dirty="0" smtClean="0"/>
              <a:t>表单数据时，</a:t>
            </a:r>
            <a:r>
              <a:rPr lang="en-US" altLang="zh-CN" dirty="0" smtClean="0"/>
              <a:t>Content-Type</a:t>
            </a:r>
            <a:r>
              <a:rPr lang="zh-CN" altLang="en-US" dirty="0" smtClean="0"/>
              <a:t>值为</a:t>
            </a:r>
            <a:r>
              <a:rPr lang="en-US" altLang="zh-CN" dirty="0" smtClean="0"/>
              <a:t>application/x-www-form-</a:t>
            </a:r>
            <a:r>
              <a:rPr lang="en-US" altLang="zh-CN" dirty="0" err="1" smtClean="0"/>
              <a:t>urlencoded</a:t>
            </a:r>
            <a:endParaRPr lang="en-US" altLang="zh-CN" dirty="0" smtClean="0"/>
          </a:p>
          <a:p>
            <a:pPr lvl="2"/>
            <a:r>
              <a:rPr lang="zh-CN" altLang="en-US" dirty="0" smtClean="0"/>
              <a:t>要</a:t>
            </a:r>
            <a:r>
              <a:rPr lang="en-US" altLang="zh-CN" dirty="0" smtClean="0"/>
              <a:t>send JSON</a:t>
            </a:r>
            <a:r>
              <a:rPr lang="zh-CN" altLang="en-US" dirty="0" smtClean="0"/>
              <a:t>数据时，</a:t>
            </a:r>
            <a:r>
              <a:rPr lang="en-US" altLang="zh-CN" dirty="0" smtClean="0"/>
              <a:t>Content-Type</a:t>
            </a:r>
            <a:r>
              <a:rPr lang="zh-CN" altLang="en-US" dirty="0"/>
              <a:t>值</a:t>
            </a:r>
            <a:r>
              <a:rPr lang="zh-CN" altLang="en-US" dirty="0" smtClean="0"/>
              <a:t>为</a:t>
            </a:r>
            <a:r>
              <a:rPr lang="en-US" altLang="zh-CN" dirty="0" smtClean="0"/>
              <a:t>application/</a:t>
            </a:r>
            <a:r>
              <a:rPr lang="en-US" altLang="zh-CN" dirty="0" err="1" smtClean="0"/>
              <a:t>json</a:t>
            </a:r>
            <a:endParaRPr lang="en-US" altLang="zh-CN" dirty="0" smtClean="0"/>
          </a:p>
          <a:p>
            <a:pPr lvl="2"/>
            <a:r>
              <a:rPr lang="zh-CN" altLang="en-US" dirty="0" smtClean="0"/>
              <a:t>要</a:t>
            </a:r>
            <a:r>
              <a:rPr lang="en-US" altLang="zh-CN" dirty="0" smtClean="0"/>
              <a:t>send</a:t>
            </a:r>
            <a:r>
              <a:rPr lang="zh-CN" altLang="en-US" dirty="0" smtClean="0"/>
              <a:t>普通文本或</a:t>
            </a:r>
            <a:r>
              <a:rPr lang="en-US" altLang="zh-CN" dirty="0" smtClean="0"/>
              <a:t>XML</a:t>
            </a:r>
            <a:r>
              <a:rPr lang="zh-CN" altLang="en-US" dirty="0"/>
              <a:t>数据时，</a:t>
            </a:r>
            <a:r>
              <a:rPr lang="en-US" altLang="zh-CN" dirty="0"/>
              <a:t>Content-Type</a:t>
            </a:r>
            <a:r>
              <a:rPr lang="zh-CN" altLang="en-US" dirty="0" smtClean="0"/>
              <a:t>值可以由</a:t>
            </a:r>
            <a:r>
              <a:rPr lang="en-US" altLang="zh-CN" dirty="0" smtClean="0"/>
              <a:t>XHR</a:t>
            </a:r>
            <a:r>
              <a:rPr lang="zh-CN" altLang="en-US" dirty="0" smtClean="0"/>
              <a:t>自动设置</a:t>
            </a:r>
            <a:endParaRPr lang="zh-CN" altLang="en-US" dirty="0"/>
          </a:p>
        </p:txBody>
      </p:sp>
    </p:spTree>
    <p:extLst>
      <p:ext uri="{BB962C8B-B14F-4D97-AF65-F5344CB8AC3E}">
        <p14:creationId xmlns:p14="http://schemas.microsoft.com/office/powerpoint/2010/main" val="3663117383"/>
      </p:ext>
    </p:extLst>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发送请求</a:t>
            </a:r>
            <a:r>
              <a:rPr lang="en-US" altLang="zh-CN" dirty="0"/>
              <a:t>-</a:t>
            </a:r>
            <a:r>
              <a:rPr lang="zh-CN" altLang="en-US" dirty="0"/>
              <a:t>设置请求头</a:t>
            </a:r>
          </a:p>
        </p:txBody>
      </p:sp>
      <p:sp>
        <p:nvSpPr>
          <p:cNvPr id="3" name="内容占位符 2"/>
          <p:cNvSpPr>
            <a:spLocks noGrp="1"/>
          </p:cNvSpPr>
          <p:nvPr>
            <p:ph idx="1"/>
          </p:nvPr>
        </p:nvSpPr>
        <p:spPr/>
        <p:txBody>
          <a:bodyPr/>
          <a:lstStyle/>
          <a:p>
            <a:pPr marL="0" indent="0">
              <a:buNone/>
            </a:pPr>
            <a:r>
              <a:rPr lang="en-US" altLang="zh-CN" sz="2000" dirty="0"/>
              <a:t>Accept-Charset 		Content-Transfer-Encoding 	TE</a:t>
            </a:r>
          </a:p>
          <a:p>
            <a:pPr marL="0" indent="0">
              <a:buNone/>
            </a:pPr>
            <a:r>
              <a:rPr lang="en-US" altLang="zh-CN" sz="2000" dirty="0"/>
              <a:t>Accept-Encoding 	Date 				Trailer</a:t>
            </a:r>
          </a:p>
          <a:p>
            <a:pPr marL="0" indent="0">
              <a:buNone/>
            </a:pPr>
            <a:r>
              <a:rPr lang="en-US" altLang="zh-CN" sz="2000" dirty="0"/>
              <a:t>Connection 		Expect 			Transfer-Encoding</a:t>
            </a:r>
          </a:p>
          <a:p>
            <a:pPr marL="0" indent="0">
              <a:buNone/>
            </a:pPr>
            <a:r>
              <a:rPr lang="en-US" altLang="zh-CN" sz="2000" dirty="0"/>
              <a:t>Content-Length 		Host 			Upgrade</a:t>
            </a:r>
          </a:p>
          <a:p>
            <a:pPr marL="0" indent="0">
              <a:buNone/>
            </a:pPr>
            <a:r>
              <a:rPr lang="en-US" altLang="zh-CN" sz="2000" dirty="0"/>
              <a:t>Cookie 			Keep-Alive 		User-Agent</a:t>
            </a:r>
          </a:p>
          <a:p>
            <a:pPr marL="0" indent="0">
              <a:buNone/>
            </a:pPr>
            <a:r>
              <a:rPr lang="en-US" altLang="zh-CN" sz="2000" dirty="0"/>
              <a:t>Cookie2 		</a:t>
            </a:r>
            <a:r>
              <a:rPr lang="en-US" altLang="zh-CN" sz="2000" dirty="0" err="1"/>
              <a:t>Referer</a:t>
            </a:r>
            <a:r>
              <a:rPr lang="en-US" altLang="zh-CN" sz="2000" dirty="0"/>
              <a:t> 			Via</a:t>
            </a:r>
            <a:endParaRPr lang="zh-CN" altLang="en-US" sz="2000" dirty="0"/>
          </a:p>
        </p:txBody>
      </p:sp>
    </p:spTree>
    <p:extLst>
      <p:ext uri="{BB962C8B-B14F-4D97-AF65-F5344CB8AC3E}">
        <p14:creationId xmlns:p14="http://schemas.microsoft.com/office/powerpoint/2010/main" val="91702123"/>
      </p:ext>
    </p:extLst>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发送请求</a:t>
            </a:r>
            <a:r>
              <a:rPr lang="en-US" altLang="zh-CN" dirty="0" smtClean="0"/>
              <a:t>-</a:t>
            </a:r>
            <a:r>
              <a:rPr lang="zh-CN" altLang="en-US" dirty="0" smtClean="0"/>
              <a:t>设置请求主体</a:t>
            </a:r>
            <a:endParaRPr lang="zh-CN" altLang="en-US" dirty="0"/>
          </a:p>
        </p:txBody>
      </p:sp>
      <p:sp>
        <p:nvSpPr>
          <p:cNvPr id="3" name="内容占位符 2"/>
          <p:cNvSpPr>
            <a:spLocks noGrp="1"/>
          </p:cNvSpPr>
          <p:nvPr>
            <p:ph sz="half" idx="1"/>
          </p:nvPr>
        </p:nvSpPr>
        <p:spPr/>
        <p:txBody>
          <a:bodyPr/>
          <a:lstStyle/>
          <a:p>
            <a:r>
              <a:rPr lang="zh-CN" altLang="en-US" dirty="0" smtClean="0"/>
              <a:t>用</a:t>
            </a:r>
            <a:r>
              <a:rPr lang="en-US" altLang="zh-CN" dirty="0" smtClean="0"/>
              <a:t>Get</a:t>
            </a:r>
            <a:r>
              <a:rPr lang="zh-CN" altLang="en-US" dirty="0" smtClean="0"/>
              <a:t>方式时，查询字符串需转义</a:t>
            </a:r>
            <a:endParaRPr lang="en-US" altLang="zh-CN" dirty="0" smtClean="0"/>
          </a:p>
          <a:p>
            <a:pPr lvl="1"/>
            <a:r>
              <a:rPr lang="en-US" altLang="zh-CN" dirty="0" smtClean="0"/>
              <a:t>?</a:t>
            </a:r>
            <a:r>
              <a:rPr lang="zh-CN" altLang="en-US" dirty="0" smtClean="0"/>
              <a:t>后应符合</a:t>
            </a:r>
            <a:r>
              <a:rPr lang="en-US" altLang="zh-CN" dirty="0" smtClean="0"/>
              <a:t>name1=value1 &amp;name2=value2</a:t>
            </a:r>
            <a:r>
              <a:rPr lang="zh-CN" altLang="en-US" dirty="0" smtClean="0"/>
              <a:t>格式</a:t>
            </a:r>
            <a:endParaRPr lang="en-US" altLang="zh-CN" dirty="0" smtClean="0"/>
          </a:p>
          <a:p>
            <a:pPr lvl="1"/>
            <a:r>
              <a:rPr lang="en-US" altLang="zh-CN" dirty="0" smtClean="0"/>
              <a:t>name</a:t>
            </a:r>
            <a:r>
              <a:rPr lang="zh-CN" altLang="en-US" dirty="0" smtClean="0"/>
              <a:t>和</a:t>
            </a:r>
            <a:r>
              <a:rPr lang="en-US" altLang="zh-CN" dirty="0" smtClean="0"/>
              <a:t>value</a:t>
            </a:r>
            <a:r>
              <a:rPr lang="zh-CN" altLang="en-US" dirty="0" smtClean="0"/>
              <a:t>都要根据</a:t>
            </a:r>
            <a:r>
              <a:rPr lang="en-US" altLang="zh-CN" dirty="0" smtClean="0"/>
              <a:t>URL</a:t>
            </a:r>
            <a:r>
              <a:rPr lang="zh-CN" altLang="en-US" dirty="0" smtClean="0"/>
              <a:t>要求进行编码，即使用十六进制转义码替换特殊字符</a:t>
            </a:r>
            <a:endParaRPr lang="en-US" altLang="zh-CN" dirty="0" smtClean="0"/>
          </a:p>
          <a:p>
            <a:pPr lvl="1"/>
            <a:r>
              <a:rPr lang="zh-CN" altLang="en-US" dirty="0" smtClean="0"/>
              <a:t>可以使用</a:t>
            </a:r>
            <a:r>
              <a:rPr lang="en-US" altLang="zh-CN" dirty="0" err="1" smtClean="0"/>
              <a:t>encodeURIComponent</a:t>
            </a:r>
            <a:r>
              <a:rPr lang="en-US" altLang="zh-CN" dirty="0" smtClean="0"/>
              <a:t>()</a:t>
            </a:r>
            <a:r>
              <a:rPr lang="zh-CN" altLang="en-US" dirty="0" smtClean="0"/>
              <a:t>函数进行编码</a:t>
            </a:r>
            <a:endParaRPr lang="en-US" altLang="zh-CN" dirty="0" smtClean="0"/>
          </a:p>
          <a:p>
            <a:pPr lvl="1"/>
            <a:r>
              <a:rPr lang="en-US" altLang="zh-CN" dirty="0">
                <a:hlinkClick r:id="rId2" action="ppaction://hlinkfile"/>
              </a:rPr>
              <a:t>example</a:t>
            </a:r>
            <a:endParaRPr lang="en-US" altLang="zh-CN" dirty="0" smtClean="0"/>
          </a:p>
          <a:p>
            <a:endParaRPr lang="zh-CN" altLang="en-US" dirty="0"/>
          </a:p>
        </p:txBody>
      </p:sp>
      <p:pic>
        <p:nvPicPr>
          <p:cNvPr id="5" name="内容占位符 4"/>
          <p:cNvPicPr>
            <a:picLocks noGrp="1" noChangeAspect="1"/>
          </p:cNvPicPr>
          <p:nvPr>
            <p:ph sz="half" idx="2"/>
          </p:nvPr>
        </p:nvPicPr>
        <p:blipFill>
          <a:blip r:embed="rId3"/>
          <a:stretch>
            <a:fillRect/>
          </a:stretch>
        </p:blipFill>
        <p:spPr>
          <a:xfrm>
            <a:off x="6663568" y="1905000"/>
            <a:ext cx="4554463" cy="4114800"/>
          </a:xfrm>
          <a:prstGeom prst="rect">
            <a:avLst/>
          </a:prstGeom>
        </p:spPr>
      </p:pic>
    </p:spTree>
    <p:extLst>
      <p:ext uri="{BB962C8B-B14F-4D97-AF65-F5344CB8AC3E}">
        <p14:creationId xmlns:p14="http://schemas.microsoft.com/office/powerpoint/2010/main" val="291567875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window</a:t>
            </a:r>
            <a:r>
              <a:rPr lang="zh-CN" altLang="en-US" dirty="0" smtClean="0"/>
              <a:t>对象</a:t>
            </a:r>
            <a:endParaRPr lang="zh-CN" altLang="en-US" dirty="0"/>
          </a:p>
        </p:txBody>
      </p:sp>
      <p:sp>
        <p:nvSpPr>
          <p:cNvPr id="3" name="内容占位符 2"/>
          <p:cNvSpPr>
            <a:spLocks noGrp="1"/>
          </p:cNvSpPr>
          <p:nvPr>
            <p:ph idx="1"/>
          </p:nvPr>
        </p:nvSpPr>
        <p:spPr/>
        <p:txBody>
          <a:bodyPr/>
          <a:lstStyle/>
          <a:p>
            <a:r>
              <a:rPr lang="zh-CN" altLang="en-US" dirty="0" smtClean="0"/>
              <a:t>既是</a:t>
            </a:r>
            <a:r>
              <a:rPr lang="en-US" altLang="zh-CN" dirty="0" smtClean="0"/>
              <a:t>JavaScript</a:t>
            </a:r>
            <a:r>
              <a:rPr lang="zh-CN" altLang="en-US" dirty="0" smtClean="0"/>
              <a:t>应用的全局对象，又对应于某个浏览器窗口或框架（子窗口）</a:t>
            </a:r>
            <a:endParaRPr lang="en-US" altLang="zh-CN" dirty="0" smtClean="0"/>
          </a:p>
          <a:p>
            <a:r>
              <a:rPr lang="zh-CN" altLang="en-US" dirty="0" smtClean="0"/>
              <a:t>所有在全局作用域中声明的变量和函数都会成为</a:t>
            </a:r>
            <a:r>
              <a:rPr lang="en-US" altLang="zh-CN" dirty="0" smtClean="0"/>
              <a:t>window</a:t>
            </a:r>
            <a:r>
              <a:rPr lang="zh-CN" altLang="en-US" dirty="0" smtClean="0"/>
              <a:t>对象的属性和方法</a:t>
            </a:r>
            <a:endParaRPr lang="en-US" altLang="zh-CN" dirty="0" smtClean="0"/>
          </a:p>
          <a:p>
            <a:pPr lvl="1"/>
            <a:r>
              <a:rPr lang="zh-CN" altLang="en-US" dirty="0" smtClean="0"/>
              <a:t>全局变量和</a:t>
            </a:r>
            <a:r>
              <a:rPr lang="en-US" altLang="zh-CN" dirty="0" smtClean="0"/>
              <a:t>window</a:t>
            </a:r>
            <a:r>
              <a:rPr lang="zh-CN" altLang="en-US" dirty="0" smtClean="0"/>
              <a:t>对象扩展属性还是有差别：不能使用</a:t>
            </a:r>
            <a:r>
              <a:rPr lang="en-US" altLang="zh-CN" dirty="0" smtClean="0"/>
              <a:t>delete</a:t>
            </a:r>
            <a:r>
              <a:rPr lang="zh-CN" altLang="en-US" dirty="0" smtClean="0"/>
              <a:t>运算符删除  </a:t>
            </a:r>
            <a:r>
              <a:rPr lang="en-US" altLang="zh-CN" dirty="0" smtClean="0">
                <a:hlinkClick r:id="rId2" action="ppaction://hlinkfile"/>
              </a:rPr>
              <a:t>example</a:t>
            </a:r>
            <a:endParaRPr lang="en-US" altLang="zh-CN" dirty="0" smtClean="0"/>
          </a:p>
          <a:p>
            <a:pPr lvl="1"/>
            <a:r>
              <a:rPr lang="zh-CN" altLang="en-US" dirty="0" smtClean="0"/>
              <a:t>尝试访问未声明变量会抛出错误，通过查询</a:t>
            </a:r>
            <a:r>
              <a:rPr lang="en-US" altLang="zh-CN" dirty="0" smtClean="0"/>
              <a:t>window</a:t>
            </a:r>
            <a:r>
              <a:rPr lang="zh-CN" altLang="en-US" dirty="0" smtClean="0"/>
              <a:t>对象，可以知道某个变量是否存在 </a:t>
            </a:r>
            <a:r>
              <a:rPr lang="en-US" altLang="zh-CN" dirty="0" smtClean="0">
                <a:hlinkClick r:id="rId3" action="ppaction://hlinkfile"/>
              </a:rPr>
              <a:t>example</a:t>
            </a:r>
            <a:endParaRPr lang="en-US" altLang="zh-CN" dirty="0" smtClean="0"/>
          </a:p>
          <a:p>
            <a:pPr lvl="1"/>
            <a:endParaRPr lang="zh-CN" altLang="en-US" dirty="0"/>
          </a:p>
        </p:txBody>
      </p:sp>
    </p:spTree>
    <p:extLst>
      <p:ext uri="{BB962C8B-B14F-4D97-AF65-F5344CB8AC3E}">
        <p14:creationId xmlns:p14="http://schemas.microsoft.com/office/powerpoint/2010/main" val="4278578602"/>
      </p:ext>
    </p:extLst>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发送请求</a:t>
            </a:r>
            <a:r>
              <a:rPr lang="en-US" altLang="zh-CN" dirty="0"/>
              <a:t>-</a:t>
            </a:r>
            <a:r>
              <a:rPr lang="zh-CN" altLang="en-US" dirty="0"/>
              <a:t>设置请求主体</a:t>
            </a:r>
          </a:p>
        </p:txBody>
      </p:sp>
      <p:sp>
        <p:nvSpPr>
          <p:cNvPr id="3" name="内容占位符 2"/>
          <p:cNvSpPr>
            <a:spLocks noGrp="1"/>
          </p:cNvSpPr>
          <p:nvPr>
            <p:ph sz="half" idx="1"/>
          </p:nvPr>
        </p:nvSpPr>
        <p:spPr/>
        <p:txBody>
          <a:bodyPr/>
          <a:lstStyle/>
          <a:p>
            <a:r>
              <a:rPr lang="zh-CN" altLang="en-US" dirty="0"/>
              <a:t>用</a:t>
            </a:r>
            <a:r>
              <a:rPr lang="en-US" altLang="zh-CN" dirty="0"/>
              <a:t>Post</a:t>
            </a:r>
            <a:r>
              <a:rPr lang="zh-CN" altLang="en-US" dirty="0"/>
              <a:t>方式时，数据要序列化</a:t>
            </a:r>
            <a:endParaRPr lang="en-US" altLang="zh-CN" dirty="0"/>
          </a:p>
          <a:p>
            <a:pPr lvl="1"/>
            <a:r>
              <a:rPr lang="zh-CN" altLang="en-US" dirty="0"/>
              <a:t>表单数据</a:t>
            </a:r>
            <a:endParaRPr lang="en-US" altLang="zh-CN" dirty="0"/>
          </a:p>
          <a:p>
            <a:pPr lvl="2"/>
            <a:r>
              <a:rPr lang="zh-CN" altLang="en-US" dirty="0"/>
              <a:t>自定义</a:t>
            </a:r>
            <a:r>
              <a:rPr lang="zh-CN" altLang="en-US" dirty="0" smtClean="0"/>
              <a:t>函数</a:t>
            </a:r>
            <a:r>
              <a:rPr lang="en-US" altLang="zh-CN" dirty="0" smtClean="0"/>
              <a:t>	</a:t>
            </a:r>
            <a:r>
              <a:rPr lang="en-US" altLang="zh-CN" dirty="0" smtClean="0">
                <a:hlinkClick r:id="rId3" action="ppaction://hlinkfile"/>
              </a:rPr>
              <a:t>example</a:t>
            </a:r>
            <a:endParaRPr lang="en-US" altLang="zh-CN" dirty="0"/>
          </a:p>
          <a:p>
            <a:pPr lvl="2"/>
            <a:r>
              <a:rPr lang="en-US" altLang="zh-CN" dirty="0" err="1" smtClean="0"/>
              <a:t>FormData</a:t>
            </a:r>
            <a:r>
              <a:rPr lang="en-US" altLang="zh-CN" dirty="0" smtClean="0"/>
              <a:t>	</a:t>
            </a:r>
            <a:endParaRPr lang="en-US" altLang="zh-CN" dirty="0"/>
          </a:p>
          <a:p>
            <a:pPr lvl="3"/>
            <a:r>
              <a:rPr lang="zh-CN" altLang="en-US" dirty="0" smtClean="0"/>
              <a:t>创建对象后，可以使用</a:t>
            </a:r>
            <a:r>
              <a:rPr lang="en-US" altLang="zh-CN" dirty="0" err="1" smtClean="0"/>
              <a:t>appand</a:t>
            </a:r>
            <a:r>
              <a:rPr lang="zh-CN" altLang="en-US" dirty="0" smtClean="0"/>
              <a:t>方法添加数据</a:t>
            </a:r>
            <a:endParaRPr lang="en-US" altLang="zh-CN" dirty="0" smtClean="0"/>
          </a:p>
          <a:p>
            <a:pPr lvl="3"/>
            <a:r>
              <a:rPr lang="zh-CN" altLang="en-US" dirty="0"/>
              <a:t>也</a:t>
            </a:r>
            <a:r>
              <a:rPr lang="zh-CN" altLang="en-US" dirty="0" smtClean="0"/>
              <a:t>可以在创建对象时直接传入整个表单元素</a:t>
            </a:r>
            <a:endParaRPr lang="en-US" altLang="zh-CN" dirty="0" smtClean="0"/>
          </a:p>
          <a:p>
            <a:pPr lvl="3"/>
            <a:r>
              <a:rPr lang="en-US" altLang="zh-CN" dirty="0" err="1" smtClean="0"/>
              <a:t>FormData</a:t>
            </a:r>
            <a:r>
              <a:rPr lang="zh-CN" altLang="en-US" dirty="0" smtClean="0"/>
              <a:t>实例可以直接传给</a:t>
            </a:r>
            <a:r>
              <a:rPr lang="en-US" altLang="zh-CN" dirty="0" smtClean="0"/>
              <a:t>XHR</a:t>
            </a:r>
            <a:r>
              <a:rPr lang="zh-CN" altLang="en-US" dirty="0" smtClean="0"/>
              <a:t>对象的</a:t>
            </a:r>
            <a:r>
              <a:rPr lang="en-US" altLang="zh-CN" dirty="0" smtClean="0"/>
              <a:t>send</a:t>
            </a:r>
            <a:r>
              <a:rPr lang="zh-CN" altLang="en-US" dirty="0" smtClean="0"/>
              <a:t>方法</a:t>
            </a:r>
            <a:endParaRPr lang="en-US" altLang="zh-CN" dirty="0"/>
          </a:p>
          <a:p>
            <a:endParaRPr lang="zh-CN" altLang="en-US" dirty="0"/>
          </a:p>
        </p:txBody>
      </p:sp>
      <p:pic>
        <p:nvPicPr>
          <p:cNvPr id="7" name="内容占位符 5"/>
          <p:cNvPicPr>
            <a:picLocks noGrp="1" noChangeAspect="1"/>
          </p:cNvPicPr>
          <p:nvPr>
            <p:ph sz="half" idx="2"/>
          </p:nvPr>
        </p:nvPicPr>
        <p:blipFill>
          <a:blip r:embed="rId4"/>
          <a:stretch>
            <a:fillRect/>
          </a:stretch>
        </p:blipFill>
        <p:spPr>
          <a:xfrm>
            <a:off x="6938610" y="1905000"/>
            <a:ext cx="4004379" cy="4114800"/>
          </a:xfrm>
          <a:prstGeom prst="rect">
            <a:avLst/>
          </a:prstGeom>
        </p:spPr>
      </p:pic>
    </p:spTree>
    <p:extLst>
      <p:ext uri="{BB962C8B-B14F-4D97-AF65-F5344CB8AC3E}">
        <p14:creationId xmlns:p14="http://schemas.microsoft.com/office/powerpoint/2010/main" val="538188714"/>
      </p:ext>
    </p:extLst>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发送请求</a:t>
            </a:r>
            <a:r>
              <a:rPr lang="en-US" altLang="zh-CN" dirty="0"/>
              <a:t>-</a:t>
            </a:r>
            <a:r>
              <a:rPr lang="zh-CN" altLang="en-US" dirty="0"/>
              <a:t>设置请求主体</a:t>
            </a:r>
          </a:p>
        </p:txBody>
      </p:sp>
      <p:pic>
        <p:nvPicPr>
          <p:cNvPr id="8" name="内容占位符 4"/>
          <p:cNvPicPr>
            <a:picLocks noGrp="1" noChangeAspect="1"/>
          </p:cNvPicPr>
          <p:nvPr>
            <p:ph idx="1"/>
          </p:nvPr>
        </p:nvPicPr>
        <p:blipFill>
          <a:blip r:embed="rId2"/>
          <a:stretch>
            <a:fillRect/>
          </a:stretch>
        </p:blipFill>
        <p:spPr>
          <a:xfrm>
            <a:off x="3196064" y="1905000"/>
            <a:ext cx="6206271" cy="4114800"/>
          </a:xfrm>
          <a:prstGeom prst="rect">
            <a:avLst/>
          </a:prstGeom>
        </p:spPr>
      </p:pic>
    </p:spTree>
    <p:extLst>
      <p:ext uri="{BB962C8B-B14F-4D97-AF65-F5344CB8AC3E}">
        <p14:creationId xmlns:p14="http://schemas.microsoft.com/office/powerpoint/2010/main" val="1702242491"/>
      </p:ext>
    </p:extLst>
  </p:cSld>
  <p:clrMapOvr>
    <a:masterClrMapping/>
  </p:clrMapOvr>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发送请求</a:t>
            </a:r>
            <a:r>
              <a:rPr lang="en-US" altLang="zh-CN" dirty="0"/>
              <a:t>-</a:t>
            </a:r>
            <a:r>
              <a:rPr lang="zh-CN" altLang="en-US" dirty="0"/>
              <a:t>设置请求主体</a:t>
            </a:r>
          </a:p>
        </p:txBody>
      </p:sp>
      <p:sp>
        <p:nvSpPr>
          <p:cNvPr id="3" name="内容占位符 2"/>
          <p:cNvSpPr>
            <a:spLocks noGrp="1"/>
          </p:cNvSpPr>
          <p:nvPr>
            <p:ph sz="half" idx="1"/>
          </p:nvPr>
        </p:nvSpPr>
        <p:spPr/>
        <p:txBody>
          <a:bodyPr/>
          <a:lstStyle/>
          <a:p>
            <a:r>
              <a:rPr lang="zh-CN" altLang="en-US" dirty="0"/>
              <a:t>用</a:t>
            </a:r>
            <a:r>
              <a:rPr lang="en-US" altLang="zh-CN" dirty="0"/>
              <a:t>Post</a:t>
            </a:r>
            <a:r>
              <a:rPr lang="zh-CN" altLang="en-US" dirty="0"/>
              <a:t>方式时，数据要序列化</a:t>
            </a:r>
            <a:endParaRPr lang="en-US" altLang="zh-CN" dirty="0"/>
          </a:p>
          <a:p>
            <a:pPr lvl="1"/>
            <a:r>
              <a:rPr lang="en-US" altLang="zh-CN" dirty="0"/>
              <a:t>JSON</a:t>
            </a:r>
            <a:r>
              <a:rPr lang="zh-CN" altLang="en-US" dirty="0"/>
              <a:t>数据</a:t>
            </a:r>
            <a:endParaRPr lang="en-US" altLang="zh-CN" dirty="0"/>
          </a:p>
          <a:p>
            <a:pPr lvl="2"/>
            <a:r>
              <a:rPr lang="zh-CN" altLang="en-US" dirty="0"/>
              <a:t>要正确设置</a:t>
            </a:r>
            <a:r>
              <a:rPr lang="en-US" altLang="zh-CN" dirty="0"/>
              <a:t>Content-Type</a:t>
            </a:r>
            <a:r>
              <a:rPr lang="zh-CN" altLang="en-US" dirty="0"/>
              <a:t>值为</a:t>
            </a:r>
            <a:r>
              <a:rPr lang="en-US" altLang="zh-CN" dirty="0"/>
              <a:t>application/</a:t>
            </a:r>
            <a:r>
              <a:rPr lang="en-US" altLang="zh-CN" dirty="0" err="1"/>
              <a:t>json</a:t>
            </a:r>
            <a:endParaRPr lang="en-US" altLang="zh-CN" dirty="0"/>
          </a:p>
          <a:p>
            <a:pPr lvl="2"/>
            <a:r>
              <a:rPr lang="zh-CN" altLang="en-US" dirty="0"/>
              <a:t>可以直接使用</a:t>
            </a:r>
            <a:r>
              <a:rPr lang="en-US" altLang="zh-CN" dirty="0" err="1"/>
              <a:t>JSON.stringify</a:t>
            </a:r>
            <a:r>
              <a:rPr lang="en-US" altLang="zh-CN" dirty="0"/>
              <a:t>()</a:t>
            </a:r>
            <a:r>
              <a:rPr lang="zh-CN" altLang="en-US" dirty="0"/>
              <a:t>方法序列化</a:t>
            </a:r>
            <a:r>
              <a:rPr lang="en-US" altLang="zh-CN" dirty="0"/>
              <a:t>JSON</a:t>
            </a:r>
            <a:r>
              <a:rPr lang="zh-CN" altLang="en-US" dirty="0"/>
              <a:t>数据后传给</a:t>
            </a:r>
            <a:r>
              <a:rPr lang="en-US" altLang="zh-CN" dirty="0"/>
              <a:t>XHR</a:t>
            </a:r>
            <a:r>
              <a:rPr lang="zh-CN" altLang="en-US" dirty="0"/>
              <a:t>对象的</a:t>
            </a:r>
            <a:r>
              <a:rPr lang="en-US" altLang="zh-CN" dirty="0"/>
              <a:t>send</a:t>
            </a:r>
            <a:r>
              <a:rPr lang="zh-CN" altLang="en-US" dirty="0"/>
              <a:t>方法</a:t>
            </a:r>
            <a:endParaRPr lang="en-US" altLang="zh-CN" dirty="0"/>
          </a:p>
          <a:p>
            <a:pPr lvl="2"/>
            <a:r>
              <a:rPr lang="en-US" altLang="zh-CN" dirty="0">
                <a:hlinkClick r:id="rId2" action="ppaction://hlinkfile"/>
              </a:rPr>
              <a:t>example</a:t>
            </a:r>
            <a:endParaRPr lang="en-US" altLang="zh-CN" dirty="0"/>
          </a:p>
          <a:p>
            <a:pPr lvl="1"/>
            <a:endParaRPr lang="zh-CN" altLang="en-US" dirty="0"/>
          </a:p>
        </p:txBody>
      </p:sp>
      <p:pic>
        <p:nvPicPr>
          <p:cNvPr id="6" name="内容占位符 5"/>
          <p:cNvPicPr>
            <a:picLocks noGrp="1" noChangeAspect="1"/>
          </p:cNvPicPr>
          <p:nvPr>
            <p:ph sz="half" idx="2"/>
          </p:nvPr>
        </p:nvPicPr>
        <p:blipFill>
          <a:blip r:embed="rId3"/>
          <a:stretch>
            <a:fillRect/>
          </a:stretch>
        </p:blipFill>
        <p:spPr>
          <a:xfrm>
            <a:off x="6400800" y="2201791"/>
            <a:ext cx="5080000" cy="3521217"/>
          </a:xfrm>
          <a:prstGeom prst="rect">
            <a:avLst/>
          </a:prstGeom>
        </p:spPr>
      </p:pic>
    </p:spTree>
    <p:extLst>
      <p:ext uri="{BB962C8B-B14F-4D97-AF65-F5344CB8AC3E}">
        <p14:creationId xmlns:p14="http://schemas.microsoft.com/office/powerpoint/2010/main" val="2859703251"/>
      </p:ext>
    </p:extLst>
  </p:cSld>
  <p:clrMapOvr>
    <a:masterClrMapping/>
  </p:clrMapOvr>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处理</a:t>
            </a:r>
            <a:r>
              <a:rPr lang="zh-CN" altLang="en-US" dirty="0" smtClean="0"/>
              <a:t>响应</a:t>
            </a:r>
            <a:r>
              <a:rPr lang="en-US" altLang="zh-CN" dirty="0" smtClean="0"/>
              <a:t>-</a:t>
            </a:r>
            <a:r>
              <a:rPr lang="zh-CN" altLang="en-US" dirty="0"/>
              <a:t>处理</a:t>
            </a:r>
            <a:r>
              <a:rPr lang="en-US" altLang="zh-CN" dirty="0"/>
              <a:t>status</a:t>
            </a:r>
            <a:r>
              <a:rPr lang="zh-CN" altLang="en-US" dirty="0"/>
              <a:t>属性</a:t>
            </a:r>
          </a:p>
        </p:txBody>
      </p:sp>
      <p:sp>
        <p:nvSpPr>
          <p:cNvPr id="3" name="内容占位符 2"/>
          <p:cNvSpPr>
            <a:spLocks noGrp="1"/>
          </p:cNvSpPr>
          <p:nvPr>
            <p:ph idx="1"/>
          </p:nvPr>
        </p:nvSpPr>
        <p:spPr/>
        <p:txBody>
          <a:bodyPr/>
          <a:lstStyle/>
          <a:p>
            <a:r>
              <a:rPr lang="zh-CN" altLang="en-US" dirty="0" smtClean="0"/>
              <a:t>可以在</a:t>
            </a:r>
            <a:r>
              <a:rPr lang="en-US" altLang="zh-CN" dirty="0" smtClean="0"/>
              <a:t>status</a:t>
            </a:r>
            <a:r>
              <a:rPr lang="zh-CN" altLang="en-US" dirty="0" smtClean="0"/>
              <a:t>属性中读到</a:t>
            </a:r>
            <a:r>
              <a:rPr lang="en-US" altLang="zh-CN" dirty="0" smtClean="0"/>
              <a:t>HTTP</a:t>
            </a:r>
            <a:r>
              <a:rPr lang="zh-CN" altLang="en-US" dirty="0" smtClean="0"/>
              <a:t>响应状态码</a:t>
            </a:r>
            <a:endParaRPr lang="en-US" altLang="zh-CN" dirty="0" smtClean="0"/>
          </a:p>
          <a:p>
            <a:pPr lvl="1"/>
            <a:r>
              <a:rPr lang="en-US" altLang="zh-CN" dirty="0" smtClean="0"/>
              <a:t>2XX</a:t>
            </a:r>
            <a:r>
              <a:rPr lang="zh-CN" altLang="en-US" dirty="0" smtClean="0"/>
              <a:t>表示成功，一般为</a:t>
            </a:r>
            <a:r>
              <a:rPr lang="en-US" altLang="zh-CN" dirty="0" smtClean="0"/>
              <a:t>200</a:t>
            </a:r>
          </a:p>
          <a:p>
            <a:pPr lvl="1"/>
            <a:r>
              <a:rPr lang="en-US" altLang="zh-CN" dirty="0" smtClean="0"/>
              <a:t>304</a:t>
            </a:r>
            <a:r>
              <a:rPr lang="zh-CN" altLang="en-US" dirty="0" smtClean="0"/>
              <a:t>表示请求资源未被修改，可以使用缓存</a:t>
            </a:r>
            <a:endParaRPr lang="en-US" altLang="zh-CN" dirty="0" smtClean="0"/>
          </a:p>
          <a:p>
            <a:pPr lvl="1"/>
            <a:r>
              <a:rPr lang="zh-CN" altLang="en-US" dirty="0" smtClean="0"/>
              <a:t>除此之外的响应码被认为是失败的</a:t>
            </a:r>
            <a:endParaRPr lang="en-US" altLang="zh-CN" dirty="0" smtClean="0"/>
          </a:p>
          <a:p>
            <a:endParaRPr lang="en-US" altLang="zh-CN" dirty="0" smtClean="0"/>
          </a:p>
          <a:p>
            <a:r>
              <a:rPr lang="zh-CN" altLang="en-US" dirty="0" smtClean="0"/>
              <a:t>可以在</a:t>
            </a:r>
            <a:r>
              <a:rPr lang="en-US" altLang="zh-CN" dirty="0" err="1" smtClean="0"/>
              <a:t>statusText</a:t>
            </a:r>
            <a:r>
              <a:rPr lang="zh-CN" altLang="en-US" dirty="0" smtClean="0"/>
              <a:t>属性</a:t>
            </a:r>
            <a:r>
              <a:rPr lang="zh-CN" altLang="en-US" dirty="0"/>
              <a:t>中读到</a:t>
            </a:r>
            <a:r>
              <a:rPr lang="en-US" altLang="zh-CN" dirty="0" smtClean="0"/>
              <a:t>HTTP</a:t>
            </a:r>
            <a:r>
              <a:rPr lang="zh-CN" altLang="en-US" dirty="0" smtClean="0"/>
              <a:t>状态的说明</a:t>
            </a:r>
            <a:endParaRPr lang="en-US" altLang="zh-CN" dirty="0" smtClean="0"/>
          </a:p>
          <a:p>
            <a:endParaRPr lang="en-US" altLang="zh-CN" dirty="0" smtClean="0"/>
          </a:p>
          <a:p>
            <a:pPr lvl="1"/>
            <a:endParaRPr lang="zh-CN" altLang="en-US" dirty="0"/>
          </a:p>
        </p:txBody>
      </p:sp>
    </p:spTree>
    <p:extLst>
      <p:ext uri="{BB962C8B-B14F-4D97-AF65-F5344CB8AC3E}">
        <p14:creationId xmlns:p14="http://schemas.microsoft.com/office/powerpoint/2010/main" val="3142797635"/>
      </p:ext>
    </p:extLst>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处理响应</a:t>
            </a:r>
            <a:r>
              <a:rPr lang="en-US" altLang="zh-CN" dirty="0" smtClean="0"/>
              <a:t>-</a:t>
            </a:r>
            <a:r>
              <a:rPr lang="zh-CN" altLang="en-US" dirty="0" smtClean="0"/>
              <a:t>处理响应头部信息</a:t>
            </a:r>
            <a:endParaRPr lang="zh-CN" altLang="en-US" dirty="0"/>
          </a:p>
        </p:txBody>
      </p:sp>
      <p:sp>
        <p:nvSpPr>
          <p:cNvPr id="3" name="内容占位符 2"/>
          <p:cNvSpPr>
            <a:spLocks noGrp="1"/>
          </p:cNvSpPr>
          <p:nvPr>
            <p:ph idx="1"/>
          </p:nvPr>
        </p:nvSpPr>
        <p:spPr/>
        <p:txBody>
          <a:bodyPr/>
          <a:lstStyle/>
          <a:p>
            <a:r>
              <a:rPr lang="zh-CN" altLang="en-US" dirty="0" smtClean="0"/>
              <a:t>可以向</a:t>
            </a:r>
            <a:r>
              <a:rPr lang="en-US" altLang="zh-CN" dirty="0" err="1"/>
              <a:t>getResponseHeader</a:t>
            </a:r>
            <a:r>
              <a:rPr lang="en-US" altLang="zh-CN" dirty="0" smtClean="0"/>
              <a:t>()</a:t>
            </a:r>
            <a:r>
              <a:rPr lang="zh-CN" altLang="en-US" dirty="0" smtClean="0"/>
              <a:t>方法中传入响应头部字段名称，取得相应的信息</a:t>
            </a:r>
            <a:endParaRPr lang="en-US" altLang="zh-CN" dirty="0" smtClean="0"/>
          </a:p>
          <a:p>
            <a:endParaRPr lang="en-US" altLang="zh-CN" dirty="0"/>
          </a:p>
          <a:p>
            <a:r>
              <a:rPr lang="zh-CN" altLang="en-US" dirty="0" smtClean="0"/>
              <a:t>可以调用</a:t>
            </a:r>
            <a:r>
              <a:rPr lang="en-US" altLang="zh-CN" dirty="0" err="1"/>
              <a:t>getAllResponseHeaders</a:t>
            </a:r>
            <a:r>
              <a:rPr lang="en-US" altLang="zh-CN" dirty="0" smtClean="0"/>
              <a:t>()</a:t>
            </a:r>
            <a:r>
              <a:rPr lang="zh-CN" altLang="en-US" dirty="0" smtClean="0"/>
              <a:t>方法，获得一个包含所有头部信息的长字符串</a:t>
            </a:r>
            <a:endParaRPr lang="en-US" altLang="zh-CN" dirty="0" smtClean="0"/>
          </a:p>
          <a:p>
            <a:endParaRPr lang="en-US" altLang="zh-CN" dirty="0"/>
          </a:p>
          <a:p>
            <a:r>
              <a:rPr lang="zh-CN" altLang="en-US" dirty="0" smtClean="0"/>
              <a:t>两者都会过滤掉</a:t>
            </a:r>
            <a:r>
              <a:rPr lang="en-US" altLang="zh-CN" dirty="0" smtClean="0"/>
              <a:t>cookie</a:t>
            </a:r>
            <a:r>
              <a:rPr lang="zh-CN" altLang="en-US" dirty="0" smtClean="0"/>
              <a:t>头</a:t>
            </a:r>
            <a:endParaRPr lang="zh-CN" altLang="en-US" dirty="0"/>
          </a:p>
        </p:txBody>
      </p:sp>
    </p:spTree>
    <p:extLst>
      <p:ext uri="{BB962C8B-B14F-4D97-AF65-F5344CB8AC3E}">
        <p14:creationId xmlns:p14="http://schemas.microsoft.com/office/powerpoint/2010/main" val="1427437950"/>
      </p:ext>
    </p:extLst>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处理响应</a:t>
            </a:r>
            <a:r>
              <a:rPr lang="en-US" altLang="zh-CN" dirty="0" smtClean="0"/>
              <a:t>-</a:t>
            </a:r>
            <a:r>
              <a:rPr lang="zh-CN" altLang="en-US" dirty="0"/>
              <a:t>处理</a:t>
            </a:r>
            <a:r>
              <a:rPr lang="en-US" altLang="zh-CN" dirty="0" err="1"/>
              <a:t>readyState</a:t>
            </a:r>
            <a:r>
              <a:rPr lang="zh-CN" altLang="en-US" dirty="0"/>
              <a:t>属性</a:t>
            </a:r>
          </a:p>
        </p:txBody>
      </p:sp>
      <p:sp>
        <p:nvSpPr>
          <p:cNvPr id="3" name="内容占位符 2"/>
          <p:cNvSpPr>
            <a:spLocks noGrp="1"/>
          </p:cNvSpPr>
          <p:nvPr>
            <p:ph idx="1"/>
          </p:nvPr>
        </p:nvSpPr>
        <p:spPr/>
        <p:txBody>
          <a:bodyPr/>
          <a:lstStyle/>
          <a:p>
            <a:r>
              <a:rPr lang="en-US" altLang="zh-CN" dirty="0" smtClean="0"/>
              <a:t>XHR</a:t>
            </a:r>
            <a:r>
              <a:rPr lang="zh-CN" altLang="en-US" dirty="0" smtClean="0"/>
              <a:t>的</a:t>
            </a:r>
            <a:r>
              <a:rPr lang="en-US" altLang="zh-CN" dirty="0" err="1" smtClean="0"/>
              <a:t>readyState</a:t>
            </a:r>
            <a:r>
              <a:rPr lang="zh-CN" altLang="en-US" dirty="0" smtClean="0"/>
              <a:t>属性表示请求</a:t>
            </a:r>
            <a:r>
              <a:rPr lang="en-US" altLang="zh-CN" dirty="0" smtClean="0"/>
              <a:t>/</a:t>
            </a:r>
            <a:r>
              <a:rPr lang="zh-CN" altLang="en-US" dirty="0" smtClean="0"/>
              <a:t>响应过程的当前活动阶段</a:t>
            </a:r>
            <a:endParaRPr lang="zh-CN" altLang="en-US" dirty="0"/>
          </a:p>
        </p:txBody>
      </p:sp>
      <p:graphicFrame>
        <p:nvGraphicFramePr>
          <p:cNvPr id="4" name="表格 3"/>
          <p:cNvGraphicFramePr>
            <a:graphicFrameLocks noGrp="1"/>
          </p:cNvGraphicFramePr>
          <p:nvPr>
            <p:extLst/>
          </p:nvPr>
        </p:nvGraphicFramePr>
        <p:xfrm>
          <a:off x="2039267" y="2798480"/>
          <a:ext cx="7910265" cy="3221320"/>
        </p:xfrm>
        <a:graphic>
          <a:graphicData uri="http://schemas.openxmlformats.org/drawingml/2006/table">
            <a:tbl>
              <a:tblPr firstRow="1" bandRow="1">
                <a:tableStyleId>{073A0DAA-6AF3-43AB-8588-CEC1D06C72B9}</a:tableStyleId>
              </a:tblPr>
              <a:tblGrid>
                <a:gridCol w="781472">
                  <a:extLst>
                    <a:ext uri="{9D8B030D-6E8A-4147-A177-3AD203B41FA5}">
                      <a16:colId xmlns:a16="http://schemas.microsoft.com/office/drawing/2014/main" val="20000"/>
                    </a:ext>
                  </a:extLst>
                </a:gridCol>
                <a:gridCol w="1512168">
                  <a:extLst>
                    <a:ext uri="{9D8B030D-6E8A-4147-A177-3AD203B41FA5}">
                      <a16:colId xmlns:a16="http://schemas.microsoft.com/office/drawing/2014/main" val="20001"/>
                    </a:ext>
                  </a:extLst>
                </a:gridCol>
                <a:gridCol w="5616625">
                  <a:extLst>
                    <a:ext uri="{9D8B030D-6E8A-4147-A177-3AD203B41FA5}">
                      <a16:colId xmlns:a16="http://schemas.microsoft.com/office/drawing/2014/main" val="20002"/>
                    </a:ext>
                  </a:extLst>
                </a:gridCol>
              </a:tblGrid>
              <a:tr h="504056">
                <a:tc>
                  <a:txBody>
                    <a:bodyPr/>
                    <a:lstStyle/>
                    <a:p>
                      <a:pPr algn="ctr"/>
                      <a:r>
                        <a:rPr lang="zh-CN" altLang="en-US" sz="2000" dirty="0" smtClean="0"/>
                        <a:t>数值</a:t>
                      </a:r>
                      <a:endParaRPr lang="zh-CN" altLang="en-US" sz="2000" dirty="0"/>
                    </a:p>
                  </a:txBody>
                  <a:tcPr anchor="ctr"/>
                </a:tc>
                <a:tc>
                  <a:txBody>
                    <a:bodyPr/>
                    <a:lstStyle/>
                    <a:p>
                      <a:pPr algn="ctr"/>
                      <a:r>
                        <a:rPr lang="zh-CN" altLang="en-US" sz="2000" dirty="0" smtClean="0"/>
                        <a:t>常量</a:t>
                      </a:r>
                      <a:endParaRPr lang="zh-CN" altLang="en-US" sz="2000" dirty="0"/>
                    </a:p>
                  </a:txBody>
                  <a:tcPr anchor="ctr"/>
                </a:tc>
                <a:tc>
                  <a:txBody>
                    <a:bodyPr/>
                    <a:lstStyle/>
                    <a:p>
                      <a:pPr algn="ctr"/>
                      <a:r>
                        <a:rPr lang="zh-CN" altLang="en-US" sz="2000" dirty="0" smtClean="0"/>
                        <a:t>含义</a:t>
                      </a:r>
                      <a:endParaRPr lang="zh-CN" altLang="en-US" sz="2000" dirty="0"/>
                    </a:p>
                  </a:txBody>
                  <a:tcPr anchor="ctr"/>
                </a:tc>
                <a:extLst>
                  <a:ext uri="{0D108BD9-81ED-4DB2-BD59-A6C34878D82A}">
                    <a16:rowId xmlns:a16="http://schemas.microsoft.com/office/drawing/2014/main" val="10000"/>
                  </a:ext>
                </a:extLst>
              </a:tr>
              <a:tr h="504056">
                <a:tc>
                  <a:txBody>
                    <a:bodyPr/>
                    <a:lstStyle/>
                    <a:p>
                      <a:pPr algn="ctr"/>
                      <a:r>
                        <a:rPr lang="en-US" altLang="zh-CN" sz="2000" dirty="0" smtClean="0"/>
                        <a:t>0</a:t>
                      </a:r>
                      <a:endParaRPr lang="zh-CN" altLang="en-US" sz="2000" dirty="0"/>
                    </a:p>
                  </a:txBody>
                  <a:tcPr anchor="ctr"/>
                </a:tc>
                <a:tc>
                  <a:txBody>
                    <a:bodyPr/>
                    <a:lstStyle/>
                    <a:p>
                      <a:pPr algn="ctr"/>
                      <a:r>
                        <a:rPr lang="en-US" altLang="zh-CN" sz="2000" dirty="0" smtClean="0"/>
                        <a:t>UNSENT</a:t>
                      </a:r>
                      <a:endParaRPr lang="zh-CN" altLang="en-US" sz="2000" dirty="0"/>
                    </a:p>
                  </a:txBody>
                  <a:tcPr anchor="ctr"/>
                </a:tc>
                <a:tc>
                  <a:txBody>
                    <a:bodyPr/>
                    <a:lstStyle/>
                    <a:p>
                      <a:pPr algn="ctr"/>
                      <a:r>
                        <a:rPr lang="zh-CN" altLang="en-US" sz="2000" dirty="0" smtClean="0"/>
                        <a:t>未初始化。尚未调用</a:t>
                      </a:r>
                      <a:r>
                        <a:rPr lang="en-US" altLang="zh-CN" sz="2000" dirty="0" smtClean="0"/>
                        <a:t>open()</a:t>
                      </a:r>
                      <a:r>
                        <a:rPr lang="zh-CN" altLang="en-US" sz="2000" dirty="0" smtClean="0"/>
                        <a:t>方法</a:t>
                      </a:r>
                      <a:endParaRPr lang="zh-CN" altLang="en-US" sz="2000" dirty="0"/>
                    </a:p>
                  </a:txBody>
                  <a:tcPr anchor="ctr"/>
                </a:tc>
                <a:extLst>
                  <a:ext uri="{0D108BD9-81ED-4DB2-BD59-A6C34878D82A}">
                    <a16:rowId xmlns:a16="http://schemas.microsoft.com/office/drawing/2014/main" val="10001"/>
                  </a:ext>
                </a:extLst>
              </a:tr>
              <a:tr h="504056">
                <a:tc>
                  <a:txBody>
                    <a:bodyPr/>
                    <a:lstStyle/>
                    <a:p>
                      <a:pPr algn="ctr"/>
                      <a:r>
                        <a:rPr lang="en-US" altLang="zh-CN" sz="2000" dirty="0" smtClean="0"/>
                        <a:t>1</a:t>
                      </a:r>
                      <a:endParaRPr lang="zh-CN" altLang="en-US" sz="2000" dirty="0"/>
                    </a:p>
                  </a:txBody>
                  <a:tcPr anchor="ctr"/>
                </a:tc>
                <a:tc>
                  <a:txBody>
                    <a:bodyPr/>
                    <a:lstStyle/>
                    <a:p>
                      <a:pPr algn="ctr"/>
                      <a:r>
                        <a:rPr lang="en-US" altLang="zh-CN" sz="2000" dirty="0" smtClean="0"/>
                        <a:t>OPENED</a:t>
                      </a:r>
                      <a:endParaRPr lang="zh-CN" altLang="en-US" sz="2000" dirty="0"/>
                    </a:p>
                  </a:txBody>
                  <a:tcPr anchor="ctr"/>
                </a:tc>
                <a:tc>
                  <a:txBody>
                    <a:bodyPr/>
                    <a:lstStyle/>
                    <a:p>
                      <a:pPr algn="ctr"/>
                      <a:r>
                        <a:rPr lang="zh-CN" altLang="en-US" sz="2000" dirty="0" smtClean="0"/>
                        <a:t>启动。已调用</a:t>
                      </a:r>
                      <a:r>
                        <a:rPr lang="en-US" altLang="zh-CN" sz="2000" dirty="0" smtClean="0"/>
                        <a:t>open()</a:t>
                      </a:r>
                      <a:r>
                        <a:rPr lang="zh-CN" altLang="en-US" sz="2000" dirty="0" smtClean="0"/>
                        <a:t>，尚未调用</a:t>
                      </a:r>
                      <a:r>
                        <a:rPr lang="en-US" altLang="zh-CN" sz="2000" dirty="0" smtClean="0"/>
                        <a:t>send()</a:t>
                      </a:r>
                      <a:r>
                        <a:rPr lang="zh-CN" altLang="en-US" sz="2000" dirty="0" smtClean="0"/>
                        <a:t>方法</a:t>
                      </a:r>
                      <a:endParaRPr lang="zh-CN" altLang="en-US" sz="2000" dirty="0"/>
                    </a:p>
                  </a:txBody>
                  <a:tcPr anchor="ctr"/>
                </a:tc>
                <a:extLst>
                  <a:ext uri="{0D108BD9-81ED-4DB2-BD59-A6C34878D82A}">
                    <a16:rowId xmlns:a16="http://schemas.microsoft.com/office/drawing/2014/main" val="10002"/>
                  </a:ext>
                </a:extLst>
              </a:tr>
              <a:tr h="504056">
                <a:tc>
                  <a:txBody>
                    <a:bodyPr/>
                    <a:lstStyle/>
                    <a:p>
                      <a:pPr algn="ctr"/>
                      <a:r>
                        <a:rPr lang="en-US" altLang="zh-CN" sz="2000" dirty="0" smtClean="0"/>
                        <a:t>2</a:t>
                      </a:r>
                      <a:endParaRPr lang="zh-CN" altLang="en-US" sz="2000" dirty="0"/>
                    </a:p>
                  </a:txBody>
                  <a:tcPr anchor="ctr"/>
                </a:tc>
                <a:tc>
                  <a:txBody>
                    <a:bodyPr/>
                    <a:lstStyle/>
                    <a:p>
                      <a:pPr algn="ctr"/>
                      <a:r>
                        <a:rPr lang="en-US" altLang="zh-CN" sz="2000" dirty="0" smtClean="0"/>
                        <a:t>HEADERS_RECEIVED</a:t>
                      </a:r>
                      <a:endParaRPr lang="zh-CN" altLang="en-US" sz="2000" dirty="0"/>
                    </a:p>
                  </a:txBody>
                  <a:tcPr anchor="ctr"/>
                </a:tc>
                <a:tc>
                  <a:txBody>
                    <a:bodyPr/>
                    <a:lstStyle/>
                    <a:p>
                      <a:pPr algn="ctr"/>
                      <a:r>
                        <a:rPr lang="zh-CN" altLang="en-US" sz="2000" dirty="0" smtClean="0"/>
                        <a:t>发送。重定向已完成，已接收到所有响应头</a:t>
                      </a:r>
                      <a:endParaRPr lang="zh-CN" altLang="en-US" sz="2000" dirty="0"/>
                    </a:p>
                  </a:txBody>
                  <a:tcPr anchor="ctr"/>
                </a:tc>
                <a:extLst>
                  <a:ext uri="{0D108BD9-81ED-4DB2-BD59-A6C34878D82A}">
                    <a16:rowId xmlns:a16="http://schemas.microsoft.com/office/drawing/2014/main" val="10003"/>
                  </a:ext>
                </a:extLst>
              </a:tr>
              <a:tr h="504056">
                <a:tc>
                  <a:txBody>
                    <a:bodyPr/>
                    <a:lstStyle/>
                    <a:p>
                      <a:pPr algn="ctr"/>
                      <a:r>
                        <a:rPr lang="en-US" altLang="zh-CN" sz="2000" dirty="0" smtClean="0"/>
                        <a:t>3</a:t>
                      </a:r>
                      <a:endParaRPr lang="zh-CN" altLang="en-US" sz="2000" dirty="0"/>
                    </a:p>
                  </a:txBody>
                  <a:tcPr anchor="ctr"/>
                </a:tc>
                <a:tc>
                  <a:txBody>
                    <a:bodyPr/>
                    <a:lstStyle/>
                    <a:p>
                      <a:pPr algn="ctr"/>
                      <a:r>
                        <a:rPr lang="en-US" altLang="zh-CN" sz="2000" dirty="0" smtClean="0"/>
                        <a:t>LOADING</a:t>
                      </a:r>
                      <a:endParaRPr lang="zh-CN" altLang="en-US" sz="2000" dirty="0"/>
                    </a:p>
                  </a:txBody>
                  <a:tcPr anchor="ctr"/>
                </a:tc>
                <a:tc>
                  <a:txBody>
                    <a:bodyPr/>
                    <a:lstStyle/>
                    <a:p>
                      <a:pPr algn="ctr"/>
                      <a:r>
                        <a:rPr lang="zh-CN" altLang="en-US" sz="2000" dirty="0" smtClean="0"/>
                        <a:t>接收。已接收到部分数据</a:t>
                      </a:r>
                      <a:endParaRPr lang="zh-CN" altLang="en-US" sz="2000" dirty="0"/>
                    </a:p>
                  </a:txBody>
                  <a:tcPr anchor="ctr"/>
                </a:tc>
                <a:extLst>
                  <a:ext uri="{0D108BD9-81ED-4DB2-BD59-A6C34878D82A}">
                    <a16:rowId xmlns:a16="http://schemas.microsoft.com/office/drawing/2014/main" val="10004"/>
                  </a:ext>
                </a:extLst>
              </a:tr>
              <a:tr h="504056">
                <a:tc>
                  <a:txBody>
                    <a:bodyPr/>
                    <a:lstStyle/>
                    <a:p>
                      <a:pPr algn="ctr"/>
                      <a:r>
                        <a:rPr lang="en-US" altLang="zh-CN" sz="2000" dirty="0" smtClean="0"/>
                        <a:t>4</a:t>
                      </a:r>
                      <a:endParaRPr lang="zh-CN" altLang="en-US" sz="2000" dirty="0"/>
                    </a:p>
                  </a:txBody>
                  <a:tcPr anchor="ctr"/>
                </a:tc>
                <a:tc>
                  <a:txBody>
                    <a:bodyPr/>
                    <a:lstStyle/>
                    <a:p>
                      <a:pPr algn="ctr"/>
                      <a:r>
                        <a:rPr lang="en-US" altLang="zh-CN" sz="2000" dirty="0" smtClean="0"/>
                        <a:t>DONE</a:t>
                      </a:r>
                      <a:endParaRPr lang="zh-CN" altLang="en-US" sz="2000" dirty="0"/>
                    </a:p>
                  </a:txBody>
                  <a:tcPr anchor="ctr"/>
                </a:tc>
                <a:tc>
                  <a:txBody>
                    <a:bodyPr/>
                    <a:lstStyle/>
                    <a:p>
                      <a:pPr algn="ctr"/>
                      <a:r>
                        <a:rPr lang="zh-CN" altLang="en-US" sz="2000" dirty="0" smtClean="0"/>
                        <a:t>完成。已完成所有数据接收</a:t>
                      </a:r>
                      <a:endParaRPr lang="zh-CN" altLang="en-US" sz="2000" dirty="0"/>
                    </a:p>
                  </a:txBody>
                  <a:tcPr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138670909"/>
      </p:ext>
    </p:extLst>
  </p:cSld>
  <p:clrMapOvr>
    <a:masterClrMapping/>
  </p:clrMapOvr>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处理响应</a:t>
            </a:r>
            <a:r>
              <a:rPr lang="en-US" altLang="zh-CN" dirty="0" smtClean="0"/>
              <a:t>-</a:t>
            </a:r>
            <a:r>
              <a:rPr lang="zh-CN" altLang="en-US" dirty="0"/>
              <a:t>处理响应正文</a:t>
            </a:r>
          </a:p>
        </p:txBody>
      </p:sp>
      <p:sp>
        <p:nvSpPr>
          <p:cNvPr id="3" name="内容占位符 2"/>
          <p:cNvSpPr>
            <a:spLocks noGrp="1"/>
          </p:cNvSpPr>
          <p:nvPr>
            <p:ph idx="1"/>
          </p:nvPr>
        </p:nvSpPr>
        <p:spPr/>
        <p:txBody>
          <a:bodyPr/>
          <a:lstStyle/>
          <a:p>
            <a:r>
              <a:rPr lang="zh-CN" altLang="en-US" dirty="0" smtClean="0"/>
              <a:t>可以从</a:t>
            </a:r>
            <a:r>
              <a:rPr lang="en-US" altLang="zh-CN" dirty="0" err="1" smtClean="0"/>
              <a:t>responseText</a:t>
            </a:r>
            <a:r>
              <a:rPr lang="zh-CN" altLang="en-US" dirty="0" smtClean="0"/>
              <a:t>属性中得到文本形式的响应正文</a:t>
            </a:r>
            <a:endParaRPr lang="en-US" altLang="zh-CN" dirty="0" smtClean="0"/>
          </a:p>
          <a:p>
            <a:pPr lvl="1"/>
            <a:r>
              <a:rPr lang="en-US" altLang="zh-CN" dirty="0" smtClean="0"/>
              <a:t>JSON</a:t>
            </a:r>
            <a:r>
              <a:rPr lang="zh-CN" altLang="en-US" dirty="0" smtClean="0"/>
              <a:t>内容应从其中得到</a:t>
            </a:r>
            <a:endParaRPr lang="en-US" altLang="zh-CN" dirty="0"/>
          </a:p>
          <a:p>
            <a:r>
              <a:rPr lang="zh-CN" altLang="en-US" dirty="0" smtClean="0"/>
              <a:t>可以从</a:t>
            </a:r>
            <a:r>
              <a:rPr lang="en-US" altLang="zh-CN" dirty="0" err="1" smtClean="0"/>
              <a:t>responseXML</a:t>
            </a:r>
            <a:r>
              <a:rPr lang="zh-CN" altLang="en-US" dirty="0" smtClean="0"/>
              <a:t>属性中得到</a:t>
            </a:r>
            <a:r>
              <a:rPr lang="en-US" altLang="zh-CN" dirty="0" smtClean="0"/>
              <a:t>Document</a:t>
            </a:r>
            <a:r>
              <a:rPr lang="zh-CN" altLang="en-US" dirty="0" smtClean="0"/>
              <a:t>类型的响应正文</a:t>
            </a:r>
            <a:endParaRPr lang="en-US" altLang="zh-CN" dirty="0" smtClean="0"/>
          </a:p>
          <a:p>
            <a:pPr lvl="1"/>
            <a:r>
              <a:rPr lang="zh-CN" altLang="en-US" dirty="0" smtClean="0"/>
              <a:t>一般针对</a:t>
            </a:r>
            <a:r>
              <a:rPr lang="en-US" altLang="zh-CN" dirty="0" smtClean="0"/>
              <a:t>XML</a:t>
            </a:r>
            <a:r>
              <a:rPr lang="zh-CN" altLang="en-US" dirty="0" smtClean="0"/>
              <a:t>文档（含</a:t>
            </a:r>
            <a:r>
              <a:rPr lang="en-US" altLang="zh-CN" dirty="0" smtClean="0"/>
              <a:t>XHTML</a:t>
            </a:r>
            <a:r>
              <a:rPr lang="zh-CN" altLang="en-US" dirty="0" smtClean="0"/>
              <a:t>）</a:t>
            </a:r>
            <a:endParaRPr lang="en-US" altLang="zh-CN" dirty="0" smtClean="0"/>
          </a:p>
          <a:p>
            <a:pPr lvl="1"/>
            <a:r>
              <a:rPr lang="zh-CN" altLang="en-US" dirty="0" smtClean="0"/>
              <a:t>预计将来</a:t>
            </a:r>
            <a:r>
              <a:rPr lang="en-US" altLang="zh-CN" dirty="0" smtClean="0"/>
              <a:t>HTML</a:t>
            </a:r>
            <a:r>
              <a:rPr lang="zh-CN" altLang="en-US" dirty="0" smtClean="0"/>
              <a:t>文档也能实现</a:t>
            </a:r>
            <a:endParaRPr lang="zh-CN" altLang="en-US" dirty="0"/>
          </a:p>
        </p:txBody>
      </p:sp>
    </p:spTree>
    <p:extLst>
      <p:ext uri="{BB962C8B-B14F-4D97-AF65-F5344CB8AC3E}">
        <p14:creationId xmlns:p14="http://schemas.microsoft.com/office/powerpoint/2010/main" val="4052535247"/>
      </p:ext>
    </p:extLst>
  </p:cSld>
  <p:clrMapOvr>
    <a:masterClrMapping/>
  </p:clrMapOvr>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Ajax</a:t>
            </a:r>
            <a:r>
              <a:rPr lang="zh-CN" altLang="en-US" dirty="0" smtClean="0"/>
              <a:t>的事件处理</a:t>
            </a:r>
            <a:endParaRPr lang="zh-CN" altLang="en-US" dirty="0"/>
          </a:p>
        </p:txBody>
      </p:sp>
      <p:sp>
        <p:nvSpPr>
          <p:cNvPr id="3" name="内容占位符 2"/>
          <p:cNvSpPr>
            <a:spLocks noGrp="1"/>
          </p:cNvSpPr>
          <p:nvPr>
            <p:ph idx="1"/>
          </p:nvPr>
        </p:nvSpPr>
        <p:spPr/>
        <p:txBody>
          <a:bodyPr/>
          <a:lstStyle/>
          <a:p>
            <a:r>
              <a:rPr lang="en-US" altLang="zh-CN" dirty="0" err="1" smtClean="0"/>
              <a:t>readystatechange</a:t>
            </a:r>
            <a:r>
              <a:rPr lang="zh-CN" altLang="en-US" dirty="0" smtClean="0"/>
              <a:t>事件</a:t>
            </a:r>
            <a:endParaRPr lang="en-US" altLang="zh-CN" dirty="0" smtClean="0"/>
          </a:p>
          <a:p>
            <a:pPr lvl="1"/>
            <a:r>
              <a:rPr lang="en-US" altLang="zh-CN" dirty="0" smtClean="0"/>
              <a:t>XHR</a:t>
            </a:r>
            <a:r>
              <a:rPr lang="zh-CN" altLang="en-US" dirty="0" smtClean="0"/>
              <a:t>对象必须支持事件</a:t>
            </a:r>
            <a:endParaRPr lang="en-US" altLang="zh-CN" dirty="0" smtClean="0"/>
          </a:p>
          <a:p>
            <a:pPr lvl="1"/>
            <a:r>
              <a:rPr lang="zh-CN" altLang="en-US" dirty="0" smtClean="0"/>
              <a:t>理论上每次</a:t>
            </a:r>
            <a:r>
              <a:rPr lang="en-US" altLang="zh-CN" dirty="0" err="1"/>
              <a:t>readyState</a:t>
            </a:r>
            <a:r>
              <a:rPr lang="zh-CN" altLang="en-US" dirty="0" smtClean="0"/>
              <a:t>属性值发生变化都应触发，一般</a:t>
            </a:r>
            <a:r>
              <a:rPr lang="en-US" altLang="zh-CN" dirty="0" err="1"/>
              <a:t>readyState</a:t>
            </a:r>
            <a:r>
              <a:rPr lang="zh-CN" altLang="en-US" dirty="0" smtClean="0"/>
              <a:t>属性变为</a:t>
            </a:r>
            <a:r>
              <a:rPr lang="en-US" altLang="zh-CN" dirty="0" smtClean="0"/>
              <a:t>4</a:t>
            </a:r>
            <a:r>
              <a:rPr lang="zh-CN" altLang="en-US" dirty="0" smtClean="0"/>
              <a:t>时肯定触发</a:t>
            </a:r>
            <a:endParaRPr lang="en-US" altLang="zh-CN" dirty="0" smtClean="0"/>
          </a:p>
          <a:p>
            <a:pPr lvl="1"/>
            <a:r>
              <a:rPr lang="zh-CN" altLang="en-US" dirty="0" smtClean="0"/>
              <a:t>对响应的所有处理都放在该事件的回调函数中</a:t>
            </a:r>
            <a:endParaRPr lang="en-US" altLang="zh-CN" dirty="0" smtClean="0"/>
          </a:p>
          <a:p>
            <a:r>
              <a:rPr lang="en-US" altLang="zh-CN" dirty="0" smtClean="0"/>
              <a:t>timeout</a:t>
            </a:r>
            <a:r>
              <a:rPr lang="zh-CN" altLang="en-US" dirty="0" smtClean="0"/>
              <a:t>属性和事件</a:t>
            </a:r>
            <a:endParaRPr lang="en-US" altLang="zh-CN" dirty="0" smtClean="0"/>
          </a:p>
          <a:p>
            <a:pPr lvl="1"/>
            <a:r>
              <a:rPr lang="en-US" altLang="zh-CN" dirty="0" smtClean="0"/>
              <a:t>IE8</a:t>
            </a:r>
            <a:r>
              <a:rPr lang="zh-CN" altLang="en-US" dirty="0" smtClean="0"/>
              <a:t>最早增加的属性，用于设置以毫秒为单位的限制时间</a:t>
            </a:r>
            <a:endParaRPr lang="en-US" altLang="zh-CN" dirty="0" smtClean="0"/>
          </a:p>
          <a:p>
            <a:pPr lvl="1"/>
            <a:r>
              <a:rPr lang="zh-CN" altLang="en-US" dirty="0" smtClean="0"/>
              <a:t>如果限定时间内没有收到响应，则触发</a:t>
            </a:r>
            <a:r>
              <a:rPr lang="en-US" altLang="zh-CN" dirty="0" smtClean="0"/>
              <a:t>timeout</a:t>
            </a:r>
            <a:r>
              <a:rPr lang="zh-CN" altLang="en-US" dirty="0" smtClean="0"/>
              <a:t>事件</a:t>
            </a:r>
            <a:endParaRPr lang="en-US" altLang="zh-CN" dirty="0" smtClean="0"/>
          </a:p>
          <a:p>
            <a:pPr lvl="1"/>
            <a:r>
              <a:rPr lang="zh-CN" altLang="en-US" dirty="0" smtClean="0"/>
              <a:t>预计将成为规范</a:t>
            </a:r>
            <a:endParaRPr lang="zh-CN" altLang="en-US" dirty="0"/>
          </a:p>
        </p:txBody>
      </p:sp>
    </p:spTree>
    <p:extLst>
      <p:ext uri="{BB962C8B-B14F-4D97-AF65-F5344CB8AC3E}">
        <p14:creationId xmlns:p14="http://schemas.microsoft.com/office/powerpoint/2010/main" val="2149369565"/>
      </p:ext>
    </p:extLst>
  </p:cSld>
  <p:clrMapOvr>
    <a:masterClrMapping/>
  </p:clrMapOvr>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Ajax</a:t>
            </a:r>
            <a:r>
              <a:rPr lang="zh-CN" altLang="en-US" dirty="0"/>
              <a:t>的事件处理</a:t>
            </a:r>
          </a:p>
        </p:txBody>
      </p:sp>
      <p:sp>
        <p:nvSpPr>
          <p:cNvPr id="3" name="内容占位符 2"/>
          <p:cNvSpPr>
            <a:spLocks noGrp="1"/>
          </p:cNvSpPr>
          <p:nvPr>
            <p:ph idx="1"/>
          </p:nvPr>
        </p:nvSpPr>
        <p:spPr/>
        <p:txBody>
          <a:bodyPr/>
          <a:lstStyle/>
          <a:p>
            <a:r>
              <a:rPr lang="zh-CN" altLang="en-US" dirty="0" smtClean="0"/>
              <a:t>进度事件</a:t>
            </a:r>
            <a:endParaRPr lang="en-US" altLang="zh-CN" dirty="0" smtClean="0"/>
          </a:p>
          <a:p>
            <a:pPr lvl="1"/>
            <a:r>
              <a:rPr lang="en-US" altLang="zh-CN" dirty="0" smtClean="0"/>
              <a:t>Progress Event</a:t>
            </a:r>
            <a:r>
              <a:rPr lang="zh-CN" altLang="en-US" dirty="0" smtClean="0"/>
              <a:t>规范引入的事件，最早仅针对</a:t>
            </a:r>
            <a:r>
              <a:rPr lang="en-US" altLang="zh-CN" dirty="0" smtClean="0"/>
              <a:t>XHR</a:t>
            </a:r>
            <a:r>
              <a:rPr lang="zh-CN" altLang="en-US" dirty="0" smtClean="0"/>
              <a:t>对象，现在已成为通用规范</a:t>
            </a:r>
            <a:endParaRPr lang="en-US" altLang="zh-CN" dirty="0" smtClean="0"/>
          </a:p>
          <a:p>
            <a:pPr lvl="1"/>
            <a:r>
              <a:rPr lang="en-US" altLang="zh-CN" dirty="0" err="1" smtClean="0"/>
              <a:t>loadstart</a:t>
            </a:r>
            <a:r>
              <a:rPr lang="zh-CN" altLang="en-US" dirty="0" smtClean="0"/>
              <a:t>：在接收到响应数据的第一个字节时触发</a:t>
            </a:r>
            <a:endParaRPr lang="en-US" altLang="zh-CN" dirty="0" smtClean="0"/>
          </a:p>
          <a:p>
            <a:pPr lvl="1"/>
            <a:r>
              <a:rPr lang="en-US" altLang="zh-CN" dirty="0" smtClean="0"/>
              <a:t>progress</a:t>
            </a:r>
            <a:r>
              <a:rPr lang="zh-CN" altLang="en-US" dirty="0" smtClean="0"/>
              <a:t>：在接收响应期间持续触发</a:t>
            </a:r>
            <a:endParaRPr lang="en-US" altLang="zh-CN" dirty="0" smtClean="0"/>
          </a:p>
          <a:p>
            <a:pPr lvl="1"/>
            <a:r>
              <a:rPr lang="en-US" altLang="zh-CN" dirty="0" smtClean="0"/>
              <a:t>error</a:t>
            </a:r>
            <a:r>
              <a:rPr lang="zh-CN" altLang="en-US" dirty="0" smtClean="0"/>
              <a:t>：在请求发生错误时触发</a:t>
            </a:r>
            <a:endParaRPr lang="en-US" altLang="zh-CN" dirty="0" smtClean="0"/>
          </a:p>
          <a:p>
            <a:pPr lvl="1"/>
            <a:r>
              <a:rPr lang="en-US" altLang="zh-CN" dirty="0" smtClean="0"/>
              <a:t>abort</a:t>
            </a:r>
            <a:r>
              <a:rPr lang="zh-CN" altLang="en-US" dirty="0" smtClean="0"/>
              <a:t>：在因为调用</a:t>
            </a:r>
            <a:r>
              <a:rPr lang="en-US" altLang="zh-CN" dirty="0" smtClean="0"/>
              <a:t>abort()</a:t>
            </a:r>
            <a:r>
              <a:rPr lang="zh-CN" altLang="en-US" dirty="0" smtClean="0"/>
              <a:t>方法而终止连接时触发</a:t>
            </a:r>
            <a:endParaRPr lang="en-US" altLang="zh-CN" dirty="0" smtClean="0"/>
          </a:p>
          <a:p>
            <a:pPr lvl="1"/>
            <a:r>
              <a:rPr lang="en-US" altLang="zh-CN" dirty="0" smtClean="0"/>
              <a:t>load</a:t>
            </a:r>
            <a:r>
              <a:rPr lang="zh-CN" altLang="en-US" dirty="0" smtClean="0"/>
              <a:t>：在接收到完整的响应数据时触发</a:t>
            </a:r>
            <a:endParaRPr lang="en-US" altLang="zh-CN" dirty="0" smtClean="0"/>
          </a:p>
          <a:p>
            <a:pPr lvl="1"/>
            <a:r>
              <a:rPr lang="en-US" altLang="zh-CN" dirty="0" err="1" smtClean="0"/>
              <a:t>loadend</a:t>
            </a:r>
            <a:r>
              <a:rPr lang="zh-CN" altLang="en-US" dirty="0" smtClean="0"/>
              <a:t>：在通信完成或者触发</a:t>
            </a:r>
            <a:r>
              <a:rPr lang="en-US" altLang="zh-CN" dirty="0" smtClean="0"/>
              <a:t>error</a:t>
            </a:r>
            <a:r>
              <a:rPr lang="zh-CN" altLang="en-US" dirty="0" smtClean="0"/>
              <a:t>、</a:t>
            </a:r>
            <a:r>
              <a:rPr lang="en-US" altLang="zh-CN" dirty="0" smtClean="0"/>
              <a:t>abort</a:t>
            </a:r>
            <a:r>
              <a:rPr lang="zh-CN" altLang="en-US" dirty="0" smtClean="0"/>
              <a:t>或</a:t>
            </a:r>
            <a:r>
              <a:rPr lang="en-US" altLang="zh-CN" dirty="0" smtClean="0"/>
              <a:t>load</a:t>
            </a:r>
            <a:r>
              <a:rPr lang="zh-CN" altLang="en-US" dirty="0" smtClean="0"/>
              <a:t>事件后触发</a:t>
            </a:r>
            <a:endParaRPr lang="en-US" altLang="zh-CN" dirty="0" smtClean="0"/>
          </a:p>
          <a:p>
            <a:pPr lvl="1"/>
            <a:r>
              <a:rPr lang="en-US" altLang="zh-CN" dirty="0" smtClean="0"/>
              <a:t>load</a:t>
            </a:r>
            <a:r>
              <a:rPr lang="zh-CN" altLang="en-US" dirty="0" smtClean="0"/>
              <a:t>事件已被广泛支持</a:t>
            </a:r>
            <a:endParaRPr lang="en-US" altLang="zh-CN" dirty="0" smtClean="0"/>
          </a:p>
          <a:p>
            <a:pPr lvl="1"/>
            <a:endParaRPr lang="zh-CN" altLang="en-US" dirty="0"/>
          </a:p>
        </p:txBody>
      </p:sp>
    </p:spTree>
    <p:extLst>
      <p:ext uri="{BB962C8B-B14F-4D97-AF65-F5344CB8AC3E}">
        <p14:creationId xmlns:p14="http://schemas.microsoft.com/office/powerpoint/2010/main" val="870683611"/>
      </p:ext>
    </p:extLst>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CORS</a:t>
            </a:r>
            <a:endParaRPr lang="zh-CN" altLang="en-US" dirty="0"/>
          </a:p>
        </p:txBody>
      </p:sp>
      <p:sp>
        <p:nvSpPr>
          <p:cNvPr id="3" name="内容占位符 2"/>
          <p:cNvSpPr>
            <a:spLocks noGrp="1"/>
          </p:cNvSpPr>
          <p:nvPr>
            <p:ph idx="1"/>
          </p:nvPr>
        </p:nvSpPr>
        <p:spPr/>
        <p:txBody>
          <a:bodyPr/>
          <a:lstStyle/>
          <a:p>
            <a:r>
              <a:rPr lang="en-US" altLang="zh-CN" dirty="0" err="1" smtClean="0"/>
              <a:t>Corss</a:t>
            </a:r>
            <a:r>
              <a:rPr lang="en-US" altLang="zh-CN" dirty="0" smtClean="0"/>
              <a:t>-Origin Resource Sharing</a:t>
            </a:r>
            <a:r>
              <a:rPr lang="zh-CN" altLang="en-US" dirty="0" smtClean="0"/>
              <a:t>，跨域资源共享</a:t>
            </a:r>
            <a:endParaRPr lang="en-US" altLang="zh-CN" dirty="0"/>
          </a:p>
          <a:p>
            <a:r>
              <a:rPr lang="en-US" altLang="zh-CN" dirty="0" smtClean="0"/>
              <a:t>Ajax</a:t>
            </a:r>
            <a:r>
              <a:rPr lang="zh-CN" altLang="en-US" dirty="0" smtClean="0"/>
              <a:t>存在</a:t>
            </a:r>
            <a:r>
              <a:rPr lang="en-US" altLang="zh-CN" dirty="0" smtClean="0"/>
              <a:t>CORS</a:t>
            </a:r>
            <a:r>
              <a:rPr lang="zh-CN" altLang="en-US" dirty="0" smtClean="0"/>
              <a:t>限制，默认情况下，</a:t>
            </a:r>
            <a:r>
              <a:rPr lang="en-US" altLang="zh-CN" dirty="0" smtClean="0"/>
              <a:t>XHR</a:t>
            </a:r>
            <a:r>
              <a:rPr lang="zh-CN" altLang="en-US" dirty="0" smtClean="0"/>
              <a:t>对象只能访问与</a:t>
            </a:r>
            <a:r>
              <a:rPr lang="zh-CN" altLang="en-US" dirty="0"/>
              <a:t>当前页面文件同域、同协议、同</a:t>
            </a:r>
            <a:r>
              <a:rPr lang="zh-CN" altLang="en-US" dirty="0" smtClean="0"/>
              <a:t>端口的远端资源</a:t>
            </a:r>
            <a:endParaRPr lang="zh-CN" altLang="en-US" dirty="0"/>
          </a:p>
        </p:txBody>
      </p:sp>
    </p:spTree>
    <p:extLst>
      <p:ext uri="{BB962C8B-B14F-4D97-AF65-F5344CB8AC3E}">
        <p14:creationId xmlns:p14="http://schemas.microsoft.com/office/powerpoint/2010/main" val="353118477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window</a:t>
            </a:r>
            <a:r>
              <a:rPr lang="zh-CN" altLang="en-US" dirty="0"/>
              <a:t>对象</a:t>
            </a:r>
          </a:p>
        </p:txBody>
      </p:sp>
      <p:pic>
        <p:nvPicPr>
          <p:cNvPr id="6" name="内容占位符 5"/>
          <p:cNvPicPr>
            <a:picLocks noGrp="1" noChangeAspect="1"/>
          </p:cNvPicPr>
          <p:nvPr>
            <p:ph sz="half" idx="1"/>
          </p:nvPr>
        </p:nvPicPr>
        <p:blipFill>
          <a:blip r:embed="rId2"/>
          <a:stretch>
            <a:fillRect/>
          </a:stretch>
        </p:blipFill>
        <p:spPr>
          <a:xfrm>
            <a:off x="1117600" y="3138674"/>
            <a:ext cx="5080000" cy="1647451"/>
          </a:xfrm>
          <a:prstGeom prst="rect">
            <a:avLst/>
          </a:prstGeom>
        </p:spPr>
      </p:pic>
      <p:pic>
        <p:nvPicPr>
          <p:cNvPr id="7" name="内容占位符 6"/>
          <p:cNvPicPr>
            <a:picLocks noGrp="1" noChangeAspect="1"/>
          </p:cNvPicPr>
          <p:nvPr>
            <p:ph sz="half" idx="2"/>
          </p:nvPr>
        </p:nvPicPr>
        <p:blipFill>
          <a:blip r:embed="rId3"/>
          <a:stretch>
            <a:fillRect/>
          </a:stretch>
        </p:blipFill>
        <p:spPr>
          <a:xfrm>
            <a:off x="6400800" y="3088616"/>
            <a:ext cx="5080000" cy="1747568"/>
          </a:xfrm>
          <a:prstGeom prst="rect">
            <a:avLst/>
          </a:prstGeom>
        </p:spPr>
      </p:pic>
    </p:spTree>
    <p:extLst>
      <p:ext uri="{BB962C8B-B14F-4D97-AF65-F5344CB8AC3E}">
        <p14:creationId xmlns:p14="http://schemas.microsoft.com/office/powerpoint/2010/main" val="3695600609"/>
      </p:ext>
    </p:extLst>
  </p:cSld>
  <p:clrMapOvr>
    <a:masterClrMapping/>
  </p:clrMapOvr>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0500" name="Rectangle 4"/>
          <p:cNvSpPr>
            <a:spLocks noGrp="1" noChangeArrowheads="1"/>
          </p:cNvSpPr>
          <p:nvPr>
            <p:ph type="ctrTitle"/>
          </p:nvPr>
        </p:nvSpPr>
        <p:spPr/>
        <p:txBody>
          <a:bodyPr/>
          <a:lstStyle/>
          <a:p>
            <a:r>
              <a:rPr lang="en-US" altLang="zh-CN" dirty="0"/>
              <a:t>Part </a:t>
            </a:r>
            <a:r>
              <a:rPr lang="en-US" altLang="zh-CN" dirty="0" smtClean="0"/>
              <a:t>IX</a:t>
            </a:r>
            <a:endParaRPr lang="en-US" altLang="zh-CN" dirty="0"/>
          </a:p>
        </p:txBody>
      </p:sp>
      <p:sp>
        <p:nvSpPr>
          <p:cNvPr id="1130501" name="Rectangle 5" descr="Rectangle: Click to edit Master text styles&#10;Second level&#10;Third level&#10;Fourth level&#10;Fifth level"/>
          <p:cNvSpPr>
            <a:spLocks noGrp="1" noChangeArrowheads="1"/>
          </p:cNvSpPr>
          <p:nvPr>
            <p:ph type="subTitle" idx="1"/>
          </p:nvPr>
        </p:nvSpPr>
        <p:spPr/>
        <p:txBody>
          <a:bodyPr/>
          <a:lstStyle/>
          <a:p>
            <a:r>
              <a:rPr lang="zh-CN" altLang="en-US" dirty="0" smtClean="0"/>
              <a:t>部分</a:t>
            </a:r>
            <a:r>
              <a:rPr lang="en-US" altLang="zh-CN" dirty="0" smtClean="0"/>
              <a:t>HTML5 API</a:t>
            </a:r>
            <a:endParaRPr lang="en-US" altLang="zh-CN" dirty="0"/>
          </a:p>
        </p:txBody>
      </p:sp>
    </p:spTree>
    <p:extLst>
      <p:ext uri="{BB962C8B-B14F-4D97-AF65-F5344CB8AC3E}">
        <p14:creationId xmlns:p14="http://schemas.microsoft.com/office/powerpoint/2010/main" val="2762993735"/>
      </p:ext>
    </p:extLst>
  </p:cSld>
  <p:clrMapOvr>
    <a:masterClrMapping/>
  </p:clrMapOvr>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原生拖放</a:t>
            </a:r>
            <a:endParaRPr lang="zh-CN" altLang="en-US" dirty="0"/>
          </a:p>
        </p:txBody>
      </p:sp>
      <p:sp>
        <p:nvSpPr>
          <p:cNvPr id="3" name="内容占位符 2"/>
          <p:cNvSpPr>
            <a:spLocks noGrp="1"/>
          </p:cNvSpPr>
          <p:nvPr>
            <p:ph idx="1"/>
          </p:nvPr>
        </p:nvSpPr>
        <p:spPr/>
        <p:txBody>
          <a:bodyPr/>
          <a:lstStyle/>
          <a:p>
            <a:r>
              <a:rPr lang="zh-CN" altLang="en-US" dirty="0" smtClean="0"/>
              <a:t>拖放源</a:t>
            </a:r>
            <a:endParaRPr lang="en-US" altLang="zh-CN" dirty="0" smtClean="0"/>
          </a:p>
          <a:p>
            <a:pPr lvl="1"/>
            <a:r>
              <a:rPr lang="zh-CN" altLang="en-US" dirty="0" smtClean="0"/>
              <a:t>默认文本、链接和图像可拖动</a:t>
            </a:r>
            <a:endParaRPr lang="en-US" altLang="zh-CN" dirty="0" smtClean="0"/>
          </a:p>
          <a:p>
            <a:pPr lvl="1"/>
            <a:r>
              <a:rPr lang="zh-CN" altLang="en-US" dirty="0" smtClean="0"/>
              <a:t>其他元素可以通过设置</a:t>
            </a:r>
            <a:r>
              <a:rPr lang="en-US" altLang="zh-CN" dirty="0" err="1" smtClean="0"/>
              <a:t>draggable</a:t>
            </a:r>
            <a:r>
              <a:rPr lang="zh-CN" altLang="en-US" dirty="0" smtClean="0"/>
              <a:t>属性和监听</a:t>
            </a:r>
            <a:r>
              <a:rPr lang="en-US" altLang="zh-CN" dirty="0" err="1" smtClean="0"/>
              <a:t>dragstart</a:t>
            </a:r>
            <a:r>
              <a:rPr lang="zh-CN" altLang="en-US" dirty="0" smtClean="0"/>
              <a:t>事件变为可拖动</a:t>
            </a:r>
            <a:endParaRPr lang="en-US" altLang="zh-CN" dirty="0" smtClean="0"/>
          </a:p>
          <a:p>
            <a:r>
              <a:rPr lang="zh-CN" altLang="en-US" dirty="0"/>
              <a:t>拖</a:t>
            </a:r>
            <a:r>
              <a:rPr lang="zh-CN" altLang="en-US" dirty="0" smtClean="0"/>
              <a:t>放目标</a:t>
            </a:r>
            <a:endParaRPr lang="en-US" altLang="zh-CN" dirty="0" smtClean="0"/>
          </a:p>
          <a:p>
            <a:pPr lvl="1"/>
            <a:r>
              <a:rPr lang="zh-CN" altLang="en-US" dirty="0" smtClean="0"/>
              <a:t>理论上任何元素都可作为目标，但默认不是目标</a:t>
            </a:r>
            <a:endParaRPr lang="en-US" altLang="zh-CN" dirty="0" smtClean="0"/>
          </a:p>
          <a:p>
            <a:pPr lvl="1"/>
            <a:r>
              <a:rPr lang="zh-CN" altLang="en-US" dirty="0" smtClean="0"/>
              <a:t>可以通过设置</a:t>
            </a:r>
            <a:r>
              <a:rPr lang="en-US" altLang="zh-CN" dirty="0" err="1" smtClean="0"/>
              <a:t>dropzone</a:t>
            </a:r>
            <a:r>
              <a:rPr lang="zh-CN" altLang="en-US" dirty="0" smtClean="0"/>
              <a:t>属性（新特性，一般不支持）或重写</a:t>
            </a:r>
            <a:r>
              <a:rPr lang="en-US" altLang="zh-CN" dirty="0" err="1" smtClean="0"/>
              <a:t>dragenter</a:t>
            </a:r>
            <a:r>
              <a:rPr lang="zh-CN" altLang="en-US" dirty="0" smtClean="0"/>
              <a:t>和</a:t>
            </a:r>
            <a:r>
              <a:rPr lang="en-US" altLang="zh-CN" dirty="0" err="1" smtClean="0"/>
              <a:t>dragover</a:t>
            </a:r>
            <a:r>
              <a:rPr lang="zh-CN" altLang="en-US" dirty="0" smtClean="0"/>
              <a:t>事件默认行为来设为目标</a:t>
            </a:r>
            <a:endParaRPr lang="en-US" altLang="zh-CN" dirty="0" smtClean="0"/>
          </a:p>
          <a:p>
            <a:r>
              <a:rPr lang="zh-CN" altLang="en-US" dirty="0" smtClean="0"/>
              <a:t>拖放内容：</a:t>
            </a:r>
            <a:r>
              <a:rPr lang="en-US" altLang="zh-CN" dirty="0" err="1" smtClean="0"/>
              <a:t>dataTransfer</a:t>
            </a:r>
            <a:r>
              <a:rPr lang="zh-CN" altLang="en-US" dirty="0" smtClean="0"/>
              <a:t>对象</a:t>
            </a:r>
            <a:endParaRPr lang="zh-CN" altLang="en-US" dirty="0"/>
          </a:p>
        </p:txBody>
      </p:sp>
    </p:spTree>
    <p:extLst>
      <p:ext uri="{BB962C8B-B14F-4D97-AF65-F5344CB8AC3E}">
        <p14:creationId xmlns:p14="http://schemas.microsoft.com/office/powerpoint/2010/main" val="36636643"/>
      </p:ext>
    </p:extLst>
  </p:cSld>
  <p:clrMapOvr>
    <a:masterClrMapping/>
  </p:clrMapOvr>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拖放事件</a:t>
            </a:r>
            <a:endParaRPr lang="zh-CN" altLang="en-US" dirty="0"/>
          </a:p>
        </p:txBody>
      </p:sp>
      <p:sp>
        <p:nvSpPr>
          <p:cNvPr id="3" name="内容占位符 2"/>
          <p:cNvSpPr>
            <a:spLocks noGrp="1"/>
          </p:cNvSpPr>
          <p:nvPr>
            <p:ph idx="1"/>
          </p:nvPr>
        </p:nvSpPr>
        <p:spPr/>
        <p:txBody>
          <a:bodyPr/>
          <a:lstStyle/>
          <a:p>
            <a:r>
              <a:rPr lang="zh-CN" altLang="en-US" dirty="0" smtClean="0"/>
              <a:t>被拖动元素依次触发</a:t>
            </a:r>
            <a:r>
              <a:rPr lang="en-US" altLang="zh-CN" dirty="0" err="1" smtClean="0"/>
              <a:t>dragstart</a:t>
            </a:r>
            <a:r>
              <a:rPr lang="zh-CN" altLang="en-US" dirty="0" smtClean="0"/>
              <a:t>、</a:t>
            </a:r>
            <a:r>
              <a:rPr lang="en-US" altLang="zh-CN" dirty="0" smtClean="0"/>
              <a:t>drag</a:t>
            </a:r>
            <a:r>
              <a:rPr lang="zh-CN" altLang="en-US" dirty="0" smtClean="0"/>
              <a:t>和</a:t>
            </a:r>
            <a:r>
              <a:rPr lang="en-US" altLang="zh-CN" dirty="0" err="1" smtClean="0"/>
              <a:t>dragend</a:t>
            </a:r>
            <a:r>
              <a:rPr lang="zh-CN" altLang="en-US" dirty="0" smtClean="0"/>
              <a:t>事件</a:t>
            </a:r>
            <a:endParaRPr lang="en-US" altLang="zh-CN" dirty="0" smtClean="0"/>
          </a:p>
          <a:p>
            <a:endParaRPr lang="en-US" altLang="zh-CN" dirty="0" smtClean="0"/>
          </a:p>
          <a:p>
            <a:r>
              <a:rPr lang="zh-CN" altLang="en-US" dirty="0" smtClean="0"/>
              <a:t>拖放经过元素（可能是目标元素）依次触发</a:t>
            </a:r>
            <a:r>
              <a:rPr lang="en-US" altLang="zh-CN" dirty="0" err="1" smtClean="0"/>
              <a:t>dragenter</a:t>
            </a:r>
            <a:r>
              <a:rPr lang="zh-CN" altLang="en-US" dirty="0" smtClean="0"/>
              <a:t>、</a:t>
            </a:r>
            <a:r>
              <a:rPr lang="en-US" altLang="zh-CN" dirty="0" err="1" smtClean="0"/>
              <a:t>dragover</a:t>
            </a:r>
            <a:r>
              <a:rPr lang="zh-CN" altLang="en-US" dirty="0" smtClean="0"/>
              <a:t>、</a:t>
            </a:r>
            <a:r>
              <a:rPr lang="en-US" altLang="zh-CN" dirty="0" err="1" smtClean="0"/>
              <a:t>dragleave</a:t>
            </a:r>
            <a:r>
              <a:rPr lang="zh-CN" altLang="en-US" dirty="0" smtClean="0"/>
              <a:t>或</a:t>
            </a:r>
            <a:r>
              <a:rPr lang="en-US" altLang="zh-CN" dirty="0" smtClean="0"/>
              <a:t>drop</a:t>
            </a:r>
            <a:r>
              <a:rPr lang="zh-CN" altLang="en-US" dirty="0" smtClean="0"/>
              <a:t>事件</a:t>
            </a:r>
            <a:endParaRPr lang="en-US" altLang="zh-CN" dirty="0" smtClean="0"/>
          </a:p>
          <a:p>
            <a:endParaRPr lang="zh-CN" altLang="en-US" dirty="0"/>
          </a:p>
        </p:txBody>
      </p:sp>
    </p:spTree>
    <p:extLst>
      <p:ext uri="{BB962C8B-B14F-4D97-AF65-F5344CB8AC3E}">
        <p14:creationId xmlns:p14="http://schemas.microsoft.com/office/powerpoint/2010/main" val="4007670426"/>
      </p:ext>
    </p:extLst>
  </p:cSld>
  <p:clrMapOvr>
    <a:masterClrMapping/>
  </p:clrMapOvr>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dataTransfer</a:t>
            </a:r>
            <a:r>
              <a:rPr lang="zh-CN" altLang="en-US" dirty="0"/>
              <a:t>对象</a:t>
            </a:r>
          </a:p>
        </p:txBody>
      </p:sp>
      <p:sp>
        <p:nvSpPr>
          <p:cNvPr id="3" name="内容占位符 2"/>
          <p:cNvSpPr>
            <a:spLocks noGrp="1"/>
          </p:cNvSpPr>
          <p:nvPr>
            <p:ph idx="1"/>
          </p:nvPr>
        </p:nvSpPr>
        <p:spPr/>
        <p:txBody>
          <a:bodyPr/>
          <a:lstStyle/>
          <a:p>
            <a:r>
              <a:rPr lang="zh-CN" altLang="en-US" dirty="0" smtClean="0"/>
              <a:t>是</a:t>
            </a:r>
            <a:r>
              <a:rPr lang="en-US" altLang="zh-CN" dirty="0" smtClean="0"/>
              <a:t>event</a:t>
            </a:r>
            <a:r>
              <a:rPr lang="zh-CN" altLang="en-US" dirty="0" smtClean="0"/>
              <a:t>对象的一个属性，用于从拖放源向拖放目标传递字符串格式数据</a:t>
            </a:r>
            <a:endParaRPr lang="en-US" altLang="zh-CN" dirty="0" smtClean="0"/>
          </a:p>
          <a:p>
            <a:r>
              <a:rPr lang="zh-CN" altLang="en-US" dirty="0"/>
              <a:t>两</a:t>
            </a:r>
            <a:r>
              <a:rPr lang="zh-CN" altLang="en-US" dirty="0" smtClean="0"/>
              <a:t>个主要方法：</a:t>
            </a:r>
            <a:r>
              <a:rPr lang="en-US" altLang="zh-CN" dirty="0" err="1" smtClean="0"/>
              <a:t>getData</a:t>
            </a:r>
            <a:r>
              <a:rPr lang="en-US" altLang="zh-CN" dirty="0" smtClean="0"/>
              <a:t>()</a:t>
            </a:r>
            <a:r>
              <a:rPr lang="zh-CN" altLang="en-US" dirty="0" smtClean="0"/>
              <a:t>和</a:t>
            </a:r>
            <a:r>
              <a:rPr lang="en-US" altLang="zh-CN" dirty="0" err="1" smtClean="0"/>
              <a:t>setData</a:t>
            </a:r>
            <a:r>
              <a:rPr lang="en-US" altLang="zh-CN" dirty="0" smtClean="0"/>
              <a:t>()</a:t>
            </a:r>
          </a:p>
          <a:p>
            <a:r>
              <a:rPr lang="zh-CN" altLang="en-US" dirty="0"/>
              <a:t>两</a:t>
            </a:r>
            <a:r>
              <a:rPr lang="zh-CN" altLang="en-US" dirty="0" smtClean="0"/>
              <a:t>个主要属性</a:t>
            </a:r>
            <a:endParaRPr lang="en-US" altLang="zh-CN" dirty="0" smtClean="0"/>
          </a:p>
          <a:p>
            <a:pPr lvl="1"/>
            <a:r>
              <a:rPr lang="en-US" altLang="zh-CN" dirty="0" err="1" smtClean="0"/>
              <a:t>dropEffect</a:t>
            </a:r>
            <a:r>
              <a:rPr lang="zh-CN" altLang="en-US" dirty="0" smtClean="0"/>
              <a:t>：拖放内容拟执行那种放置行为</a:t>
            </a:r>
            <a:endParaRPr lang="en-US" altLang="zh-CN" dirty="0" smtClean="0"/>
          </a:p>
          <a:p>
            <a:pPr lvl="1"/>
            <a:r>
              <a:rPr lang="en-US" altLang="zh-CN" dirty="0" err="1" smtClean="0"/>
              <a:t>effectAllowed</a:t>
            </a:r>
            <a:r>
              <a:rPr lang="zh-CN" altLang="en-US" dirty="0" smtClean="0"/>
              <a:t>：拖放内容被允许的放置行为</a:t>
            </a:r>
            <a:endParaRPr lang="en-US" altLang="zh-CN" dirty="0" smtClean="0"/>
          </a:p>
          <a:p>
            <a:endParaRPr lang="zh-CN" altLang="en-US" dirty="0"/>
          </a:p>
        </p:txBody>
      </p:sp>
    </p:spTree>
    <p:extLst>
      <p:ext uri="{BB962C8B-B14F-4D97-AF65-F5344CB8AC3E}">
        <p14:creationId xmlns:p14="http://schemas.microsoft.com/office/powerpoint/2010/main" val="2699321807"/>
      </p:ext>
    </p:extLst>
  </p:cSld>
  <p:clrMapOvr>
    <a:masterClrMapping/>
  </p:clrMapOvr>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dataTransfer</a:t>
            </a:r>
            <a:r>
              <a:rPr lang="zh-CN" altLang="en-US" dirty="0"/>
              <a:t>对象</a:t>
            </a:r>
          </a:p>
        </p:txBody>
      </p:sp>
      <p:sp>
        <p:nvSpPr>
          <p:cNvPr id="3" name="内容占位符 2"/>
          <p:cNvSpPr>
            <a:spLocks noGrp="1"/>
          </p:cNvSpPr>
          <p:nvPr>
            <p:ph idx="1"/>
          </p:nvPr>
        </p:nvSpPr>
        <p:spPr/>
        <p:txBody>
          <a:bodyPr/>
          <a:lstStyle/>
          <a:p>
            <a:r>
              <a:rPr lang="en-US" altLang="zh-CN" dirty="0" err="1" smtClean="0"/>
              <a:t>dropEffect</a:t>
            </a:r>
            <a:r>
              <a:rPr lang="zh-CN" altLang="en-US" dirty="0" smtClean="0"/>
              <a:t>属性</a:t>
            </a:r>
            <a:endParaRPr lang="en-US" altLang="zh-CN" dirty="0" smtClean="0"/>
          </a:p>
          <a:p>
            <a:pPr lvl="1"/>
            <a:r>
              <a:rPr lang="en-US" altLang="zh-CN" dirty="0" smtClean="0"/>
              <a:t>none</a:t>
            </a:r>
            <a:r>
              <a:rPr lang="zh-CN" altLang="en-US" dirty="0" smtClean="0"/>
              <a:t>：不允许拖放内容放置，默认值</a:t>
            </a:r>
            <a:endParaRPr lang="en-US" altLang="zh-CN" dirty="0" smtClean="0"/>
          </a:p>
          <a:p>
            <a:pPr lvl="1"/>
            <a:r>
              <a:rPr lang="en-US" altLang="zh-CN" dirty="0" smtClean="0"/>
              <a:t>move</a:t>
            </a:r>
            <a:r>
              <a:rPr lang="zh-CN" altLang="en-US" dirty="0" smtClean="0"/>
              <a:t>：将拖放内容移动至拖放目标</a:t>
            </a:r>
            <a:endParaRPr lang="en-US" altLang="zh-CN" dirty="0" smtClean="0"/>
          </a:p>
          <a:p>
            <a:pPr lvl="1"/>
            <a:r>
              <a:rPr lang="en-US" altLang="zh-CN" dirty="0" smtClean="0"/>
              <a:t>copy</a:t>
            </a:r>
            <a:r>
              <a:rPr lang="zh-CN" altLang="en-US" dirty="0" smtClean="0"/>
              <a:t>：将拖放内容复制至拖放目标</a:t>
            </a:r>
            <a:endParaRPr lang="en-US" altLang="zh-CN" dirty="0" smtClean="0"/>
          </a:p>
          <a:p>
            <a:pPr lvl="1"/>
            <a:r>
              <a:rPr lang="en-US" altLang="zh-CN" dirty="0" smtClean="0"/>
              <a:t>link</a:t>
            </a:r>
            <a:r>
              <a:rPr lang="zh-CN" altLang="en-US" dirty="0" smtClean="0"/>
              <a:t>：拖放目标将打开拖放内容（此时拖放内容应为</a:t>
            </a:r>
            <a:r>
              <a:rPr lang="en-US" altLang="zh-CN" dirty="0" smtClean="0"/>
              <a:t>URL</a:t>
            </a:r>
            <a:r>
              <a:rPr lang="zh-CN" altLang="en-US" dirty="0" smtClean="0"/>
              <a:t>）</a:t>
            </a:r>
            <a:endParaRPr lang="en-US" altLang="zh-CN" dirty="0" smtClean="0"/>
          </a:p>
          <a:p>
            <a:r>
              <a:rPr lang="en-US" altLang="zh-CN" dirty="0" err="1" smtClean="0"/>
              <a:t>effectAllowed</a:t>
            </a:r>
            <a:r>
              <a:rPr lang="zh-CN" altLang="en-US" dirty="0" smtClean="0"/>
              <a:t>属性</a:t>
            </a:r>
            <a:endParaRPr lang="en-US" altLang="zh-CN" dirty="0" smtClean="0"/>
          </a:p>
          <a:p>
            <a:pPr lvl="1"/>
            <a:r>
              <a:rPr lang="zh-CN" altLang="en-US" dirty="0"/>
              <a:t>给</a:t>
            </a:r>
            <a:r>
              <a:rPr lang="zh-CN" altLang="en-US" dirty="0" smtClean="0"/>
              <a:t>出了</a:t>
            </a:r>
            <a:r>
              <a:rPr lang="en-US" altLang="zh-CN" dirty="0" err="1"/>
              <a:t>dropEffect</a:t>
            </a:r>
            <a:r>
              <a:rPr lang="zh-CN" altLang="en-US" dirty="0" smtClean="0"/>
              <a:t>属性值的各种组合</a:t>
            </a:r>
            <a:endParaRPr lang="en-US" altLang="zh-CN" dirty="0" smtClean="0"/>
          </a:p>
          <a:p>
            <a:r>
              <a:rPr lang="en-US" altLang="zh-CN" dirty="0">
                <a:hlinkClick r:id="rId2" action="ppaction://hlinkfile"/>
              </a:rPr>
              <a:t>example</a:t>
            </a:r>
            <a:endParaRPr lang="zh-CN" altLang="en-US" dirty="0"/>
          </a:p>
        </p:txBody>
      </p:sp>
    </p:spTree>
    <p:extLst>
      <p:ext uri="{BB962C8B-B14F-4D97-AF65-F5344CB8AC3E}">
        <p14:creationId xmlns:p14="http://schemas.microsoft.com/office/powerpoint/2010/main" val="3617587603"/>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dataTransfer</a:t>
            </a:r>
            <a:r>
              <a:rPr lang="zh-CN" altLang="en-US" dirty="0"/>
              <a:t>对象</a:t>
            </a:r>
          </a:p>
        </p:txBody>
      </p:sp>
      <p:pic>
        <p:nvPicPr>
          <p:cNvPr id="4" name="内容占位符 3"/>
          <p:cNvPicPr>
            <a:picLocks noGrp="1" noChangeAspect="1"/>
          </p:cNvPicPr>
          <p:nvPr>
            <p:ph idx="1"/>
          </p:nvPr>
        </p:nvPicPr>
        <p:blipFill>
          <a:blip r:embed="rId2"/>
          <a:stretch>
            <a:fillRect/>
          </a:stretch>
        </p:blipFill>
        <p:spPr>
          <a:xfrm>
            <a:off x="3565738" y="1905000"/>
            <a:ext cx="5466924" cy="4114800"/>
          </a:xfrm>
          <a:prstGeom prst="rect">
            <a:avLst/>
          </a:prstGeom>
        </p:spPr>
      </p:pic>
    </p:spTree>
    <p:extLst>
      <p:ext uri="{BB962C8B-B14F-4D97-AF65-F5344CB8AC3E}">
        <p14:creationId xmlns:p14="http://schemas.microsoft.com/office/powerpoint/2010/main" val="453858838"/>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Geolocation</a:t>
            </a:r>
            <a:endParaRPr lang="zh-CN" altLang="en-US" dirty="0"/>
          </a:p>
        </p:txBody>
      </p:sp>
      <p:sp>
        <p:nvSpPr>
          <p:cNvPr id="3" name="内容占位符 2"/>
          <p:cNvSpPr>
            <a:spLocks noGrp="1"/>
          </p:cNvSpPr>
          <p:nvPr>
            <p:ph idx="1"/>
          </p:nvPr>
        </p:nvSpPr>
        <p:spPr/>
        <p:txBody>
          <a:bodyPr/>
          <a:lstStyle/>
          <a:p>
            <a:r>
              <a:rPr lang="zh-CN" altLang="en-US" dirty="0" smtClean="0"/>
              <a:t>被实现为</a:t>
            </a:r>
            <a:r>
              <a:rPr lang="en-US" altLang="zh-CN" dirty="0" smtClean="0"/>
              <a:t>navigator</a:t>
            </a:r>
            <a:r>
              <a:rPr lang="zh-CN" altLang="en-US" dirty="0" smtClean="0"/>
              <a:t>属性</a:t>
            </a:r>
            <a:r>
              <a:rPr lang="en-US" altLang="zh-CN" dirty="0" err="1" smtClean="0"/>
              <a:t>navigator.geolocation</a:t>
            </a:r>
            <a:endParaRPr lang="en-US" altLang="zh-CN" dirty="0" smtClean="0"/>
          </a:p>
          <a:p>
            <a:r>
              <a:rPr lang="zh-CN" altLang="en-US" dirty="0"/>
              <a:t>三</a:t>
            </a:r>
            <a:r>
              <a:rPr lang="zh-CN" altLang="en-US" dirty="0" smtClean="0"/>
              <a:t>个主要函数</a:t>
            </a:r>
            <a:endParaRPr lang="en-US" altLang="zh-CN" dirty="0" smtClean="0"/>
          </a:p>
          <a:p>
            <a:pPr lvl="1"/>
            <a:r>
              <a:rPr lang="en-US" altLang="zh-CN" dirty="0" err="1" smtClean="0"/>
              <a:t>getCurrentPosition</a:t>
            </a:r>
            <a:r>
              <a:rPr lang="en-US" altLang="zh-CN" dirty="0" smtClean="0"/>
              <a:t>(callback, </a:t>
            </a:r>
            <a:r>
              <a:rPr lang="en-US" altLang="zh-CN" dirty="0" err="1" smtClean="0"/>
              <a:t>errorcallback</a:t>
            </a:r>
            <a:r>
              <a:rPr lang="en-US" altLang="zh-CN" dirty="0" smtClean="0"/>
              <a:t>, options)</a:t>
            </a:r>
            <a:r>
              <a:rPr lang="zh-CN" altLang="en-US" dirty="0" smtClean="0"/>
              <a:t>：取得当前位置</a:t>
            </a:r>
            <a:endParaRPr lang="en-US" altLang="zh-CN" dirty="0" smtClean="0"/>
          </a:p>
          <a:p>
            <a:pPr lvl="1"/>
            <a:r>
              <a:rPr lang="en-US" altLang="zh-CN" dirty="0" err="1" smtClean="0"/>
              <a:t>watchPosition</a:t>
            </a:r>
            <a:r>
              <a:rPr lang="en-US" altLang="zh-CN" dirty="0"/>
              <a:t>(callback, </a:t>
            </a:r>
            <a:r>
              <a:rPr lang="en-US" altLang="zh-CN" dirty="0" err="1"/>
              <a:t>errorcallback</a:t>
            </a:r>
            <a:r>
              <a:rPr lang="en-US" altLang="zh-CN" dirty="0"/>
              <a:t>, options</a:t>
            </a:r>
            <a:r>
              <a:rPr lang="en-US" altLang="zh-CN" dirty="0" smtClean="0"/>
              <a:t>)</a:t>
            </a:r>
            <a:r>
              <a:rPr lang="zh-CN" altLang="en-US" dirty="0" smtClean="0"/>
              <a:t>：异步定期检测新位置</a:t>
            </a:r>
            <a:endParaRPr lang="en-US" altLang="zh-CN" dirty="0" smtClean="0"/>
          </a:p>
          <a:p>
            <a:pPr lvl="1"/>
            <a:r>
              <a:rPr lang="en-US" altLang="zh-CN" dirty="0" err="1" smtClean="0"/>
              <a:t>clearWatch</a:t>
            </a:r>
            <a:r>
              <a:rPr lang="en-US" altLang="zh-CN" dirty="0" smtClean="0"/>
              <a:t>(</a:t>
            </a:r>
            <a:r>
              <a:rPr lang="en-US" altLang="zh-CN" dirty="0" err="1" smtClean="0"/>
              <a:t>watchid</a:t>
            </a:r>
            <a:r>
              <a:rPr lang="en-US" altLang="zh-CN" dirty="0" smtClean="0"/>
              <a:t>)</a:t>
            </a:r>
            <a:r>
              <a:rPr lang="zh-CN" altLang="en-US" dirty="0" smtClean="0"/>
              <a:t>：停止异步检测</a:t>
            </a:r>
            <a:endParaRPr lang="zh-CN" altLang="en-US" dirty="0"/>
          </a:p>
        </p:txBody>
      </p:sp>
    </p:spTree>
    <p:extLst>
      <p:ext uri="{BB962C8B-B14F-4D97-AF65-F5344CB8AC3E}">
        <p14:creationId xmlns:p14="http://schemas.microsoft.com/office/powerpoint/2010/main" val="4222186487"/>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Geolocation</a:t>
            </a:r>
            <a:endParaRPr lang="zh-CN" altLang="en-US" dirty="0"/>
          </a:p>
        </p:txBody>
      </p:sp>
      <p:sp>
        <p:nvSpPr>
          <p:cNvPr id="3" name="内容占位符 2"/>
          <p:cNvSpPr>
            <a:spLocks noGrp="1"/>
          </p:cNvSpPr>
          <p:nvPr>
            <p:ph idx="1"/>
          </p:nvPr>
        </p:nvSpPr>
        <p:spPr/>
        <p:txBody>
          <a:bodyPr/>
          <a:lstStyle/>
          <a:p>
            <a:r>
              <a:rPr lang="en-US" altLang="zh-CN" dirty="0" err="1" smtClean="0"/>
              <a:t>getCurrentPosition</a:t>
            </a:r>
            <a:r>
              <a:rPr lang="en-US" altLang="zh-CN" dirty="0" smtClean="0"/>
              <a:t>()</a:t>
            </a:r>
          </a:p>
          <a:p>
            <a:pPr lvl="1"/>
            <a:r>
              <a:rPr lang="zh-CN" altLang="en-US" dirty="0" smtClean="0"/>
              <a:t>必需参数</a:t>
            </a:r>
            <a:r>
              <a:rPr lang="en-US" altLang="zh-CN" dirty="0" smtClean="0"/>
              <a:t>callback</a:t>
            </a:r>
            <a:r>
              <a:rPr lang="zh-CN" altLang="en-US" dirty="0" smtClean="0"/>
              <a:t>是一个回调函数，会接受一个</a:t>
            </a:r>
            <a:r>
              <a:rPr lang="en-US" altLang="zh-CN" dirty="0" smtClean="0"/>
              <a:t>Position</a:t>
            </a:r>
            <a:r>
              <a:rPr lang="zh-CN" altLang="en-US" dirty="0" smtClean="0"/>
              <a:t>对象</a:t>
            </a:r>
            <a:endParaRPr lang="en-US" altLang="zh-CN" dirty="0" smtClean="0"/>
          </a:p>
          <a:p>
            <a:pPr lvl="1"/>
            <a:r>
              <a:rPr lang="en-US" altLang="zh-CN" dirty="0"/>
              <a:t>Position</a:t>
            </a:r>
            <a:r>
              <a:rPr lang="zh-CN" altLang="en-US" dirty="0" smtClean="0"/>
              <a:t>对象包含了</a:t>
            </a:r>
            <a:r>
              <a:rPr lang="en-US" altLang="zh-CN" dirty="0" err="1" smtClean="0"/>
              <a:t>coords</a:t>
            </a:r>
            <a:r>
              <a:rPr lang="zh-CN" altLang="en-US" dirty="0" smtClean="0"/>
              <a:t>和</a:t>
            </a:r>
            <a:r>
              <a:rPr lang="en-US" altLang="zh-CN" dirty="0" smtClean="0"/>
              <a:t>timestamp</a:t>
            </a:r>
            <a:r>
              <a:rPr lang="zh-CN" altLang="en-US" dirty="0" smtClean="0"/>
              <a:t>两个属性</a:t>
            </a:r>
            <a:endParaRPr lang="en-US" altLang="zh-CN" dirty="0" smtClean="0"/>
          </a:p>
          <a:p>
            <a:pPr lvl="2"/>
            <a:r>
              <a:rPr lang="en-US" altLang="zh-CN" dirty="0" err="1" smtClean="0"/>
              <a:t>coords</a:t>
            </a:r>
            <a:r>
              <a:rPr lang="zh-CN" altLang="en-US" dirty="0" smtClean="0"/>
              <a:t>包含位置和其他重要信息</a:t>
            </a:r>
            <a:endParaRPr lang="en-US" altLang="zh-CN" dirty="0" smtClean="0"/>
          </a:p>
          <a:p>
            <a:pPr lvl="2"/>
            <a:r>
              <a:rPr lang="en-US" altLang="zh-CN" dirty="0" smtClean="0"/>
              <a:t>timestamp</a:t>
            </a:r>
            <a:r>
              <a:rPr lang="zh-CN" altLang="en-US" dirty="0" smtClean="0"/>
              <a:t>包含时间戳</a:t>
            </a:r>
            <a:endParaRPr lang="en-US" altLang="zh-CN" dirty="0" smtClean="0"/>
          </a:p>
          <a:p>
            <a:r>
              <a:rPr lang="en-US" altLang="zh-CN" dirty="0" smtClean="0">
                <a:hlinkClick r:id="rId2" action="ppaction://hlinkfile"/>
              </a:rPr>
              <a:t>example</a:t>
            </a:r>
            <a:endParaRPr lang="en-US" altLang="zh-CN" dirty="0" smtClean="0"/>
          </a:p>
          <a:p>
            <a:r>
              <a:rPr lang="zh-CN" altLang="en-US" dirty="0" smtClean="0"/>
              <a:t>一般会将</a:t>
            </a:r>
            <a:r>
              <a:rPr lang="en-US" altLang="zh-CN" dirty="0"/>
              <a:t>Position</a:t>
            </a:r>
            <a:r>
              <a:rPr lang="zh-CN" altLang="en-US" dirty="0" smtClean="0"/>
              <a:t>返回值与某个地图</a:t>
            </a:r>
            <a:r>
              <a:rPr lang="en-US" altLang="zh-CN" dirty="0" smtClean="0"/>
              <a:t>API</a:t>
            </a:r>
            <a:r>
              <a:rPr lang="zh-CN" altLang="en-US" dirty="0" smtClean="0"/>
              <a:t>结合，以地图形式呈现 </a:t>
            </a:r>
            <a:r>
              <a:rPr lang="en-US" altLang="zh-CN" dirty="0" smtClean="0">
                <a:hlinkClick r:id="rId3" action="ppaction://hlinkfile"/>
              </a:rPr>
              <a:t>example</a:t>
            </a:r>
            <a:endParaRPr lang="zh-CN" altLang="en-US" dirty="0"/>
          </a:p>
        </p:txBody>
      </p:sp>
    </p:spTree>
    <p:extLst>
      <p:ext uri="{BB962C8B-B14F-4D97-AF65-F5344CB8AC3E}">
        <p14:creationId xmlns:p14="http://schemas.microsoft.com/office/powerpoint/2010/main" val="2200994870"/>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Geolocation</a:t>
            </a:r>
            <a:endParaRPr lang="zh-CN" altLang="en-US" dirty="0"/>
          </a:p>
        </p:txBody>
      </p:sp>
      <p:pic>
        <p:nvPicPr>
          <p:cNvPr id="6" name="内容占位符 5"/>
          <p:cNvPicPr>
            <a:picLocks noGrp="1" noChangeAspect="1"/>
          </p:cNvPicPr>
          <p:nvPr>
            <p:ph sz="half" idx="1"/>
          </p:nvPr>
        </p:nvPicPr>
        <p:blipFill>
          <a:blip r:embed="rId2"/>
          <a:stretch>
            <a:fillRect/>
          </a:stretch>
        </p:blipFill>
        <p:spPr>
          <a:xfrm>
            <a:off x="1117600" y="2143469"/>
            <a:ext cx="5080000" cy="3637861"/>
          </a:xfrm>
          <a:prstGeom prst="rect">
            <a:avLst/>
          </a:prstGeom>
        </p:spPr>
      </p:pic>
      <p:pic>
        <p:nvPicPr>
          <p:cNvPr id="7" name="内容占位符 6"/>
          <p:cNvPicPr>
            <a:picLocks noGrp="1" noChangeAspect="1"/>
          </p:cNvPicPr>
          <p:nvPr>
            <p:ph sz="half" idx="2"/>
          </p:nvPr>
        </p:nvPicPr>
        <p:blipFill>
          <a:blip r:embed="rId3"/>
          <a:stretch>
            <a:fillRect/>
          </a:stretch>
        </p:blipFill>
        <p:spPr>
          <a:xfrm>
            <a:off x="6516404" y="1905000"/>
            <a:ext cx="4848791" cy="4114800"/>
          </a:xfrm>
          <a:prstGeom prst="rect">
            <a:avLst/>
          </a:prstGeom>
        </p:spPr>
      </p:pic>
    </p:spTree>
    <p:extLst>
      <p:ext uri="{BB962C8B-B14F-4D97-AF65-F5344CB8AC3E}">
        <p14:creationId xmlns:p14="http://schemas.microsoft.com/office/powerpoint/2010/main" val="2679187678"/>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0500" name="Rectangle 4"/>
          <p:cNvSpPr>
            <a:spLocks noGrp="1" noChangeArrowheads="1"/>
          </p:cNvSpPr>
          <p:nvPr>
            <p:ph type="ctrTitle"/>
          </p:nvPr>
        </p:nvSpPr>
        <p:spPr/>
        <p:txBody>
          <a:bodyPr/>
          <a:lstStyle/>
          <a:p>
            <a:r>
              <a:rPr lang="en-US" altLang="zh-CN" dirty="0"/>
              <a:t>Part </a:t>
            </a:r>
            <a:r>
              <a:rPr lang="en-US" altLang="zh-CN" dirty="0" smtClean="0"/>
              <a:t>X</a:t>
            </a:r>
            <a:endParaRPr lang="en-US" altLang="zh-CN" dirty="0"/>
          </a:p>
        </p:txBody>
      </p:sp>
      <p:sp>
        <p:nvSpPr>
          <p:cNvPr id="1130501" name="Rectangle 5" descr="Rectangle: Click to edit Master text styles&#10;Second level&#10;Third level&#10;Fourth level&#10;Fifth level"/>
          <p:cNvSpPr>
            <a:spLocks noGrp="1" noChangeArrowheads="1"/>
          </p:cNvSpPr>
          <p:nvPr>
            <p:ph type="subTitle" idx="1"/>
          </p:nvPr>
        </p:nvSpPr>
        <p:spPr/>
        <p:txBody>
          <a:bodyPr/>
          <a:lstStyle/>
          <a:p>
            <a:r>
              <a:rPr lang="en-US" altLang="zh-CN" dirty="0" smtClean="0"/>
              <a:t>JavaScript</a:t>
            </a:r>
            <a:r>
              <a:rPr lang="zh-CN" altLang="en-US" dirty="0" smtClean="0"/>
              <a:t>建议</a:t>
            </a:r>
            <a:endParaRPr lang="en-US" altLang="zh-CN" dirty="0"/>
          </a:p>
        </p:txBody>
      </p:sp>
    </p:spTree>
    <p:extLst>
      <p:ext uri="{BB962C8B-B14F-4D97-AF65-F5344CB8AC3E}">
        <p14:creationId xmlns:p14="http://schemas.microsoft.com/office/powerpoint/2010/main" val="276071802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ctrTitle"/>
          </p:nvPr>
        </p:nvSpPr>
        <p:spPr/>
        <p:txBody>
          <a:bodyPr/>
          <a:lstStyle/>
          <a:p>
            <a:r>
              <a:rPr lang="en-US" altLang="zh-CN" dirty="0" smtClean="0"/>
              <a:t>Lecture 7</a:t>
            </a:r>
            <a:endParaRPr lang="zh-CN" altLang="en-US" dirty="0"/>
          </a:p>
        </p:txBody>
      </p:sp>
      <p:sp>
        <p:nvSpPr>
          <p:cNvPr id="6" name="副标题 5"/>
          <p:cNvSpPr>
            <a:spLocks noGrp="1"/>
          </p:cNvSpPr>
          <p:nvPr>
            <p:ph type="subTitle" idx="1"/>
          </p:nvPr>
        </p:nvSpPr>
        <p:spPr/>
        <p:txBody>
          <a:bodyPr/>
          <a:lstStyle/>
          <a:p>
            <a:r>
              <a:rPr lang="en-US" altLang="zh-CN" dirty="0" smtClean="0"/>
              <a:t>JavaScript API</a:t>
            </a:r>
            <a:endParaRPr lang="zh-CN" altLang="en-US" dirty="0"/>
          </a:p>
        </p:txBody>
      </p:sp>
    </p:spTree>
    <p:extLst>
      <p:ext uri="{BB962C8B-B14F-4D97-AF65-F5344CB8AC3E}">
        <p14:creationId xmlns:p14="http://schemas.microsoft.com/office/powerpoint/2010/main" val="35469024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window</a:t>
            </a:r>
            <a:r>
              <a:rPr lang="zh-CN" altLang="en-US" dirty="0"/>
              <a:t>对象</a:t>
            </a:r>
          </a:p>
        </p:txBody>
      </p:sp>
      <p:sp>
        <p:nvSpPr>
          <p:cNvPr id="3" name="内容占位符 2"/>
          <p:cNvSpPr>
            <a:spLocks noGrp="1"/>
          </p:cNvSpPr>
          <p:nvPr>
            <p:ph sz="half" idx="1"/>
          </p:nvPr>
        </p:nvSpPr>
        <p:spPr/>
        <p:txBody>
          <a:bodyPr/>
          <a:lstStyle/>
          <a:p>
            <a:r>
              <a:rPr lang="zh-CN" altLang="en-US" dirty="0"/>
              <a:t>可以使用脚本弹出和操作新窗口，此时新窗口对应于新的全局环境，亦即新的</a:t>
            </a:r>
            <a:r>
              <a:rPr lang="en-US" altLang="zh-CN" dirty="0"/>
              <a:t>window</a:t>
            </a:r>
            <a:r>
              <a:rPr lang="zh-CN" altLang="en-US" dirty="0"/>
              <a:t>对象</a:t>
            </a:r>
            <a:endParaRPr lang="en-US" altLang="zh-CN" dirty="0"/>
          </a:p>
          <a:p>
            <a:r>
              <a:rPr lang="zh-CN" altLang="en-US" dirty="0"/>
              <a:t>窗口命名和引用相关主要属性</a:t>
            </a:r>
            <a:endParaRPr lang="en-US" altLang="zh-CN" dirty="0"/>
          </a:p>
          <a:p>
            <a:pPr lvl="1"/>
            <a:r>
              <a:rPr lang="en-US" altLang="zh-CN" dirty="0"/>
              <a:t>window/self</a:t>
            </a:r>
            <a:r>
              <a:rPr lang="zh-CN" altLang="en-US" dirty="0"/>
              <a:t>：窗口自身</a:t>
            </a:r>
            <a:endParaRPr lang="en-US" altLang="zh-CN" dirty="0"/>
          </a:p>
          <a:p>
            <a:pPr lvl="1"/>
            <a:r>
              <a:rPr lang="en-US" altLang="zh-CN" dirty="0"/>
              <a:t>name</a:t>
            </a:r>
            <a:r>
              <a:rPr lang="zh-CN" altLang="en-US" dirty="0"/>
              <a:t>：窗口名</a:t>
            </a:r>
            <a:endParaRPr lang="en-US" altLang="zh-CN" dirty="0"/>
          </a:p>
          <a:p>
            <a:pPr lvl="1"/>
            <a:r>
              <a:rPr lang="en-US" altLang="zh-CN" dirty="0" smtClean="0"/>
              <a:t>parent/top*</a:t>
            </a:r>
            <a:r>
              <a:rPr lang="zh-CN" altLang="en-US" dirty="0" smtClean="0"/>
              <a:t>：</a:t>
            </a:r>
            <a:r>
              <a:rPr lang="zh-CN" altLang="en-US" dirty="0"/>
              <a:t>框架相关</a:t>
            </a:r>
            <a:r>
              <a:rPr lang="zh-CN" altLang="en-US" dirty="0" smtClean="0"/>
              <a:t>属性</a:t>
            </a:r>
            <a:endParaRPr lang="en-US" altLang="zh-CN" dirty="0"/>
          </a:p>
          <a:p>
            <a:pPr lvl="1"/>
            <a:r>
              <a:rPr lang="en-US" altLang="zh-CN" dirty="0">
                <a:hlinkClick r:id="rId3" action="ppaction://hlinkfile"/>
              </a:rPr>
              <a:t>example</a:t>
            </a:r>
            <a:endParaRPr lang="en-US" altLang="zh-CN" dirty="0"/>
          </a:p>
          <a:p>
            <a:endParaRPr lang="zh-CN" altLang="en-US" dirty="0"/>
          </a:p>
        </p:txBody>
      </p:sp>
      <p:pic>
        <p:nvPicPr>
          <p:cNvPr id="5" name="内容占位符 4"/>
          <p:cNvPicPr>
            <a:picLocks noGrp="1" noChangeAspect="1"/>
          </p:cNvPicPr>
          <p:nvPr>
            <p:ph sz="half" idx="2"/>
          </p:nvPr>
        </p:nvPicPr>
        <p:blipFill>
          <a:blip r:embed="rId4"/>
          <a:stretch>
            <a:fillRect/>
          </a:stretch>
        </p:blipFill>
        <p:spPr>
          <a:xfrm>
            <a:off x="6400800" y="3483315"/>
            <a:ext cx="5080000" cy="958169"/>
          </a:xfrm>
          <a:prstGeom prst="rect">
            <a:avLst/>
          </a:prstGeom>
        </p:spPr>
      </p:pic>
    </p:spTree>
    <p:extLst>
      <p:ext uri="{BB962C8B-B14F-4D97-AF65-F5344CB8AC3E}">
        <p14:creationId xmlns:p14="http://schemas.microsoft.com/office/powerpoint/2010/main" val="2716965534"/>
      </p:ext>
    </p:extLst>
  </p:cSld>
  <p:clrMapOvr>
    <a:masterClrMapping/>
  </p:clrMapOvr>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组织建议</a:t>
            </a:r>
            <a:endParaRPr lang="zh-CN" altLang="en-US" dirty="0"/>
          </a:p>
        </p:txBody>
      </p:sp>
      <p:sp>
        <p:nvSpPr>
          <p:cNvPr id="3" name="内容占位符 2"/>
          <p:cNvSpPr>
            <a:spLocks noGrp="1"/>
          </p:cNvSpPr>
          <p:nvPr>
            <p:ph idx="1"/>
          </p:nvPr>
        </p:nvSpPr>
        <p:spPr/>
        <p:txBody>
          <a:bodyPr/>
          <a:lstStyle/>
          <a:p>
            <a:r>
              <a:rPr lang="zh-CN" altLang="en-US" dirty="0" smtClean="0"/>
              <a:t>松散耦合</a:t>
            </a:r>
            <a:endParaRPr lang="en-US" altLang="zh-CN" dirty="0" smtClean="0"/>
          </a:p>
          <a:p>
            <a:pPr lvl="1"/>
            <a:r>
              <a:rPr lang="en-US" altLang="zh-CN" dirty="0" smtClean="0"/>
              <a:t>HTML</a:t>
            </a:r>
            <a:r>
              <a:rPr lang="zh-CN" altLang="en-US" dirty="0" smtClean="0"/>
              <a:t>与</a:t>
            </a:r>
            <a:r>
              <a:rPr lang="en-US" altLang="zh-CN" dirty="0" smtClean="0"/>
              <a:t>JavaScript</a:t>
            </a:r>
          </a:p>
          <a:p>
            <a:pPr lvl="1"/>
            <a:r>
              <a:rPr lang="en-US" altLang="zh-CN" dirty="0" smtClean="0"/>
              <a:t>CSS</a:t>
            </a:r>
            <a:r>
              <a:rPr lang="zh-CN" altLang="en-US" dirty="0" smtClean="0"/>
              <a:t>与</a:t>
            </a:r>
            <a:r>
              <a:rPr lang="en-US" altLang="zh-CN" dirty="0" smtClean="0"/>
              <a:t>JavaScript</a:t>
            </a:r>
          </a:p>
          <a:p>
            <a:pPr lvl="1"/>
            <a:r>
              <a:rPr lang="zh-CN" altLang="en-US" dirty="0" smtClean="0"/>
              <a:t>事件处理器和应用逻辑</a:t>
            </a:r>
            <a:endParaRPr lang="en-US" altLang="zh-CN" dirty="0" smtClean="0"/>
          </a:p>
          <a:p>
            <a:r>
              <a:rPr lang="zh-CN" altLang="en-US" dirty="0" smtClean="0"/>
              <a:t>有序的包结构</a:t>
            </a:r>
            <a:endParaRPr lang="en-US" altLang="zh-CN" dirty="0" smtClean="0"/>
          </a:p>
          <a:p>
            <a:r>
              <a:rPr lang="zh-CN" altLang="en-US" dirty="0" smtClean="0"/>
              <a:t>分层结构</a:t>
            </a:r>
            <a:endParaRPr lang="zh-CN" altLang="en-US" dirty="0"/>
          </a:p>
        </p:txBody>
      </p:sp>
    </p:spTree>
    <p:extLst>
      <p:ext uri="{BB962C8B-B14F-4D97-AF65-F5344CB8AC3E}">
        <p14:creationId xmlns:p14="http://schemas.microsoft.com/office/powerpoint/2010/main" val="3824419378"/>
      </p:ext>
    </p:extLst>
  </p:cSld>
  <p:clrMapOvr>
    <a:masterClrMapping/>
  </p:clrMapOvr>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组织建议</a:t>
            </a:r>
          </a:p>
        </p:txBody>
      </p:sp>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416727" y="1905000"/>
            <a:ext cx="3663347" cy="4114800"/>
          </a:xfrm>
        </p:spPr>
      </p:pic>
    </p:spTree>
    <p:extLst>
      <p:ext uri="{BB962C8B-B14F-4D97-AF65-F5344CB8AC3E}">
        <p14:creationId xmlns:p14="http://schemas.microsoft.com/office/powerpoint/2010/main" val="1827191700"/>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书写建议</a:t>
            </a:r>
            <a:endParaRPr lang="zh-CN" altLang="en-US" dirty="0"/>
          </a:p>
        </p:txBody>
      </p:sp>
      <p:sp>
        <p:nvSpPr>
          <p:cNvPr id="3" name="内容占位符 2"/>
          <p:cNvSpPr>
            <a:spLocks noGrp="1"/>
          </p:cNvSpPr>
          <p:nvPr>
            <p:ph idx="1"/>
          </p:nvPr>
        </p:nvSpPr>
        <p:spPr/>
        <p:txBody>
          <a:bodyPr/>
          <a:lstStyle/>
          <a:p>
            <a:r>
              <a:rPr lang="zh-CN" altLang="en-US" dirty="0" smtClean="0"/>
              <a:t>统一的代码约定</a:t>
            </a:r>
            <a:endParaRPr lang="en-US" altLang="zh-CN" dirty="0" smtClean="0"/>
          </a:p>
          <a:p>
            <a:r>
              <a:rPr lang="zh-CN" altLang="en-US" dirty="0" smtClean="0"/>
              <a:t>清晰变量类型</a:t>
            </a:r>
            <a:endParaRPr lang="en-US" altLang="zh-CN" dirty="0" smtClean="0"/>
          </a:p>
          <a:p>
            <a:r>
              <a:rPr lang="zh-CN" altLang="en-US" dirty="0" smtClean="0"/>
              <a:t>尊重对象所有权</a:t>
            </a:r>
            <a:endParaRPr lang="en-US" altLang="zh-CN" dirty="0" smtClean="0"/>
          </a:p>
          <a:p>
            <a:r>
              <a:rPr lang="zh-CN" altLang="en-US" dirty="0" smtClean="0"/>
              <a:t>避免全局量</a:t>
            </a:r>
            <a:endParaRPr lang="en-US" altLang="zh-CN" dirty="0" smtClean="0"/>
          </a:p>
          <a:p>
            <a:r>
              <a:rPr lang="zh-CN" altLang="en-US" dirty="0" smtClean="0"/>
              <a:t>避免和</a:t>
            </a:r>
            <a:r>
              <a:rPr lang="en-US" altLang="zh-CN" dirty="0" smtClean="0"/>
              <a:t>null</a:t>
            </a:r>
            <a:r>
              <a:rPr lang="zh-CN" altLang="en-US" dirty="0" smtClean="0"/>
              <a:t>比较</a:t>
            </a:r>
            <a:endParaRPr lang="en-US" altLang="zh-CN" dirty="0" smtClean="0"/>
          </a:p>
          <a:p>
            <a:r>
              <a:rPr lang="zh-CN" altLang="en-US" dirty="0" smtClean="0"/>
              <a:t>使用常量</a:t>
            </a:r>
            <a:endParaRPr lang="zh-CN" altLang="en-US" dirty="0"/>
          </a:p>
        </p:txBody>
      </p:sp>
    </p:spTree>
    <p:extLst>
      <p:ext uri="{BB962C8B-B14F-4D97-AF65-F5344CB8AC3E}">
        <p14:creationId xmlns:p14="http://schemas.microsoft.com/office/powerpoint/2010/main" val="1887806987"/>
      </p:ext>
    </p:extLst>
  </p:cSld>
  <p:clrMapOvr>
    <a:masterClrMapping/>
  </p:clrMapOvr>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0500" name="Rectangle 4"/>
          <p:cNvSpPr>
            <a:spLocks noGrp="1" noChangeArrowheads="1"/>
          </p:cNvSpPr>
          <p:nvPr>
            <p:ph type="ctrTitle"/>
          </p:nvPr>
        </p:nvSpPr>
        <p:spPr/>
        <p:txBody>
          <a:bodyPr/>
          <a:lstStyle/>
          <a:p>
            <a:r>
              <a:rPr lang="en-US" altLang="zh-CN" dirty="0"/>
              <a:t>Part </a:t>
            </a:r>
            <a:r>
              <a:rPr lang="en-US" altLang="zh-CN" dirty="0" smtClean="0"/>
              <a:t>XI</a:t>
            </a:r>
            <a:endParaRPr lang="en-US" altLang="zh-CN" dirty="0"/>
          </a:p>
        </p:txBody>
      </p:sp>
      <p:sp>
        <p:nvSpPr>
          <p:cNvPr id="1130501" name="Rectangle 5" descr="Rectangle: Click to edit Master text styles&#10;Second level&#10;Third level&#10;Fourth level&#10;Fifth level"/>
          <p:cNvSpPr>
            <a:spLocks noGrp="1" noChangeArrowheads="1"/>
          </p:cNvSpPr>
          <p:nvPr>
            <p:ph type="subTitle" idx="1"/>
          </p:nvPr>
        </p:nvSpPr>
        <p:spPr/>
        <p:txBody>
          <a:bodyPr/>
          <a:lstStyle/>
          <a:p>
            <a:r>
              <a:rPr lang="zh-CN" altLang="en-US" dirty="0" smtClean="0"/>
              <a:t>相关资源</a:t>
            </a:r>
            <a:endParaRPr lang="en-US" altLang="zh-CN" dirty="0"/>
          </a:p>
        </p:txBody>
      </p:sp>
    </p:spTree>
    <p:extLst>
      <p:ext uri="{BB962C8B-B14F-4D97-AF65-F5344CB8AC3E}">
        <p14:creationId xmlns:p14="http://schemas.microsoft.com/office/powerpoint/2010/main" val="3372002952"/>
      </p:ext>
    </p:extLst>
  </p:cSld>
  <p:clrMapOvr>
    <a:masterClrMapping/>
  </p:clrMapOvr>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课后阅读</a:t>
            </a:r>
          </a:p>
        </p:txBody>
      </p:sp>
      <p:sp>
        <p:nvSpPr>
          <p:cNvPr id="3" name="内容占位符 2"/>
          <p:cNvSpPr>
            <a:spLocks noGrp="1"/>
          </p:cNvSpPr>
          <p:nvPr>
            <p:ph idx="1"/>
          </p:nvPr>
        </p:nvSpPr>
        <p:spPr/>
        <p:txBody>
          <a:bodyPr/>
          <a:lstStyle/>
          <a:p>
            <a:r>
              <a:rPr lang="en-US" altLang="zh-CN" dirty="0"/>
              <a:t>IE </a:t>
            </a:r>
            <a:r>
              <a:rPr lang="zh-CN" altLang="en-US" dirty="0"/>
              <a:t>浏览器的</a:t>
            </a:r>
            <a:r>
              <a:rPr lang="zh-CN" altLang="en-US" dirty="0" smtClean="0"/>
              <a:t>创新，</a:t>
            </a:r>
            <a:r>
              <a:rPr lang="en-US" altLang="zh-CN" dirty="0">
                <a:hlinkClick r:id="rId2"/>
              </a:rPr>
              <a:t>http://blog.jobbole.com/25826</a:t>
            </a:r>
            <a:r>
              <a:rPr lang="en-US" altLang="zh-CN" dirty="0" smtClean="0">
                <a:hlinkClick r:id="rId2"/>
              </a:rPr>
              <a:t>/</a:t>
            </a:r>
            <a:endParaRPr lang="en-US" altLang="zh-CN" dirty="0" smtClean="0"/>
          </a:p>
          <a:p>
            <a:r>
              <a:rPr lang="en-US" altLang="zh-CN" dirty="0"/>
              <a:t> Ajax: A New Approach to Web </a:t>
            </a:r>
            <a:r>
              <a:rPr lang="en-US" altLang="zh-CN" dirty="0" smtClean="0"/>
              <a:t>Applications</a:t>
            </a:r>
            <a:r>
              <a:rPr lang="zh-CN" altLang="en-US" dirty="0" smtClean="0"/>
              <a:t>，</a:t>
            </a:r>
            <a:r>
              <a:rPr lang="en-US" altLang="zh-CN" dirty="0">
                <a:hlinkClick r:id="rId3"/>
              </a:rPr>
              <a:t>http://www.adaptivepath.com/ideas/ajax-new-approach-web-applications</a:t>
            </a:r>
            <a:r>
              <a:rPr lang="en-US" altLang="zh-CN" dirty="0" smtClean="0">
                <a:hlinkClick r:id="rId3"/>
              </a:rPr>
              <a:t>/</a:t>
            </a:r>
            <a:r>
              <a:rPr lang="en-US" altLang="zh-CN" dirty="0" smtClean="0"/>
              <a:t> </a:t>
            </a:r>
          </a:p>
          <a:p>
            <a:r>
              <a:rPr lang="en-US" altLang="zh-CN" dirty="0"/>
              <a:t>Comet: Low Latency Data for the </a:t>
            </a:r>
            <a:r>
              <a:rPr lang="en-US" altLang="zh-CN" dirty="0" smtClean="0"/>
              <a:t>Browser</a:t>
            </a:r>
            <a:r>
              <a:rPr lang="zh-CN" altLang="en-US" dirty="0" smtClean="0"/>
              <a:t>，</a:t>
            </a:r>
            <a:r>
              <a:rPr lang="en-US" altLang="zh-CN" dirty="0">
                <a:hlinkClick r:id="rId4"/>
              </a:rPr>
              <a:t>http://infrequently.org/2006/03/comet-low-latency-data-for-the-browser</a:t>
            </a:r>
            <a:r>
              <a:rPr lang="en-US" altLang="zh-CN" dirty="0" smtClean="0">
                <a:hlinkClick r:id="rId4"/>
              </a:rPr>
              <a:t>/</a:t>
            </a:r>
            <a:r>
              <a:rPr lang="en-US" altLang="zh-CN" dirty="0" smtClean="0"/>
              <a:t> </a:t>
            </a:r>
            <a:endParaRPr lang="zh-CN" altLang="en-US" dirty="0"/>
          </a:p>
        </p:txBody>
      </p:sp>
    </p:spTree>
    <p:extLst>
      <p:ext uri="{BB962C8B-B14F-4D97-AF65-F5344CB8AC3E}">
        <p14:creationId xmlns:p14="http://schemas.microsoft.com/office/powerpoint/2010/main" val="568343609"/>
      </p:ext>
    </p:extLst>
  </p:cSld>
  <p:clrMapOvr>
    <a:masterClrMapping/>
  </p:clrMapOvr>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网上资源</a:t>
            </a:r>
            <a:endParaRPr lang="zh-CN" altLang="en-US" dirty="0"/>
          </a:p>
        </p:txBody>
      </p:sp>
      <p:sp>
        <p:nvSpPr>
          <p:cNvPr id="3" name="内容占位符 2"/>
          <p:cNvSpPr>
            <a:spLocks noGrp="1"/>
          </p:cNvSpPr>
          <p:nvPr>
            <p:ph idx="1"/>
          </p:nvPr>
        </p:nvSpPr>
        <p:spPr/>
        <p:txBody>
          <a:bodyPr/>
          <a:lstStyle/>
          <a:p>
            <a:r>
              <a:rPr lang="en-US" altLang="zh-CN" dirty="0" err="1"/>
              <a:t>Javascript</a:t>
            </a:r>
            <a:r>
              <a:rPr lang="en-US" altLang="zh-CN" dirty="0"/>
              <a:t> APIs Current </a:t>
            </a:r>
            <a:r>
              <a:rPr lang="en-US" altLang="zh-CN" dirty="0" smtClean="0"/>
              <a:t>Status</a:t>
            </a:r>
            <a:r>
              <a:rPr lang="zh-CN" altLang="en-US" dirty="0" smtClean="0"/>
              <a:t>，</a:t>
            </a:r>
            <a:r>
              <a:rPr lang="en-US" altLang="zh-CN" dirty="0">
                <a:hlinkClick r:id="rId3"/>
              </a:rPr>
              <a:t> https://www.w3.org/TR/?tag=webapi#w3c_all</a:t>
            </a:r>
            <a:endParaRPr lang="en-US" altLang="zh-CN" dirty="0"/>
          </a:p>
          <a:p>
            <a:r>
              <a:rPr lang="en-US" altLang="zh-CN" dirty="0" smtClean="0"/>
              <a:t>DOM </a:t>
            </a:r>
            <a:r>
              <a:rPr lang="en-US" altLang="zh-CN" dirty="0"/>
              <a:t>Current Status </a:t>
            </a:r>
            <a:r>
              <a:rPr lang="zh-CN" altLang="en-US" dirty="0" smtClean="0"/>
              <a:t>，</a:t>
            </a:r>
            <a:r>
              <a:rPr lang="en-US" altLang="zh-CN" dirty="0">
                <a:hlinkClick r:id="rId4"/>
              </a:rPr>
              <a:t>https://www.w3.org/TR/?</a:t>
            </a:r>
            <a:r>
              <a:rPr lang="en-US" altLang="zh-CN" dirty="0" smtClean="0">
                <a:hlinkClick r:id="rId4"/>
              </a:rPr>
              <a:t>tag=dom#w3c_all</a:t>
            </a:r>
            <a:endParaRPr lang="en-US" altLang="zh-CN" dirty="0" smtClean="0"/>
          </a:p>
          <a:p>
            <a:r>
              <a:rPr lang="en-US" altLang="zh-CN" dirty="0"/>
              <a:t>DOM Living </a:t>
            </a:r>
            <a:r>
              <a:rPr lang="en-US" altLang="zh-CN" dirty="0" smtClean="0"/>
              <a:t>Standard</a:t>
            </a:r>
            <a:r>
              <a:rPr lang="zh-CN" altLang="en-US" dirty="0" smtClean="0"/>
              <a:t>，</a:t>
            </a:r>
            <a:r>
              <a:rPr lang="en-US" altLang="zh-CN" dirty="0">
                <a:hlinkClick r:id="rId5"/>
              </a:rPr>
              <a:t>https://dom.spec.whatwg.org/</a:t>
            </a:r>
            <a:endParaRPr lang="en-US" altLang="zh-CN" dirty="0" smtClean="0"/>
          </a:p>
          <a:p>
            <a:r>
              <a:rPr lang="en-US" altLang="zh-CN" dirty="0"/>
              <a:t>PPK</a:t>
            </a:r>
            <a:r>
              <a:rPr lang="zh-CN" altLang="en-US" dirty="0"/>
              <a:t>网站，</a:t>
            </a:r>
            <a:r>
              <a:rPr lang="en-US" altLang="zh-CN" dirty="0"/>
              <a:t> </a:t>
            </a:r>
            <a:r>
              <a:rPr lang="en-US" altLang="zh-CN" dirty="0">
                <a:hlinkClick r:id="rId6"/>
              </a:rPr>
              <a:t>http://www.quicksmode.org/</a:t>
            </a:r>
            <a:r>
              <a:rPr lang="en-US" altLang="zh-CN" dirty="0"/>
              <a:t> </a:t>
            </a:r>
          </a:p>
          <a:p>
            <a:r>
              <a:rPr lang="en-US" altLang="zh-CN" dirty="0"/>
              <a:t>Web browser standards support</a:t>
            </a:r>
            <a:r>
              <a:rPr lang="zh-CN" altLang="en-US" dirty="0"/>
              <a:t>，</a:t>
            </a:r>
            <a:r>
              <a:rPr lang="en-US" altLang="zh-CN" dirty="0"/>
              <a:t> </a:t>
            </a:r>
            <a:r>
              <a:rPr lang="en-US" altLang="zh-CN" dirty="0">
                <a:hlinkClick r:id="rId7"/>
              </a:rPr>
              <a:t>http://www.webdevout.net/browser-support</a:t>
            </a:r>
            <a:r>
              <a:rPr lang="en-US" altLang="zh-CN" dirty="0"/>
              <a:t> </a:t>
            </a:r>
          </a:p>
          <a:p>
            <a:endParaRPr lang="zh-CN" altLang="en-US" dirty="0"/>
          </a:p>
        </p:txBody>
      </p:sp>
    </p:spTree>
    <p:extLst>
      <p:ext uri="{BB962C8B-B14F-4D97-AF65-F5344CB8AC3E}">
        <p14:creationId xmlns:p14="http://schemas.microsoft.com/office/powerpoint/2010/main" val="2916587315"/>
      </p:ext>
    </p:extLst>
  </p:cSld>
  <p:clrMapOvr>
    <a:masterClrMapping/>
  </p:clrMapOvr>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参考书籍</a:t>
            </a:r>
          </a:p>
        </p:txBody>
      </p:sp>
      <p:pic>
        <p:nvPicPr>
          <p:cNvPr id="7" name="内容占位符 6"/>
          <p:cNvPicPr>
            <a:picLocks noGrp="1" noChangeAspect="1"/>
          </p:cNvPicPr>
          <p:nvPr>
            <p:ph sz="half" idx="1"/>
          </p:nvPr>
        </p:nvPicPr>
        <p:blipFill>
          <a:blip r:embed="rId2"/>
          <a:stretch>
            <a:fillRect/>
          </a:stretch>
        </p:blipFill>
        <p:spPr>
          <a:xfrm>
            <a:off x="1606078" y="1905000"/>
            <a:ext cx="4103043" cy="4114800"/>
          </a:xfrm>
          <a:prstGeom prst="rect">
            <a:avLst/>
          </a:prstGeom>
        </p:spPr>
      </p:pic>
      <p:pic>
        <p:nvPicPr>
          <p:cNvPr id="8" name="内容占位符 7"/>
          <p:cNvPicPr>
            <a:picLocks noGrp="1" noChangeAspect="1"/>
          </p:cNvPicPr>
          <p:nvPr>
            <p:ph sz="half" idx="2"/>
          </p:nvPr>
        </p:nvPicPr>
        <p:blipFill>
          <a:blip r:embed="rId3"/>
          <a:stretch>
            <a:fillRect/>
          </a:stretch>
        </p:blipFill>
        <p:spPr>
          <a:xfrm>
            <a:off x="7286650" y="1905000"/>
            <a:ext cx="3308299" cy="4114800"/>
          </a:xfrm>
          <a:prstGeom prst="rect">
            <a:avLst/>
          </a:prstGeom>
        </p:spPr>
      </p:pic>
    </p:spTree>
    <p:extLst>
      <p:ext uri="{BB962C8B-B14F-4D97-AF65-F5344CB8AC3E}">
        <p14:creationId xmlns:p14="http://schemas.microsoft.com/office/powerpoint/2010/main" val="3307036140"/>
      </p:ext>
    </p:extLst>
  </p:cSld>
  <p:clrMapOvr>
    <a:masterClrMapping/>
  </p:clrMapOvr>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参考书籍</a:t>
            </a:r>
          </a:p>
        </p:txBody>
      </p:sp>
      <p:pic>
        <p:nvPicPr>
          <p:cNvPr id="6" name="内容占位符 5"/>
          <p:cNvPicPr>
            <a:picLocks noGrp="1" noChangeAspect="1"/>
          </p:cNvPicPr>
          <p:nvPr>
            <p:ph sz="half" idx="1"/>
          </p:nvPr>
        </p:nvPicPr>
        <p:blipFill>
          <a:blip r:embed="rId2"/>
          <a:stretch>
            <a:fillRect/>
          </a:stretch>
        </p:blipFill>
        <p:spPr>
          <a:xfrm>
            <a:off x="2019161" y="1905000"/>
            <a:ext cx="3276877" cy="4114800"/>
          </a:xfrm>
          <a:prstGeom prst="rect">
            <a:avLst/>
          </a:prstGeom>
        </p:spPr>
      </p:pic>
      <p:pic>
        <p:nvPicPr>
          <p:cNvPr id="8" name="内容占位符 4"/>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7446587" y="1907078"/>
            <a:ext cx="2988425" cy="4110644"/>
          </a:xfrm>
        </p:spPr>
      </p:pic>
    </p:spTree>
    <p:extLst>
      <p:ext uri="{BB962C8B-B14F-4D97-AF65-F5344CB8AC3E}">
        <p14:creationId xmlns:p14="http://schemas.microsoft.com/office/powerpoint/2010/main" val="727746660"/>
      </p:ext>
    </p:extLst>
  </p:cSld>
  <p:clrMapOvr>
    <a:masterClrMapping/>
  </p:clrMapOvr>
  <p:timing>
    <p:tnLst>
      <p:par>
        <p:cT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ctrTitle"/>
          </p:nvPr>
        </p:nvSpPr>
        <p:spPr/>
        <p:txBody>
          <a:bodyPr/>
          <a:lstStyle/>
          <a:p>
            <a:r>
              <a:rPr lang="en-US" altLang="zh-CN" dirty="0" smtClean="0"/>
              <a:t>Q &amp; A</a:t>
            </a:r>
            <a:endParaRPr lang="zh-CN" altLang="en-US" dirty="0"/>
          </a:p>
        </p:txBody>
      </p:sp>
    </p:spTree>
    <p:extLst>
      <p:ext uri="{BB962C8B-B14F-4D97-AF65-F5344CB8AC3E}">
        <p14:creationId xmlns:p14="http://schemas.microsoft.com/office/powerpoint/2010/main" val="304900708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window</a:t>
            </a:r>
            <a:r>
              <a:rPr lang="zh-CN" altLang="en-US" dirty="0"/>
              <a:t>对象</a:t>
            </a:r>
          </a:p>
        </p:txBody>
      </p:sp>
      <p:sp>
        <p:nvSpPr>
          <p:cNvPr id="3" name="内容占位符 2"/>
          <p:cNvSpPr>
            <a:spLocks noGrp="1"/>
          </p:cNvSpPr>
          <p:nvPr>
            <p:ph sz="half" idx="1"/>
          </p:nvPr>
        </p:nvSpPr>
        <p:spPr/>
        <p:txBody>
          <a:bodyPr/>
          <a:lstStyle/>
          <a:p>
            <a:r>
              <a:rPr lang="zh-CN" altLang="en-US" dirty="0" smtClean="0"/>
              <a:t>状态栏操作主要属性</a:t>
            </a:r>
            <a:endParaRPr lang="en-US" altLang="zh-CN" dirty="0" smtClean="0"/>
          </a:p>
          <a:p>
            <a:pPr lvl="1"/>
            <a:r>
              <a:rPr lang="en-US" altLang="zh-CN" dirty="0" err="1" smtClean="0"/>
              <a:t>defaultStatus</a:t>
            </a:r>
            <a:r>
              <a:rPr lang="zh-CN" altLang="en-US" dirty="0"/>
              <a:t>：</a:t>
            </a:r>
            <a:r>
              <a:rPr lang="zh-CN" altLang="en-US" dirty="0" smtClean="0"/>
              <a:t>状态栏默认值</a:t>
            </a:r>
            <a:endParaRPr lang="zh-CN" altLang="en-US" dirty="0"/>
          </a:p>
          <a:p>
            <a:pPr lvl="1"/>
            <a:r>
              <a:rPr lang="en-US" altLang="zh-CN" dirty="0" smtClean="0"/>
              <a:t>status</a:t>
            </a:r>
            <a:r>
              <a:rPr lang="zh-CN" altLang="en-US" dirty="0" smtClean="0"/>
              <a:t>：状态栏值</a:t>
            </a:r>
            <a:endParaRPr lang="en-US" altLang="zh-CN" dirty="0" smtClean="0"/>
          </a:p>
          <a:p>
            <a:pPr lvl="1"/>
            <a:r>
              <a:rPr lang="zh-CN" altLang="en-US" dirty="0" smtClean="0"/>
              <a:t>现代浏览器多屏蔽状态栏设置</a:t>
            </a:r>
            <a:endParaRPr lang="en-US" altLang="zh-CN" dirty="0" smtClean="0"/>
          </a:p>
          <a:p>
            <a:pPr lvl="1"/>
            <a:r>
              <a:rPr lang="en-US" altLang="zh-CN" dirty="0" smtClean="0">
                <a:hlinkClick r:id="rId2" action="ppaction://hlinkfile"/>
              </a:rPr>
              <a:t>example</a:t>
            </a:r>
            <a:endParaRPr lang="en-US" altLang="zh-CN" dirty="0" smtClean="0"/>
          </a:p>
        </p:txBody>
      </p:sp>
      <p:sp>
        <p:nvSpPr>
          <p:cNvPr id="4" name="内容占位符 3"/>
          <p:cNvSpPr>
            <a:spLocks noGrp="1"/>
          </p:cNvSpPr>
          <p:nvPr>
            <p:ph sz="half" idx="2"/>
          </p:nvPr>
        </p:nvSpPr>
        <p:spPr/>
        <p:txBody>
          <a:bodyPr/>
          <a:lstStyle/>
          <a:p>
            <a:r>
              <a:rPr lang="zh-CN" altLang="en-US"/>
              <a:t>系统对话框主要方法</a:t>
            </a:r>
            <a:endParaRPr lang="en-US" altLang="zh-CN"/>
          </a:p>
          <a:p>
            <a:pPr lvl="1" eaLnBrk="1" hangingPunct="1"/>
            <a:r>
              <a:rPr lang="en-US" altLang="zh-CN"/>
              <a:t>alert(text)</a:t>
            </a:r>
            <a:r>
              <a:rPr lang="zh-CN" altLang="en-US"/>
              <a:t>：</a:t>
            </a:r>
            <a:r>
              <a:rPr lang="en-US" altLang="zh-CN"/>
              <a:t>alert</a:t>
            </a:r>
            <a:r>
              <a:rPr lang="zh-CN" altLang="en-US"/>
              <a:t>窗口</a:t>
            </a:r>
          </a:p>
          <a:p>
            <a:pPr lvl="1" eaLnBrk="1" hangingPunct="1"/>
            <a:r>
              <a:rPr lang="en-US" altLang="zh-CN"/>
              <a:t>confirm(text)</a:t>
            </a:r>
            <a:r>
              <a:rPr lang="zh-CN" altLang="en-US"/>
              <a:t>：</a:t>
            </a:r>
            <a:r>
              <a:rPr lang="en-US" altLang="zh-CN"/>
              <a:t>confirm</a:t>
            </a:r>
            <a:r>
              <a:rPr lang="zh-CN" altLang="en-US"/>
              <a:t>窗口</a:t>
            </a:r>
          </a:p>
          <a:p>
            <a:pPr lvl="1" eaLnBrk="1" hangingPunct="1"/>
            <a:r>
              <a:rPr lang="en-US" altLang="zh-CN"/>
              <a:t>prompt(text,defaultmessage)</a:t>
            </a:r>
            <a:r>
              <a:rPr lang="zh-CN" altLang="en-US"/>
              <a:t>：</a:t>
            </a:r>
            <a:r>
              <a:rPr lang="en-US" altLang="zh-CN"/>
              <a:t>prompt</a:t>
            </a:r>
            <a:r>
              <a:rPr lang="zh-CN" altLang="en-US"/>
              <a:t>窗口</a:t>
            </a:r>
          </a:p>
          <a:p>
            <a:pPr lvl="1"/>
            <a:r>
              <a:rPr lang="en-US" altLang="zh-CN">
                <a:hlinkClick r:id="rId3" action="ppaction://hlinkfile"/>
              </a:rPr>
              <a:t>example</a:t>
            </a:r>
            <a:endParaRPr lang="zh-CN" altLang="en-US" dirty="0"/>
          </a:p>
        </p:txBody>
      </p:sp>
    </p:spTree>
    <p:extLst>
      <p:ext uri="{BB962C8B-B14F-4D97-AF65-F5344CB8AC3E}">
        <p14:creationId xmlns:p14="http://schemas.microsoft.com/office/powerpoint/2010/main" val="45337347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window</a:t>
            </a:r>
            <a:r>
              <a:rPr lang="zh-CN" altLang="en-US" dirty="0"/>
              <a:t>对象</a:t>
            </a:r>
          </a:p>
        </p:txBody>
      </p:sp>
      <p:sp>
        <p:nvSpPr>
          <p:cNvPr id="3" name="内容占位符 2"/>
          <p:cNvSpPr>
            <a:spLocks noGrp="1"/>
          </p:cNvSpPr>
          <p:nvPr>
            <p:ph idx="1"/>
          </p:nvPr>
        </p:nvSpPr>
        <p:spPr/>
        <p:txBody>
          <a:bodyPr/>
          <a:lstStyle/>
          <a:p>
            <a:r>
              <a:rPr lang="zh-CN" altLang="en-US" dirty="0" smtClean="0"/>
              <a:t>窗口创建相关主要属性和对象</a:t>
            </a:r>
            <a:endParaRPr lang="en-US" altLang="zh-CN" dirty="0" smtClean="0"/>
          </a:p>
          <a:p>
            <a:pPr lvl="1"/>
            <a:r>
              <a:rPr lang="en-US" altLang="zh-CN" dirty="0" smtClean="0"/>
              <a:t>opener</a:t>
            </a:r>
            <a:r>
              <a:rPr lang="zh-CN" altLang="en-US" dirty="0" smtClean="0"/>
              <a:t>：打开</a:t>
            </a:r>
            <a:r>
              <a:rPr lang="zh-CN" altLang="en-US" dirty="0"/>
              <a:t>该窗口的</a:t>
            </a:r>
            <a:r>
              <a:rPr lang="zh-CN" altLang="en-US" dirty="0" smtClean="0"/>
              <a:t>窗口</a:t>
            </a:r>
            <a:endParaRPr lang="en-US" altLang="zh-CN" dirty="0" smtClean="0"/>
          </a:p>
          <a:p>
            <a:pPr lvl="1"/>
            <a:r>
              <a:rPr lang="en-US" altLang="zh-CN" dirty="0" smtClean="0"/>
              <a:t>closed</a:t>
            </a:r>
            <a:r>
              <a:rPr lang="zh-CN" altLang="en-US" dirty="0" smtClean="0"/>
              <a:t>：窗口是否</a:t>
            </a:r>
            <a:r>
              <a:rPr lang="zh-CN" altLang="en-US" dirty="0"/>
              <a:t>已经关闭</a:t>
            </a:r>
          </a:p>
          <a:p>
            <a:pPr lvl="1"/>
            <a:r>
              <a:rPr lang="en-US" altLang="zh-CN" dirty="0"/>
              <a:t>open(</a:t>
            </a:r>
            <a:r>
              <a:rPr lang="en-US" altLang="zh-CN" dirty="0" err="1"/>
              <a:t>url,name</a:t>
            </a:r>
            <a:r>
              <a:rPr lang="en-US" altLang="zh-CN" dirty="0"/>
              <a:t>,[option</a:t>
            </a:r>
            <a:r>
              <a:rPr lang="en-US" altLang="zh-CN" dirty="0" smtClean="0"/>
              <a:t>])</a:t>
            </a:r>
            <a:r>
              <a:rPr lang="zh-CN" altLang="en-US" dirty="0" smtClean="0"/>
              <a:t>：创建新窗口</a:t>
            </a:r>
            <a:endParaRPr lang="en-US" altLang="zh-CN" dirty="0" smtClean="0"/>
          </a:p>
          <a:p>
            <a:pPr lvl="2"/>
            <a:r>
              <a:rPr lang="en-US" altLang="zh-CN" dirty="0" smtClean="0"/>
              <a:t>name</a:t>
            </a:r>
            <a:r>
              <a:rPr lang="zh-CN" altLang="en-US" dirty="0" smtClean="0"/>
              <a:t>可以是命名的，也可以是</a:t>
            </a:r>
            <a:r>
              <a:rPr lang="en-US" altLang="zh-CN" dirty="0" smtClean="0"/>
              <a:t>_self</a:t>
            </a:r>
            <a:r>
              <a:rPr lang="zh-CN" altLang="en-US" dirty="0" smtClean="0"/>
              <a:t>，</a:t>
            </a:r>
            <a:r>
              <a:rPr lang="en-US" altLang="zh-CN" dirty="0" smtClean="0"/>
              <a:t>_parent</a:t>
            </a:r>
            <a:r>
              <a:rPr lang="zh-CN" altLang="en-US" dirty="0" smtClean="0"/>
              <a:t>，</a:t>
            </a:r>
            <a:r>
              <a:rPr lang="en-US" altLang="zh-CN" dirty="0" smtClean="0"/>
              <a:t>_top</a:t>
            </a:r>
            <a:r>
              <a:rPr lang="zh-CN" altLang="en-US" dirty="0" smtClean="0"/>
              <a:t>，</a:t>
            </a:r>
            <a:r>
              <a:rPr lang="en-US" altLang="zh-CN" dirty="0" smtClean="0"/>
              <a:t>_blank</a:t>
            </a:r>
            <a:r>
              <a:rPr lang="zh-CN" altLang="en-US" dirty="0" smtClean="0"/>
              <a:t>中一个</a:t>
            </a:r>
            <a:endParaRPr lang="en-US" altLang="zh-CN" dirty="0" smtClean="0"/>
          </a:p>
          <a:p>
            <a:pPr lvl="2"/>
            <a:r>
              <a:rPr lang="en-US" altLang="zh-CN" dirty="0"/>
              <a:t>option: toolbar, location, </a:t>
            </a:r>
            <a:r>
              <a:rPr lang="en-US" altLang="zh-CN" dirty="0" err="1"/>
              <a:t>derectories</a:t>
            </a:r>
            <a:r>
              <a:rPr lang="en-US" altLang="zh-CN" dirty="0"/>
              <a:t>, </a:t>
            </a:r>
            <a:r>
              <a:rPr lang="en-US" altLang="zh-CN" dirty="0" err="1"/>
              <a:t>fullscreen</a:t>
            </a:r>
            <a:r>
              <a:rPr lang="en-US" altLang="zh-CN" dirty="0"/>
              <a:t>, </a:t>
            </a:r>
            <a:r>
              <a:rPr lang="en-US" altLang="zh-CN" dirty="0" err="1"/>
              <a:t>menubar</a:t>
            </a:r>
            <a:r>
              <a:rPr lang="en-US" altLang="zh-CN" dirty="0"/>
              <a:t> , </a:t>
            </a:r>
            <a:r>
              <a:rPr lang="en-US" altLang="zh-CN" dirty="0" err="1"/>
              <a:t>titlebar</a:t>
            </a:r>
            <a:r>
              <a:rPr lang="en-US" altLang="zh-CN" dirty="0"/>
              <a:t>, status</a:t>
            </a:r>
            <a:r>
              <a:rPr lang="zh-CN" altLang="en-US" dirty="0"/>
              <a:t>，</a:t>
            </a:r>
            <a:r>
              <a:rPr lang="en-US" altLang="zh-CN" dirty="0"/>
              <a:t>top</a:t>
            </a:r>
            <a:r>
              <a:rPr lang="zh-CN" altLang="en-US" dirty="0"/>
              <a:t>，</a:t>
            </a:r>
            <a:r>
              <a:rPr lang="en-US" altLang="zh-CN" dirty="0"/>
              <a:t>left</a:t>
            </a:r>
            <a:r>
              <a:rPr lang="zh-CN" altLang="en-US" dirty="0"/>
              <a:t>，</a:t>
            </a:r>
            <a:r>
              <a:rPr lang="en-US" altLang="zh-CN" dirty="0"/>
              <a:t>height</a:t>
            </a:r>
            <a:r>
              <a:rPr lang="zh-CN" altLang="en-US" dirty="0"/>
              <a:t>，</a:t>
            </a:r>
            <a:r>
              <a:rPr lang="en-US" altLang="zh-CN" dirty="0" smtClean="0"/>
              <a:t>width</a:t>
            </a:r>
            <a:r>
              <a:rPr lang="zh-CN" altLang="en-US" dirty="0" smtClean="0"/>
              <a:t>等</a:t>
            </a:r>
            <a:endParaRPr lang="en-US" altLang="zh-CN" dirty="0" smtClean="0"/>
          </a:p>
          <a:p>
            <a:pPr lvl="1"/>
            <a:r>
              <a:rPr lang="en-US" altLang="zh-CN" dirty="0"/>
              <a:t>close</a:t>
            </a:r>
            <a:r>
              <a:rPr lang="en-US" altLang="zh-CN" dirty="0" smtClean="0"/>
              <a:t>()</a:t>
            </a:r>
            <a:r>
              <a:rPr lang="zh-CN" altLang="en-US" dirty="0" smtClean="0"/>
              <a:t>：关闭窗口</a:t>
            </a:r>
            <a:endParaRPr lang="en-US" altLang="zh-CN" dirty="0" smtClean="0"/>
          </a:p>
          <a:p>
            <a:pPr lvl="1"/>
            <a:r>
              <a:rPr lang="en-US" altLang="zh-CN" dirty="0" smtClean="0">
                <a:hlinkClick r:id="rId3" action="ppaction://hlinkfile"/>
              </a:rPr>
              <a:t>example</a:t>
            </a:r>
            <a:endParaRPr lang="zh-CN" altLang="en-US" dirty="0"/>
          </a:p>
        </p:txBody>
      </p:sp>
    </p:spTree>
    <p:extLst>
      <p:ext uri="{BB962C8B-B14F-4D97-AF65-F5344CB8AC3E}">
        <p14:creationId xmlns:p14="http://schemas.microsoft.com/office/powerpoint/2010/main" val="376408202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window</a:t>
            </a:r>
            <a:r>
              <a:rPr lang="zh-CN" altLang="en-US" dirty="0"/>
              <a:t>对象</a:t>
            </a:r>
          </a:p>
        </p:txBody>
      </p:sp>
      <p:sp>
        <p:nvSpPr>
          <p:cNvPr id="3" name="内容占位符 2"/>
          <p:cNvSpPr>
            <a:spLocks noGrp="1"/>
          </p:cNvSpPr>
          <p:nvPr>
            <p:ph idx="1"/>
          </p:nvPr>
        </p:nvSpPr>
        <p:spPr/>
        <p:txBody>
          <a:bodyPr/>
          <a:lstStyle/>
          <a:p>
            <a:r>
              <a:rPr lang="zh-CN" altLang="en-US" dirty="0" smtClean="0"/>
              <a:t>窗口大小和移动主要方法</a:t>
            </a:r>
            <a:endParaRPr lang="en-US" altLang="zh-CN" dirty="0" smtClean="0"/>
          </a:p>
          <a:p>
            <a:pPr lvl="1"/>
            <a:r>
              <a:rPr lang="en-US" altLang="zh-CN" dirty="0" err="1" smtClean="0"/>
              <a:t>moveTo</a:t>
            </a:r>
            <a:r>
              <a:rPr lang="en-US" altLang="zh-CN" dirty="0" smtClean="0"/>
              <a:t>(</a:t>
            </a:r>
            <a:r>
              <a:rPr lang="en-US" altLang="zh-CN" dirty="0" err="1" smtClean="0"/>
              <a:t>x,y</a:t>
            </a:r>
            <a:r>
              <a:rPr lang="en-US" altLang="zh-CN" dirty="0" smtClean="0"/>
              <a:t>)</a:t>
            </a:r>
            <a:r>
              <a:rPr lang="zh-CN" altLang="en-US" dirty="0" smtClean="0"/>
              <a:t>：移动窗口到绝对位置</a:t>
            </a:r>
            <a:endParaRPr lang="en-US" altLang="zh-CN" dirty="0" smtClean="0"/>
          </a:p>
          <a:p>
            <a:pPr lvl="1"/>
            <a:r>
              <a:rPr lang="en-US" altLang="zh-CN" dirty="0" err="1" smtClean="0"/>
              <a:t>moveBy</a:t>
            </a:r>
            <a:r>
              <a:rPr lang="en-US" altLang="zh-CN" dirty="0" smtClean="0"/>
              <a:t>(</a:t>
            </a:r>
            <a:r>
              <a:rPr lang="en-US" altLang="zh-CN" dirty="0" err="1" smtClean="0"/>
              <a:t>x,y</a:t>
            </a:r>
            <a:r>
              <a:rPr lang="en-US" altLang="zh-CN" dirty="0" smtClean="0"/>
              <a:t>)</a:t>
            </a:r>
            <a:r>
              <a:rPr lang="zh-CN" altLang="en-US" dirty="0" smtClean="0"/>
              <a:t>：移动窗口到相对位置</a:t>
            </a:r>
            <a:endParaRPr lang="en-US" altLang="zh-CN" dirty="0" smtClean="0"/>
          </a:p>
          <a:p>
            <a:pPr lvl="1"/>
            <a:r>
              <a:rPr lang="en-US" altLang="zh-CN" dirty="0" err="1" smtClean="0"/>
              <a:t>resizeTo</a:t>
            </a:r>
            <a:r>
              <a:rPr lang="en-US" altLang="zh-CN" dirty="0" smtClean="0"/>
              <a:t>(</a:t>
            </a:r>
            <a:r>
              <a:rPr lang="en-US" altLang="zh-CN" dirty="0" err="1" smtClean="0"/>
              <a:t>x,y</a:t>
            </a:r>
            <a:r>
              <a:rPr lang="en-US" altLang="zh-CN" dirty="0" smtClean="0"/>
              <a:t>)</a:t>
            </a:r>
            <a:r>
              <a:rPr lang="zh-CN" altLang="en-US" dirty="0" smtClean="0"/>
              <a:t>：按绝对像素放缩窗口</a:t>
            </a:r>
            <a:endParaRPr lang="en-US" altLang="zh-CN" dirty="0" smtClean="0"/>
          </a:p>
          <a:p>
            <a:pPr lvl="1"/>
            <a:r>
              <a:rPr lang="en-US" altLang="zh-CN" dirty="0" err="1" smtClean="0"/>
              <a:t>resizeBy</a:t>
            </a:r>
            <a:r>
              <a:rPr lang="en-US" altLang="zh-CN" dirty="0" smtClean="0"/>
              <a:t>(</a:t>
            </a:r>
            <a:r>
              <a:rPr lang="en-US" altLang="zh-CN" dirty="0" err="1" smtClean="0"/>
              <a:t>x,y</a:t>
            </a:r>
            <a:r>
              <a:rPr lang="en-US" altLang="zh-CN" dirty="0" smtClean="0"/>
              <a:t>)</a:t>
            </a:r>
            <a:r>
              <a:rPr lang="zh-CN" altLang="en-US" dirty="0" smtClean="0"/>
              <a:t>：按相对像素放缩窗口</a:t>
            </a:r>
            <a:endParaRPr lang="en-US" altLang="zh-CN" dirty="0" smtClean="0"/>
          </a:p>
          <a:p>
            <a:pPr lvl="1"/>
            <a:r>
              <a:rPr lang="zh-CN" altLang="en-US" dirty="0" smtClean="0"/>
              <a:t>现代浏览器默认禁用该方法</a:t>
            </a:r>
            <a:endParaRPr lang="en-US" altLang="zh-CN" dirty="0" smtClean="0"/>
          </a:p>
          <a:p>
            <a:pPr lvl="1"/>
            <a:r>
              <a:rPr lang="en-US" altLang="zh-CN" dirty="0">
                <a:hlinkClick r:id="rId2" action="ppaction://hlinkfile"/>
              </a:rPr>
              <a:t>example</a:t>
            </a:r>
            <a:endParaRPr lang="zh-CN" altLang="en-US" dirty="0"/>
          </a:p>
        </p:txBody>
      </p:sp>
    </p:spTree>
    <p:extLst>
      <p:ext uri="{BB962C8B-B14F-4D97-AF65-F5344CB8AC3E}">
        <p14:creationId xmlns:p14="http://schemas.microsoft.com/office/powerpoint/2010/main" val="203912724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window</a:t>
            </a:r>
            <a:r>
              <a:rPr lang="zh-CN" altLang="en-US" dirty="0"/>
              <a:t>对象</a:t>
            </a:r>
          </a:p>
        </p:txBody>
      </p:sp>
      <p:sp>
        <p:nvSpPr>
          <p:cNvPr id="3" name="内容占位符 2"/>
          <p:cNvSpPr>
            <a:spLocks noGrp="1"/>
          </p:cNvSpPr>
          <p:nvPr>
            <p:ph idx="1"/>
          </p:nvPr>
        </p:nvSpPr>
        <p:spPr/>
        <p:txBody>
          <a:bodyPr/>
          <a:lstStyle/>
          <a:p>
            <a:r>
              <a:rPr lang="en-US" altLang="zh-CN" dirty="0" smtClean="0"/>
              <a:t>JavaScript</a:t>
            </a:r>
            <a:r>
              <a:rPr lang="zh-CN" altLang="en-US" dirty="0" smtClean="0"/>
              <a:t>是单线程语言，但可通过设置超时调用或间歇调用来调度代码在特定时刻执行</a:t>
            </a:r>
            <a:endParaRPr lang="en-US" altLang="zh-CN" dirty="0" smtClean="0"/>
          </a:p>
          <a:p>
            <a:pPr lvl="1"/>
            <a:r>
              <a:rPr lang="zh-CN" altLang="en-US" dirty="0"/>
              <a:t>本质是在指定时间后把代码放入</a:t>
            </a:r>
            <a:r>
              <a:rPr lang="en-US" altLang="zh-CN" dirty="0"/>
              <a:t>JavaScript</a:t>
            </a:r>
            <a:r>
              <a:rPr lang="zh-CN" altLang="en-US" dirty="0"/>
              <a:t>进程</a:t>
            </a:r>
            <a:r>
              <a:rPr lang="zh-CN" altLang="en-US" dirty="0" smtClean="0"/>
              <a:t>时间</a:t>
            </a:r>
            <a:r>
              <a:rPr lang="zh-CN" altLang="en-US" dirty="0"/>
              <a:t>线</a:t>
            </a:r>
            <a:endParaRPr lang="en-US" altLang="zh-CN" dirty="0" smtClean="0"/>
          </a:p>
          <a:p>
            <a:pPr lvl="1"/>
            <a:r>
              <a:rPr lang="zh-CN" altLang="en-US" dirty="0" smtClean="0"/>
              <a:t>一般建议用超时调用来替代间歇调用</a:t>
            </a:r>
            <a:endParaRPr lang="en-US" altLang="zh-CN" dirty="0" smtClean="0"/>
          </a:p>
          <a:p>
            <a:pPr lvl="2"/>
            <a:r>
              <a:rPr lang="zh-CN" altLang="en-US" dirty="0" smtClean="0"/>
              <a:t>因为可能会出现前序代码未执行完就要插入新代码情况</a:t>
            </a:r>
            <a:endParaRPr lang="zh-CN" altLang="en-US" dirty="0"/>
          </a:p>
        </p:txBody>
      </p:sp>
      <p:pic>
        <p:nvPicPr>
          <p:cNvPr id="4" name="图片 3"/>
          <p:cNvPicPr>
            <a:picLocks noChangeAspect="1"/>
          </p:cNvPicPr>
          <p:nvPr/>
        </p:nvPicPr>
        <p:blipFill>
          <a:blip r:embed="rId2"/>
          <a:stretch>
            <a:fillRect/>
          </a:stretch>
        </p:blipFill>
        <p:spPr>
          <a:xfrm>
            <a:off x="2133600" y="4522740"/>
            <a:ext cx="8330176" cy="1954260"/>
          </a:xfrm>
          <a:prstGeom prst="rect">
            <a:avLst/>
          </a:prstGeom>
        </p:spPr>
      </p:pic>
    </p:spTree>
    <p:extLst>
      <p:ext uri="{BB962C8B-B14F-4D97-AF65-F5344CB8AC3E}">
        <p14:creationId xmlns:p14="http://schemas.microsoft.com/office/powerpoint/2010/main" val="341376476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window</a:t>
            </a:r>
            <a:r>
              <a:rPr lang="zh-CN" altLang="en-US" dirty="0"/>
              <a:t>对象</a:t>
            </a:r>
          </a:p>
        </p:txBody>
      </p:sp>
      <p:sp>
        <p:nvSpPr>
          <p:cNvPr id="3" name="内容占位符 2"/>
          <p:cNvSpPr>
            <a:spLocks noGrp="1"/>
          </p:cNvSpPr>
          <p:nvPr>
            <p:ph idx="1"/>
          </p:nvPr>
        </p:nvSpPr>
        <p:spPr/>
        <p:txBody>
          <a:bodyPr/>
          <a:lstStyle/>
          <a:p>
            <a:r>
              <a:rPr lang="zh-CN" altLang="en-US" dirty="0"/>
              <a:t>超时调用</a:t>
            </a:r>
            <a:endParaRPr lang="en-US" altLang="zh-CN" dirty="0"/>
          </a:p>
          <a:p>
            <a:pPr lvl="1"/>
            <a:r>
              <a:rPr lang="zh-CN" altLang="en-US" dirty="0"/>
              <a:t>在指定时间后执行代码</a:t>
            </a:r>
            <a:endParaRPr lang="en-US" altLang="zh-CN" dirty="0"/>
          </a:p>
          <a:p>
            <a:pPr lvl="1"/>
            <a:r>
              <a:rPr lang="en-US" altLang="zh-CN" dirty="0" err="1"/>
              <a:t>setTimeout</a:t>
            </a:r>
            <a:r>
              <a:rPr lang="en-US" altLang="zh-CN" dirty="0"/>
              <a:t>(</a:t>
            </a:r>
            <a:r>
              <a:rPr lang="en-US" altLang="zh-CN" dirty="0" err="1"/>
              <a:t>code,time</a:t>
            </a:r>
            <a:r>
              <a:rPr lang="en-US" altLang="zh-CN" dirty="0"/>
              <a:t>)</a:t>
            </a:r>
          </a:p>
          <a:p>
            <a:pPr lvl="2"/>
            <a:r>
              <a:rPr lang="en-US" altLang="zh-CN" dirty="0" smtClean="0"/>
              <a:t>code</a:t>
            </a:r>
            <a:r>
              <a:rPr lang="zh-CN" altLang="en-US" dirty="0" smtClean="0"/>
              <a:t>可以是字符串或函数，推荐函数</a:t>
            </a:r>
            <a:endParaRPr lang="en-US" altLang="zh-CN" dirty="0" smtClean="0"/>
          </a:p>
          <a:p>
            <a:pPr lvl="2"/>
            <a:r>
              <a:rPr lang="en-US" altLang="zh-CN" dirty="0" smtClean="0"/>
              <a:t>time</a:t>
            </a:r>
            <a:r>
              <a:rPr lang="zh-CN" altLang="en-US" dirty="0" smtClean="0"/>
              <a:t>是表示等待多少时间的毫秒数</a:t>
            </a:r>
            <a:endParaRPr lang="en-US" altLang="zh-CN" dirty="0" smtClean="0"/>
          </a:p>
          <a:p>
            <a:pPr lvl="2"/>
            <a:r>
              <a:rPr lang="en-US" altLang="zh-CN" dirty="0" smtClean="0">
                <a:hlinkClick r:id="rId3" action="ppaction://hlinkfile"/>
              </a:rPr>
              <a:t>example</a:t>
            </a:r>
            <a:endParaRPr lang="en-US" altLang="zh-CN" dirty="0" smtClean="0"/>
          </a:p>
          <a:p>
            <a:pPr lvl="1"/>
            <a:r>
              <a:rPr lang="en-US" altLang="zh-CN" dirty="0" err="1" smtClean="0"/>
              <a:t>clearTimeout</a:t>
            </a:r>
            <a:r>
              <a:rPr lang="en-US" altLang="zh-CN" dirty="0" smtClean="0"/>
              <a:t>(id)</a:t>
            </a:r>
          </a:p>
          <a:p>
            <a:pPr lvl="2"/>
            <a:r>
              <a:rPr lang="en-US" altLang="zh-CN" dirty="0" err="1"/>
              <a:t>setTimeout</a:t>
            </a:r>
            <a:r>
              <a:rPr lang="zh-CN" altLang="en-US" dirty="0" smtClean="0"/>
              <a:t>会</a:t>
            </a:r>
            <a:r>
              <a:rPr lang="zh-CN" altLang="en-US" dirty="0"/>
              <a:t>返回一个表示超时调用的</a:t>
            </a:r>
            <a:r>
              <a:rPr lang="en-US" altLang="zh-CN" dirty="0"/>
              <a:t>id</a:t>
            </a:r>
            <a:r>
              <a:rPr lang="zh-CN" altLang="en-US" dirty="0"/>
              <a:t>，可以用于取消尚未执行的调用</a:t>
            </a:r>
            <a:endParaRPr lang="en-US" altLang="zh-CN" dirty="0"/>
          </a:p>
          <a:p>
            <a:pPr lvl="2"/>
            <a:r>
              <a:rPr lang="en-US" altLang="zh-CN" dirty="0">
                <a:hlinkClick r:id="rId4" action="ppaction://hlinkfile"/>
              </a:rPr>
              <a:t>example</a:t>
            </a:r>
            <a:endParaRPr lang="zh-CN" altLang="en-US" dirty="0"/>
          </a:p>
        </p:txBody>
      </p:sp>
    </p:spTree>
    <p:extLst>
      <p:ext uri="{BB962C8B-B14F-4D97-AF65-F5344CB8AC3E}">
        <p14:creationId xmlns:p14="http://schemas.microsoft.com/office/powerpoint/2010/main" val="225028326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window</a:t>
            </a:r>
            <a:r>
              <a:rPr lang="zh-CN" altLang="en-US" dirty="0"/>
              <a:t>对象</a:t>
            </a:r>
          </a:p>
        </p:txBody>
      </p:sp>
      <p:sp>
        <p:nvSpPr>
          <p:cNvPr id="3" name="内容占位符 2"/>
          <p:cNvSpPr>
            <a:spLocks noGrp="1"/>
          </p:cNvSpPr>
          <p:nvPr>
            <p:ph idx="1"/>
          </p:nvPr>
        </p:nvSpPr>
        <p:spPr/>
        <p:txBody>
          <a:bodyPr/>
          <a:lstStyle/>
          <a:p>
            <a:r>
              <a:rPr lang="zh-CN" altLang="en-US" dirty="0"/>
              <a:t>超时调用</a:t>
            </a:r>
          </a:p>
        </p:txBody>
      </p:sp>
      <p:pic>
        <p:nvPicPr>
          <p:cNvPr id="4" name="图片 3"/>
          <p:cNvPicPr>
            <a:picLocks noChangeAspect="1"/>
          </p:cNvPicPr>
          <p:nvPr/>
        </p:nvPicPr>
        <p:blipFill>
          <a:blip r:embed="rId3"/>
          <a:stretch>
            <a:fillRect/>
          </a:stretch>
        </p:blipFill>
        <p:spPr>
          <a:xfrm>
            <a:off x="1847528" y="2780928"/>
            <a:ext cx="8352928" cy="2930962"/>
          </a:xfrm>
          <a:prstGeom prst="rect">
            <a:avLst/>
          </a:prstGeom>
        </p:spPr>
      </p:pic>
    </p:spTree>
    <p:extLst>
      <p:ext uri="{BB962C8B-B14F-4D97-AF65-F5344CB8AC3E}">
        <p14:creationId xmlns:p14="http://schemas.microsoft.com/office/powerpoint/2010/main" val="226382687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window</a:t>
            </a:r>
            <a:r>
              <a:rPr lang="zh-CN" altLang="en-US" dirty="0"/>
              <a:t>对象</a:t>
            </a:r>
          </a:p>
        </p:txBody>
      </p:sp>
      <p:sp>
        <p:nvSpPr>
          <p:cNvPr id="3" name="内容占位符 2"/>
          <p:cNvSpPr>
            <a:spLocks noGrp="1"/>
          </p:cNvSpPr>
          <p:nvPr>
            <p:ph idx="1"/>
          </p:nvPr>
        </p:nvSpPr>
        <p:spPr/>
        <p:txBody>
          <a:bodyPr/>
          <a:lstStyle/>
          <a:p>
            <a:r>
              <a:rPr lang="zh-CN" altLang="en-US" dirty="0" smtClean="0"/>
              <a:t>间歇调用</a:t>
            </a:r>
            <a:endParaRPr lang="en-US" altLang="zh-CN" dirty="0" smtClean="0"/>
          </a:p>
          <a:p>
            <a:pPr lvl="1"/>
            <a:r>
              <a:rPr lang="zh-CN" altLang="en-US" dirty="0" smtClean="0"/>
              <a:t>每隔指定时间就执行一次代码</a:t>
            </a:r>
            <a:endParaRPr lang="en-US" altLang="zh-CN" dirty="0" smtClean="0"/>
          </a:p>
          <a:p>
            <a:pPr lvl="1"/>
            <a:r>
              <a:rPr lang="en-US" altLang="zh-CN" dirty="0" err="1" smtClean="0"/>
              <a:t>setInterval</a:t>
            </a:r>
            <a:r>
              <a:rPr lang="en-US" altLang="zh-CN" dirty="0" smtClean="0"/>
              <a:t>(</a:t>
            </a:r>
            <a:r>
              <a:rPr lang="en-US" altLang="zh-CN" dirty="0" err="1" smtClean="0"/>
              <a:t>code,time</a:t>
            </a:r>
            <a:r>
              <a:rPr lang="en-US" altLang="zh-CN" dirty="0" smtClean="0"/>
              <a:t>)</a:t>
            </a:r>
          </a:p>
          <a:p>
            <a:pPr lvl="2"/>
            <a:r>
              <a:rPr lang="zh-CN" altLang="en-US" dirty="0" smtClean="0"/>
              <a:t>每</a:t>
            </a:r>
            <a:r>
              <a:rPr lang="en-US" altLang="zh-CN" dirty="0" smtClean="0"/>
              <a:t>time</a:t>
            </a:r>
            <a:r>
              <a:rPr lang="zh-CN" altLang="en-US" dirty="0" smtClean="0"/>
              <a:t>后在时间线序列中插入一次代码；如果插入时时间线序列中有代码实例，则当次放弃插入</a:t>
            </a:r>
            <a:endParaRPr lang="en-US" altLang="zh-CN" dirty="0" smtClean="0"/>
          </a:p>
          <a:p>
            <a:pPr lvl="1"/>
            <a:r>
              <a:rPr lang="en-US" altLang="zh-CN" dirty="0" err="1" smtClean="0"/>
              <a:t>cleatInterval</a:t>
            </a:r>
            <a:r>
              <a:rPr lang="en-US" altLang="zh-CN" dirty="0" smtClean="0"/>
              <a:t>(id)</a:t>
            </a:r>
          </a:p>
          <a:p>
            <a:pPr lvl="2"/>
            <a:r>
              <a:rPr lang="zh-CN" altLang="en-US" dirty="0" smtClean="0"/>
              <a:t>用</a:t>
            </a:r>
            <a:r>
              <a:rPr lang="en-US" altLang="zh-CN" dirty="0" err="1" smtClean="0"/>
              <a:t>setInterval</a:t>
            </a:r>
            <a:r>
              <a:rPr lang="zh-CN" altLang="en-US" dirty="0" smtClean="0"/>
              <a:t>返回的</a:t>
            </a:r>
            <a:r>
              <a:rPr lang="en-US" altLang="zh-CN" dirty="0" smtClean="0"/>
              <a:t>id</a:t>
            </a:r>
            <a:r>
              <a:rPr lang="zh-CN" altLang="en-US" dirty="0" smtClean="0"/>
              <a:t>取消尚未执行的调用，非常重要</a:t>
            </a:r>
            <a:endParaRPr lang="en-US" altLang="zh-CN" dirty="0" smtClean="0"/>
          </a:p>
          <a:p>
            <a:pPr lvl="2"/>
            <a:r>
              <a:rPr lang="en-US" altLang="zh-CN" dirty="0" smtClean="0">
                <a:hlinkClick r:id="rId3" action="ppaction://hlinkfile"/>
              </a:rPr>
              <a:t>example</a:t>
            </a:r>
            <a:endParaRPr lang="zh-CN" altLang="en-US" dirty="0"/>
          </a:p>
        </p:txBody>
      </p:sp>
    </p:spTree>
    <p:extLst>
      <p:ext uri="{BB962C8B-B14F-4D97-AF65-F5344CB8AC3E}">
        <p14:creationId xmlns:p14="http://schemas.microsoft.com/office/powerpoint/2010/main" val="418529352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window</a:t>
            </a:r>
            <a:r>
              <a:rPr lang="zh-CN" altLang="en-US" dirty="0"/>
              <a:t>对象</a:t>
            </a:r>
          </a:p>
        </p:txBody>
      </p:sp>
      <p:sp>
        <p:nvSpPr>
          <p:cNvPr id="3" name="内容占位符 2"/>
          <p:cNvSpPr>
            <a:spLocks noGrp="1"/>
          </p:cNvSpPr>
          <p:nvPr>
            <p:ph idx="1"/>
          </p:nvPr>
        </p:nvSpPr>
        <p:spPr/>
        <p:txBody>
          <a:bodyPr/>
          <a:lstStyle/>
          <a:p>
            <a:r>
              <a:rPr lang="zh-CN" altLang="en-US" dirty="0"/>
              <a:t>间歇调用</a:t>
            </a:r>
          </a:p>
        </p:txBody>
      </p:sp>
      <p:pic>
        <p:nvPicPr>
          <p:cNvPr id="4" name="图片 3"/>
          <p:cNvPicPr>
            <a:picLocks noChangeAspect="1"/>
          </p:cNvPicPr>
          <p:nvPr/>
        </p:nvPicPr>
        <p:blipFill>
          <a:blip r:embed="rId3"/>
          <a:stretch>
            <a:fillRect/>
          </a:stretch>
        </p:blipFill>
        <p:spPr>
          <a:xfrm>
            <a:off x="1626140" y="2924945"/>
            <a:ext cx="8787320" cy="3413611"/>
          </a:xfrm>
          <a:prstGeom prst="rect">
            <a:avLst/>
          </a:prstGeom>
        </p:spPr>
      </p:pic>
    </p:spTree>
    <p:extLst>
      <p:ext uri="{BB962C8B-B14F-4D97-AF65-F5344CB8AC3E}">
        <p14:creationId xmlns:p14="http://schemas.microsoft.com/office/powerpoint/2010/main" val="191784969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window</a:t>
            </a:r>
            <a:r>
              <a:rPr lang="zh-CN" altLang="en-US" dirty="0"/>
              <a:t>对象</a:t>
            </a:r>
          </a:p>
        </p:txBody>
      </p:sp>
      <p:sp>
        <p:nvSpPr>
          <p:cNvPr id="3" name="内容占位符 2"/>
          <p:cNvSpPr>
            <a:spLocks noGrp="1"/>
          </p:cNvSpPr>
          <p:nvPr>
            <p:ph idx="1"/>
          </p:nvPr>
        </p:nvSpPr>
        <p:spPr/>
        <p:txBody>
          <a:bodyPr/>
          <a:lstStyle/>
          <a:p>
            <a:r>
              <a:rPr lang="zh-CN" altLang="en-US" dirty="0" smtClean="0"/>
              <a:t>间歇调用可以用超时调用模拟</a:t>
            </a:r>
            <a:endParaRPr lang="en-US" altLang="zh-CN" dirty="0" smtClean="0"/>
          </a:p>
          <a:p>
            <a:pPr lvl="1"/>
            <a:r>
              <a:rPr lang="zh-CN" altLang="en-US" dirty="0" smtClean="0"/>
              <a:t>递归调用模式</a:t>
            </a:r>
            <a:r>
              <a:rPr lang="en-US" altLang="zh-CN" dirty="0" smtClean="0"/>
              <a:t>	</a:t>
            </a:r>
          </a:p>
          <a:p>
            <a:pPr lvl="2"/>
            <a:r>
              <a:rPr lang="en-US" altLang="zh-CN" dirty="0" smtClean="0">
                <a:hlinkClick r:id="rId2" action="ppaction://hlinkfile"/>
              </a:rPr>
              <a:t>example</a:t>
            </a:r>
            <a:endParaRPr lang="en-US" altLang="zh-CN" dirty="0" smtClean="0"/>
          </a:p>
          <a:p>
            <a:pPr lvl="1"/>
            <a:r>
              <a:rPr lang="zh-CN" altLang="en-US" dirty="0" smtClean="0"/>
              <a:t>链式调用模式</a:t>
            </a:r>
            <a:endParaRPr lang="en-US" altLang="zh-CN" dirty="0" smtClean="0"/>
          </a:p>
          <a:p>
            <a:pPr lvl="2"/>
            <a:r>
              <a:rPr lang="zh-CN" altLang="en-US" dirty="0" smtClean="0"/>
              <a:t>动画中很常见</a:t>
            </a:r>
            <a:endParaRPr lang="en-US" altLang="zh-CN" dirty="0" smtClean="0"/>
          </a:p>
          <a:p>
            <a:pPr lvl="2"/>
            <a:r>
              <a:rPr lang="en-US" altLang="zh-CN" dirty="0" smtClean="0">
                <a:hlinkClick r:id="rId3" action="ppaction://hlinkfile"/>
              </a:rPr>
              <a:t>example</a:t>
            </a:r>
            <a:endParaRPr lang="zh-CN" altLang="en-US" dirty="0"/>
          </a:p>
        </p:txBody>
      </p:sp>
    </p:spTree>
    <p:extLst>
      <p:ext uri="{BB962C8B-B14F-4D97-AF65-F5344CB8AC3E}">
        <p14:creationId xmlns:p14="http://schemas.microsoft.com/office/powerpoint/2010/main" val="372997504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知识脉络</a:t>
            </a:r>
            <a:endParaRPr lang="zh-CN" altLang="en-US" dirty="0"/>
          </a:p>
        </p:txBody>
      </p:sp>
      <p:sp>
        <p:nvSpPr>
          <p:cNvPr id="5" name="文本框 4"/>
          <p:cNvSpPr txBox="1"/>
          <p:nvPr/>
        </p:nvSpPr>
        <p:spPr>
          <a:xfrm>
            <a:off x="1060338" y="3005318"/>
            <a:ext cx="2376264" cy="52322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altLang="zh-CN" sz="2800" dirty="0"/>
              <a:t>2 BOM</a:t>
            </a:r>
            <a:endParaRPr lang="zh-CN" altLang="en-US" sz="2800" dirty="0"/>
          </a:p>
        </p:txBody>
      </p:sp>
      <p:sp>
        <p:nvSpPr>
          <p:cNvPr id="6" name="文本框 5"/>
          <p:cNvSpPr txBox="1"/>
          <p:nvPr/>
        </p:nvSpPr>
        <p:spPr>
          <a:xfrm>
            <a:off x="1060338" y="3913892"/>
            <a:ext cx="2376264" cy="52322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altLang="zh-CN" sz="2800" dirty="0"/>
              <a:t>4</a:t>
            </a:r>
            <a:r>
              <a:rPr lang="en-US" altLang="zh-CN" sz="2800" dirty="0" smtClean="0"/>
              <a:t> </a:t>
            </a:r>
            <a:r>
              <a:rPr lang="en-US" altLang="zh-CN" sz="2800" dirty="0"/>
              <a:t>DOM</a:t>
            </a:r>
            <a:endParaRPr lang="zh-CN" altLang="en-US" sz="2800" dirty="0"/>
          </a:p>
        </p:txBody>
      </p:sp>
      <p:sp>
        <p:nvSpPr>
          <p:cNvPr id="7" name="文本框 6"/>
          <p:cNvSpPr txBox="1"/>
          <p:nvPr/>
        </p:nvSpPr>
        <p:spPr>
          <a:xfrm>
            <a:off x="2946372" y="1742886"/>
            <a:ext cx="3240360" cy="52322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altLang="zh-CN" sz="2800" dirty="0"/>
              <a:t>1 Web</a:t>
            </a:r>
            <a:r>
              <a:rPr lang="zh-CN" altLang="en-US" sz="2800" dirty="0"/>
              <a:t>中的</a:t>
            </a:r>
            <a:r>
              <a:rPr lang="en-US" altLang="zh-CN" sz="2800" dirty="0"/>
              <a:t>JS</a:t>
            </a:r>
            <a:r>
              <a:rPr lang="zh-CN" altLang="en-US" sz="2800" dirty="0"/>
              <a:t>对象</a:t>
            </a:r>
          </a:p>
        </p:txBody>
      </p:sp>
      <p:sp>
        <p:nvSpPr>
          <p:cNvPr id="8" name="文本框 7"/>
          <p:cNvSpPr txBox="1"/>
          <p:nvPr/>
        </p:nvSpPr>
        <p:spPr>
          <a:xfrm>
            <a:off x="3728825" y="3005318"/>
            <a:ext cx="1675455" cy="52322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altLang="zh-CN" sz="2800" dirty="0"/>
              <a:t>5</a:t>
            </a:r>
            <a:r>
              <a:rPr lang="en-US" altLang="zh-CN" sz="2800" dirty="0" smtClean="0"/>
              <a:t> </a:t>
            </a:r>
            <a:r>
              <a:rPr lang="zh-CN" altLang="en-US" sz="2800" dirty="0"/>
              <a:t>事件</a:t>
            </a:r>
          </a:p>
        </p:txBody>
      </p:sp>
      <p:cxnSp>
        <p:nvCxnSpPr>
          <p:cNvPr id="11" name="直接箭头连接符 10"/>
          <p:cNvCxnSpPr>
            <a:stCxn id="7" idx="2"/>
            <a:endCxn id="5" idx="0"/>
          </p:cNvCxnSpPr>
          <p:nvPr/>
        </p:nvCxnSpPr>
        <p:spPr bwMode="auto">
          <a:xfrm flipH="1">
            <a:off x="2248470" y="2266106"/>
            <a:ext cx="2318082" cy="739212"/>
          </a:xfrm>
          <a:prstGeom prst="straightConnector1">
            <a:avLst/>
          </a:prstGeom>
          <a:solidFill>
            <a:schemeClr val="accent1"/>
          </a:solidFill>
          <a:ln w="25400" cap="flat" cmpd="sng" algn="ctr">
            <a:solidFill>
              <a:schemeClr val="tx1"/>
            </a:solidFill>
            <a:prstDash val="solid"/>
            <a:round/>
            <a:headEnd type="none" w="med" len="med"/>
            <a:tailEnd type="arrow"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 name="直接箭头连接符 11"/>
          <p:cNvCxnSpPr>
            <a:stCxn id="5" idx="2"/>
            <a:endCxn id="6" idx="0"/>
          </p:cNvCxnSpPr>
          <p:nvPr/>
        </p:nvCxnSpPr>
        <p:spPr bwMode="auto">
          <a:xfrm>
            <a:off x="2248470" y="3528538"/>
            <a:ext cx="0" cy="385354"/>
          </a:xfrm>
          <a:prstGeom prst="straightConnector1">
            <a:avLst/>
          </a:prstGeom>
          <a:solidFill>
            <a:schemeClr val="accent1"/>
          </a:solidFill>
          <a:ln w="25400" cap="flat" cmpd="sng" algn="ctr">
            <a:solidFill>
              <a:schemeClr val="tx1"/>
            </a:solidFill>
            <a:prstDash val="solid"/>
            <a:round/>
            <a:headEnd type="none" w="med" len="med"/>
            <a:tailEnd type="arrow"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 name="直接箭头连接符 16"/>
          <p:cNvCxnSpPr>
            <a:stCxn id="7" idx="2"/>
            <a:endCxn id="8" idx="0"/>
          </p:cNvCxnSpPr>
          <p:nvPr/>
        </p:nvCxnSpPr>
        <p:spPr bwMode="auto">
          <a:xfrm>
            <a:off x="4566552" y="2266106"/>
            <a:ext cx="1" cy="739212"/>
          </a:xfrm>
          <a:prstGeom prst="straightConnector1">
            <a:avLst/>
          </a:prstGeom>
          <a:solidFill>
            <a:schemeClr val="accent1"/>
          </a:solidFill>
          <a:ln w="25400"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5" name="文本框 34"/>
          <p:cNvSpPr txBox="1"/>
          <p:nvPr/>
        </p:nvSpPr>
        <p:spPr>
          <a:xfrm>
            <a:off x="5696503" y="2981677"/>
            <a:ext cx="2376264" cy="52322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altLang="zh-CN" sz="2800" dirty="0"/>
              <a:t>6</a:t>
            </a:r>
            <a:r>
              <a:rPr lang="en-US" altLang="zh-CN" sz="2800" dirty="0" smtClean="0"/>
              <a:t> </a:t>
            </a:r>
            <a:r>
              <a:rPr lang="zh-CN" altLang="en-US" sz="2800" dirty="0"/>
              <a:t>脚本化</a:t>
            </a:r>
            <a:r>
              <a:rPr lang="en-US" altLang="zh-CN" sz="2800" dirty="0"/>
              <a:t>CSS</a:t>
            </a:r>
            <a:endParaRPr lang="zh-CN" altLang="en-US" sz="2800" dirty="0"/>
          </a:p>
        </p:txBody>
      </p:sp>
      <p:cxnSp>
        <p:nvCxnSpPr>
          <p:cNvPr id="47" name="直接箭头连接符 46"/>
          <p:cNvCxnSpPr>
            <a:stCxn id="7" idx="2"/>
            <a:endCxn id="35" idx="0"/>
          </p:cNvCxnSpPr>
          <p:nvPr/>
        </p:nvCxnSpPr>
        <p:spPr bwMode="auto">
          <a:xfrm>
            <a:off x="4566552" y="2266106"/>
            <a:ext cx="2318083" cy="715571"/>
          </a:xfrm>
          <a:prstGeom prst="straightConnector1">
            <a:avLst/>
          </a:prstGeom>
          <a:solidFill>
            <a:schemeClr val="accent1"/>
          </a:solidFill>
          <a:ln w="25400"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6" name="文本框 35"/>
          <p:cNvSpPr txBox="1"/>
          <p:nvPr/>
        </p:nvSpPr>
        <p:spPr>
          <a:xfrm>
            <a:off x="5696503" y="3861048"/>
            <a:ext cx="2376264" cy="52322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altLang="zh-CN" sz="2800" dirty="0"/>
              <a:t>8</a:t>
            </a:r>
            <a:r>
              <a:rPr lang="zh-CN" altLang="en-US" sz="2800" dirty="0" smtClean="0"/>
              <a:t> </a:t>
            </a:r>
            <a:r>
              <a:rPr lang="en-US" altLang="zh-CN" sz="2800" dirty="0"/>
              <a:t>Ajax</a:t>
            </a:r>
            <a:endParaRPr lang="zh-CN" altLang="en-US" sz="2800" dirty="0"/>
          </a:p>
        </p:txBody>
      </p:sp>
      <p:cxnSp>
        <p:nvCxnSpPr>
          <p:cNvPr id="49" name="直接箭头连接符 48"/>
          <p:cNvCxnSpPr>
            <a:stCxn id="35" idx="2"/>
            <a:endCxn id="36" idx="0"/>
          </p:cNvCxnSpPr>
          <p:nvPr/>
        </p:nvCxnSpPr>
        <p:spPr bwMode="auto">
          <a:xfrm>
            <a:off x="6884635" y="3504897"/>
            <a:ext cx="0" cy="356151"/>
          </a:xfrm>
          <a:prstGeom prst="straightConnector1">
            <a:avLst/>
          </a:prstGeom>
          <a:solidFill>
            <a:schemeClr val="accent1"/>
          </a:solidFill>
          <a:ln w="25400"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9" name="文本框 18"/>
          <p:cNvSpPr txBox="1"/>
          <p:nvPr/>
        </p:nvSpPr>
        <p:spPr>
          <a:xfrm>
            <a:off x="1060338" y="4824446"/>
            <a:ext cx="2376264" cy="52322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altLang="zh-CN" sz="2800" dirty="0"/>
              <a:t>7</a:t>
            </a:r>
            <a:r>
              <a:rPr lang="en-US" altLang="zh-CN" sz="2800" dirty="0" smtClean="0"/>
              <a:t> </a:t>
            </a:r>
            <a:r>
              <a:rPr lang="zh-CN" altLang="en-US" sz="2800" dirty="0"/>
              <a:t>脚本化表单</a:t>
            </a:r>
          </a:p>
        </p:txBody>
      </p:sp>
      <p:cxnSp>
        <p:nvCxnSpPr>
          <p:cNvPr id="20" name="直接箭头连接符 19"/>
          <p:cNvCxnSpPr>
            <a:stCxn id="6" idx="2"/>
          </p:cNvCxnSpPr>
          <p:nvPr/>
        </p:nvCxnSpPr>
        <p:spPr bwMode="auto">
          <a:xfrm>
            <a:off x="2248471" y="4437112"/>
            <a:ext cx="1" cy="387334"/>
          </a:xfrm>
          <a:prstGeom prst="straightConnector1">
            <a:avLst/>
          </a:prstGeom>
          <a:solidFill>
            <a:schemeClr val="accent1"/>
          </a:solidFill>
          <a:ln w="25400" cap="flat" cmpd="sng" algn="ctr">
            <a:solidFill>
              <a:schemeClr val="tx1"/>
            </a:solidFill>
            <a:prstDash val="solid"/>
            <a:round/>
            <a:headEnd type="none" w="med" len="med"/>
            <a:tailEnd type="arrow"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3" name="文本框 32"/>
          <p:cNvSpPr txBox="1"/>
          <p:nvPr/>
        </p:nvSpPr>
        <p:spPr>
          <a:xfrm>
            <a:off x="5696503" y="4822892"/>
            <a:ext cx="2376264" cy="52322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altLang="zh-CN" sz="2800" dirty="0"/>
              <a:t>9</a:t>
            </a:r>
            <a:r>
              <a:rPr lang="en-US" altLang="zh-CN" sz="2800" dirty="0" smtClean="0"/>
              <a:t> </a:t>
            </a:r>
            <a:r>
              <a:rPr lang="en-US" altLang="zh-CN" sz="2800" dirty="0"/>
              <a:t>HTML5</a:t>
            </a:r>
            <a:r>
              <a:rPr lang="zh-CN" altLang="en-US" sz="2800" dirty="0"/>
              <a:t> </a:t>
            </a:r>
            <a:r>
              <a:rPr lang="en-US" altLang="zh-CN" sz="2800" dirty="0"/>
              <a:t>API</a:t>
            </a:r>
            <a:endParaRPr lang="zh-CN" altLang="en-US" sz="2800" dirty="0"/>
          </a:p>
        </p:txBody>
      </p:sp>
      <p:cxnSp>
        <p:nvCxnSpPr>
          <p:cNvPr id="34" name="直接箭头连接符 33"/>
          <p:cNvCxnSpPr>
            <a:stCxn id="36" idx="2"/>
            <a:endCxn id="33" idx="0"/>
          </p:cNvCxnSpPr>
          <p:nvPr/>
        </p:nvCxnSpPr>
        <p:spPr bwMode="auto">
          <a:xfrm>
            <a:off x="6884635" y="4384268"/>
            <a:ext cx="0" cy="438624"/>
          </a:xfrm>
          <a:prstGeom prst="straightConnector1">
            <a:avLst/>
          </a:prstGeom>
          <a:solidFill>
            <a:schemeClr val="accent1"/>
          </a:solidFill>
          <a:ln w="25400" cap="flat" cmpd="sng" algn="ctr">
            <a:solidFill>
              <a:schemeClr val="tx1"/>
            </a:solidFill>
            <a:prstDash val="solid"/>
            <a:round/>
            <a:headEnd type="none" w="med" len="med"/>
            <a:tailEnd type="arrow"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 name="文本框 17"/>
          <p:cNvSpPr txBox="1"/>
          <p:nvPr/>
        </p:nvSpPr>
        <p:spPr>
          <a:xfrm>
            <a:off x="8362258" y="1742886"/>
            <a:ext cx="3240360" cy="52322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altLang="zh-CN" sz="2800" dirty="0"/>
              <a:t>3</a:t>
            </a:r>
            <a:r>
              <a:rPr lang="en-US" altLang="zh-CN" sz="2800" dirty="0" smtClean="0"/>
              <a:t> </a:t>
            </a:r>
            <a:r>
              <a:rPr lang="zh-CN" altLang="en-US" sz="2800" dirty="0" smtClean="0"/>
              <a:t>浏览器兼容性</a:t>
            </a:r>
            <a:endParaRPr lang="zh-CN" altLang="en-US" sz="2800" dirty="0"/>
          </a:p>
        </p:txBody>
      </p:sp>
      <p:sp>
        <p:nvSpPr>
          <p:cNvPr id="23" name="文本框 22"/>
          <p:cNvSpPr txBox="1"/>
          <p:nvPr/>
        </p:nvSpPr>
        <p:spPr>
          <a:xfrm>
            <a:off x="8362258" y="2981677"/>
            <a:ext cx="3240359" cy="52322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altLang="zh-CN" sz="2800" dirty="0" smtClean="0"/>
              <a:t>10</a:t>
            </a:r>
            <a:r>
              <a:rPr lang="zh-CN" altLang="en-US" sz="2800" dirty="0" smtClean="0"/>
              <a:t> </a:t>
            </a:r>
            <a:r>
              <a:rPr lang="en-US" altLang="zh-CN" sz="2800" dirty="0"/>
              <a:t>JavaScript</a:t>
            </a:r>
            <a:r>
              <a:rPr lang="zh-CN" altLang="en-US" sz="2800" dirty="0" smtClean="0"/>
              <a:t>建议</a:t>
            </a:r>
            <a:endParaRPr lang="zh-CN" altLang="en-US" sz="2800" dirty="0"/>
          </a:p>
        </p:txBody>
      </p:sp>
      <p:cxnSp>
        <p:nvCxnSpPr>
          <p:cNvPr id="24" name="直接箭头连接符 23"/>
          <p:cNvCxnSpPr>
            <a:stCxn id="18" idx="2"/>
            <a:endCxn id="23" idx="0"/>
          </p:cNvCxnSpPr>
          <p:nvPr/>
        </p:nvCxnSpPr>
        <p:spPr bwMode="auto">
          <a:xfrm>
            <a:off x="9982438" y="2266106"/>
            <a:ext cx="0" cy="715571"/>
          </a:xfrm>
          <a:prstGeom prst="straightConnector1">
            <a:avLst/>
          </a:prstGeom>
          <a:solidFill>
            <a:schemeClr val="accent1"/>
          </a:solidFill>
          <a:ln w="25400"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7" name="直接箭头连接符 26"/>
          <p:cNvCxnSpPr>
            <a:stCxn id="7" idx="3"/>
            <a:endCxn id="18" idx="1"/>
          </p:cNvCxnSpPr>
          <p:nvPr/>
        </p:nvCxnSpPr>
        <p:spPr bwMode="auto">
          <a:xfrm>
            <a:off x="6186732" y="2004496"/>
            <a:ext cx="2175526" cy="0"/>
          </a:xfrm>
          <a:prstGeom prst="straightConnector1">
            <a:avLst/>
          </a:prstGeom>
          <a:solidFill>
            <a:schemeClr val="accent1"/>
          </a:solidFill>
          <a:ln w="25400"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396653735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navigator</a:t>
            </a:r>
            <a:r>
              <a:rPr lang="zh-CN" altLang="en-US" dirty="0"/>
              <a:t>对象</a:t>
            </a:r>
          </a:p>
        </p:txBody>
      </p:sp>
      <p:sp>
        <p:nvSpPr>
          <p:cNvPr id="3" name="内容占位符 2"/>
          <p:cNvSpPr>
            <a:spLocks noGrp="1"/>
          </p:cNvSpPr>
          <p:nvPr>
            <p:ph idx="1"/>
          </p:nvPr>
        </p:nvSpPr>
        <p:spPr/>
        <p:txBody>
          <a:bodyPr/>
          <a:lstStyle/>
          <a:p>
            <a:pPr eaLnBrk="1" hangingPunct="1"/>
            <a:r>
              <a:rPr lang="zh-CN" altLang="en-US" dirty="0"/>
              <a:t>给出了</a:t>
            </a:r>
            <a:r>
              <a:rPr lang="zh-CN" altLang="en-US" dirty="0" smtClean="0"/>
              <a:t>当前浏览器的</a:t>
            </a:r>
            <a:r>
              <a:rPr lang="zh-CN" altLang="en-US" dirty="0"/>
              <a:t>信息</a:t>
            </a:r>
          </a:p>
          <a:p>
            <a:pPr eaLnBrk="1" hangingPunct="1"/>
            <a:r>
              <a:rPr lang="zh-CN" altLang="en-US" dirty="0"/>
              <a:t>常见</a:t>
            </a:r>
            <a:r>
              <a:rPr lang="zh-CN" altLang="en-US" dirty="0" smtClean="0"/>
              <a:t>属性</a:t>
            </a:r>
            <a:endParaRPr lang="en-US" altLang="zh-CN" dirty="0"/>
          </a:p>
          <a:p>
            <a:pPr lvl="1" eaLnBrk="1" hangingPunct="1"/>
            <a:r>
              <a:rPr lang="en-US" altLang="zh-CN" dirty="0" err="1" smtClean="0"/>
              <a:t>appName</a:t>
            </a:r>
            <a:r>
              <a:rPr lang="zh-CN" altLang="en-US" dirty="0" smtClean="0"/>
              <a:t>：</a:t>
            </a:r>
            <a:r>
              <a:rPr lang="en-US" altLang="zh-CN" dirty="0" smtClean="0"/>
              <a:t> </a:t>
            </a:r>
            <a:r>
              <a:rPr lang="zh-CN" altLang="en-US" dirty="0"/>
              <a:t>浏览器名</a:t>
            </a:r>
          </a:p>
          <a:p>
            <a:pPr lvl="1" eaLnBrk="1" hangingPunct="1"/>
            <a:r>
              <a:rPr lang="en-US" altLang="zh-CN" dirty="0" err="1" smtClean="0"/>
              <a:t>appVersion</a:t>
            </a:r>
            <a:r>
              <a:rPr lang="zh-CN" altLang="en-US" dirty="0" smtClean="0"/>
              <a:t>：</a:t>
            </a:r>
            <a:r>
              <a:rPr lang="en-US" altLang="zh-CN" dirty="0" smtClean="0"/>
              <a:t> </a:t>
            </a:r>
            <a:r>
              <a:rPr lang="zh-CN" altLang="en-US" dirty="0"/>
              <a:t>浏览器版本号</a:t>
            </a:r>
          </a:p>
          <a:p>
            <a:pPr lvl="1" eaLnBrk="1" hangingPunct="1"/>
            <a:r>
              <a:rPr lang="en-US" altLang="zh-CN" dirty="0" err="1" smtClean="0"/>
              <a:t>appCodeName</a:t>
            </a:r>
            <a:r>
              <a:rPr lang="zh-CN" altLang="en-US" dirty="0" smtClean="0"/>
              <a:t>：浏览器</a:t>
            </a:r>
            <a:r>
              <a:rPr lang="zh-CN" altLang="en-US" dirty="0"/>
              <a:t>代码名</a:t>
            </a:r>
          </a:p>
          <a:p>
            <a:pPr lvl="1" eaLnBrk="1" hangingPunct="1"/>
            <a:r>
              <a:rPr lang="en-US" altLang="zh-CN" dirty="0" smtClean="0"/>
              <a:t>platform</a:t>
            </a:r>
            <a:r>
              <a:rPr lang="zh-CN" altLang="en-US" dirty="0" smtClean="0"/>
              <a:t>：操作系统平台</a:t>
            </a:r>
            <a:endParaRPr lang="en-US" altLang="zh-CN" dirty="0" smtClean="0"/>
          </a:p>
          <a:p>
            <a:pPr lvl="1" eaLnBrk="1" hangingPunct="1"/>
            <a:r>
              <a:rPr lang="en-US" altLang="zh-CN" dirty="0" err="1" smtClean="0"/>
              <a:t>userAgent</a:t>
            </a:r>
            <a:r>
              <a:rPr lang="zh-CN" altLang="en-US" dirty="0" smtClean="0"/>
              <a:t>：浏览器在</a:t>
            </a:r>
            <a:r>
              <a:rPr lang="en-US" altLang="zh-CN" dirty="0" smtClean="0"/>
              <a:t>HTTP</a:t>
            </a:r>
            <a:r>
              <a:rPr lang="zh-CN" altLang="en-US" dirty="0" smtClean="0"/>
              <a:t>头部</a:t>
            </a:r>
            <a:r>
              <a:rPr lang="en-US" altLang="zh-CN" dirty="0" smtClean="0"/>
              <a:t>USER-AGENT</a:t>
            </a:r>
            <a:r>
              <a:rPr lang="zh-CN" altLang="en-US" dirty="0" smtClean="0"/>
              <a:t>部分发送的信息</a:t>
            </a:r>
            <a:endParaRPr lang="en-US" altLang="zh-CN" dirty="0" smtClean="0"/>
          </a:p>
          <a:p>
            <a:pPr eaLnBrk="1" hangingPunct="1"/>
            <a:r>
              <a:rPr lang="en-US" altLang="zh-CN" dirty="0" smtClean="0">
                <a:hlinkClick r:id="rId2" action="ppaction://hlinkfile"/>
              </a:rPr>
              <a:t>example</a:t>
            </a:r>
            <a:endParaRPr lang="zh-CN" altLang="en-US" dirty="0"/>
          </a:p>
          <a:p>
            <a:endParaRPr lang="zh-CN" altLang="en-US" dirty="0"/>
          </a:p>
        </p:txBody>
      </p:sp>
    </p:spTree>
    <p:extLst>
      <p:ext uri="{BB962C8B-B14F-4D97-AF65-F5344CB8AC3E}">
        <p14:creationId xmlns:p14="http://schemas.microsoft.com/office/powerpoint/2010/main" val="197167818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navigator</a:t>
            </a:r>
            <a:r>
              <a:rPr lang="zh-CN" altLang="en-US" dirty="0"/>
              <a:t>对象</a:t>
            </a:r>
          </a:p>
        </p:txBody>
      </p:sp>
      <p:pic>
        <p:nvPicPr>
          <p:cNvPr id="6" name="内容占位符 5"/>
          <p:cNvPicPr>
            <a:picLocks noGrp="1" noChangeAspect="1"/>
          </p:cNvPicPr>
          <p:nvPr>
            <p:ph sz="half" idx="1"/>
          </p:nvPr>
        </p:nvPicPr>
        <p:blipFill>
          <a:blip r:embed="rId2"/>
          <a:stretch>
            <a:fillRect/>
          </a:stretch>
        </p:blipFill>
        <p:spPr>
          <a:xfrm>
            <a:off x="1117600" y="3396105"/>
            <a:ext cx="5080000" cy="1132590"/>
          </a:xfrm>
          <a:prstGeom prst="rect">
            <a:avLst/>
          </a:prstGeom>
        </p:spPr>
      </p:pic>
      <p:pic>
        <p:nvPicPr>
          <p:cNvPr id="7" name="内容占位符 6"/>
          <p:cNvPicPr>
            <a:picLocks noGrp="1" noChangeAspect="1"/>
          </p:cNvPicPr>
          <p:nvPr>
            <p:ph sz="half" idx="2"/>
          </p:nvPr>
        </p:nvPicPr>
        <p:blipFill>
          <a:blip r:embed="rId3"/>
          <a:stretch>
            <a:fillRect/>
          </a:stretch>
        </p:blipFill>
        <p:spPr>
          <a:xfrm>
            <a:off x="6400800" y="3383901"/>
            <a:ext cx="5080000" cy="1156998"/>
          </a:xfrm>
          <a:prstGeom prst="rect">
            <a:avLst/>
          </a:prstGeom>
        </p:spPr>
      </p:pic>
    </p:spTree>
    <p:extLst>
      <p:ext uri="{BB962C8B-B14F-4D97-AF65-F5344CB8AC3E}">
        <p14:creationId xmlns:p14="http://schemas.microsoft.com/office/powerpoint/2010/main" val="39787295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screen</a:t>
            </a:r>
            <a:r>
              <a:rPr lang="zh-CN" altLang="en-US" dirty="0"/>
              <a:t>对象</a:t>
            </a:r>
          </a:p>
        </p:txBody>
      </p:sp>
      <p:sp>
        <p:nvSpPr>
          <p:cNvPr id="3" name="内容占位符 2"/>
          <p:cNvSpPr>
            <a:spLocks noGrp="1"/>
          </p:cNvSpPr>
          <p:nvPr>
            <p:ph sz="half" idx="1"/>
          </p:nvPr>
        </p:nvSpPr>
        <p:spPr/>
        <p:txBody>
          <a:bodyPr/>
          <a:lstStyle/>
          <a:p>
            <a:pPr eaLnBrk="1" hangingPunct="1"/>
            <a:r>
              <a:rPr lang="zh-CN" altLang="en-US" dirty="0"/>
              <a:t>给出</a:t>
            </a:r>
            <a:r>
              <a:rPr lang="zh-CN" altLang="en-US" dirty="0" smtClean="0"/>
              <a:t>当前桌面属性，包含</a:t>
            </a:r>
            <a:r>
              <a:rPr lang="zh-CN" altLang="en-US" dirty="0"/>
              <a:t>了有关客户端显示器和显示能力的信息</a:t>
            </a:r>
          </a:p>
          <a:p>
            <a:pPr eaLnBrk="1" hangingPunct="1"/>
            <a:r>
              <a:rPr lang="zh-CN" altLang="en-US" dirty="0"/>
              <a:t>常用</a:t>
            </a:r>
            <a:r>
              <a:rPr lang="zh-CN" altLang="en-US" dirty="0" smtClean="0"/>
              <a:t>属性</a:t>
            </a:r>
            <a:endParaRPr lang="en-US" altLang="zh-CN" dirty="0"/>
          </a:p>
          <a:p>
            <a:pPr lvl="1" eaLnBrk="1" hangingPunct="1"/>
            <a:r>
              <a:rPr lang="en-US" altLang="zh-CN" dirty="0" smtClean="0"/>
              <a:t>height/width</a:t>
            </a:r>
            <a:r>
              <a:rPr lang="zh-CN" altLang="en-US" dirty="0" smtClean="0"/>
              <a:t>：屏幕</a:t>
            </a:r>
            <a:r>
              <a:rPr lang="zh-CN" altLang="en-US" dirty="0"/>
              <a:t>象素为单位的高与宽</a:t>
            </a:r>
          </a:p>
          <a:p>
            <a:pPr lvl="1" eaLnBrk="1" hangingPunct="1"/>
            <a:r>
              <a:rPr lang="en-US" altLang="zh-CN" dirty="0" err="1" smtClean="0"/>
              <a:t>colorDepth</a:t>
            </a:r>
            <a:r>
              <a:rPr lang="zh-CN" altLang="en-US" dirty="0" smtClean="0"/>
              <a:t>：当前</a:t>
            </a:r>
            <a:r>
              <a:rPr lang="zh-CN" altLang="en-US" dirty="0"/>
              <a:t>屏幕色</a:t>
            </a:r>
            <a:r>
              <a:rPr lang="zh-CN" altLang="en-US" dirty="0" smtClean="0"/>
              <a:t>深</a:t>
            </a:r>
            <a:endParaRPr lang="en-US" altLang="zh-CN" dirty="0" smtClean="0"/>
          </a:p>
          <a:p>
            <a:pPr eaLnBrk="1" hangingPunct="1"/>
            <a:r>
              <a:rPr lang="en-US" altLang="zh-CN" dirty="0">
                <a:hlinkClick r:id="rId2" action="ppaction://hlinkfile"/>
              </a:rPr>
              <a:t>example</a:t>
            </a:r>
            <a:endParaRPr lang="zh-CN" altLang="en-US" dirty="0"/>
          </a:p>
          <a:p>
            <a:endParaRPr lang="zh-CN" altLang="en-US" dirty="0"/>
          </a:p>
        </p:txBody>
      </p:sp>
      <p:pic>
        <p:nvPicPr>
          <p:cNvPr id="6" name="内容占位符 5"/>
          <p:cNvPicPr>
            <a:picLocks noGrp="1" noChangeAspect="1"/>
          </p:cNvPicPr>
          <p:nvPr>
            <p:ph sz="half" idx="2"/>
          </p:nvPr>
        </p:nvPicPr>
        <p:blipFill>
          <a:blip r:embed="rId3"/>
          <a:stretch>
            <a:fillRect/>
          </a:stretch>
        </p:blipFill>
        <p:spPr>
          <a:xfrm>
            <a:off x="6400800" y="1988840"/>
            <a:ext cx="5080000" cy="849712"/>
          </a:xfrm>
          <a:prstGeom prst="rect">
            <a:avLst/>
          </a:prstGeom>
        </p:spPr>
      </p:pic>
      <p:pic>
        <p:nvPicPr>
          <p:cNvPr id="7" name="图片 6"/>
          <p:cNvPicPr>
            <a:picLocks noChangeAspect="1"/>
          </p:cNvPicPr>
          <p:nvPr/>
        </p:nvPicPr>
        <p:blipFill>
          <a:blip r:embed="rId4"/>
          <a:stretch>
            <a:fillRect/>
          </a:stretch>
        </p:blipFill>
        <p:spPr>
          <a:xfrm>
            <a:off x="6826250" y="3501008"/>
            <a:ext cx="4229100" cy="1676400"/>
          </a:xfrm>
          <a:prstGeom prst="rect">
            <a:avLst/>
          </a:prstGeom>
        </p:spPr>
      </p:pic>
    </p:spTree>
    <p:extLst>
      <p:ext uri="{BB962C8B-B14F-4D97-AF65-F5344CB8AC3E}">
        <p14:creationId xmlns:p14="http://schemas.microsoft.com/office/powerpoint/2010/main" val="66553081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location</a:t>
            </a:r>
            <a:r>
              <a:rPr lang="zh-CN" altLang="en-US" dirty="0"/>
              <a:t>对象</a:t>
            </a:r>
          </a:p>
        </p:txBody>
      </p:sp>
      <p:sp>
        <p:nvSpPr>
          <p:cNvPr id="3" name="内容占位符 2"/>
          <p:cNvSpPr>
            <a:spLocks noGrp="1"/>
          </p:cNvSpPr>
          <p:nvPr>
            <p:ph idx="1"/>
          </p:nvPr>
        </p:nvSpPr>
        <p:spPr/>
        <p:txBody>
          <a:bodyPr/>
          <a:lstStyle/>
          <a:p>
            <a:pPr eaLnBrk="1" hangingPunct="1"/>
            <a:r>
              <a:rPr lang="zh-CN" altLang="en-US" dirty="0"/>
              <a:t>给</a:t>
            </a:r>
            <a:r>
              <a:rPr lang="zh-CN" altLang="en-US" dirty="0" smtClean="0"/>
              <a:t>出了当前</a:t>
            </a:r>
            <a:r>
              <a:rPr lang="zh-CN" altLang="en-US" dirty="0"/>
              <a:t>窗口中装载文档</a:t>
            </a:r>
            <a:r>
              <a:rPr lang="en-US" altLang="zh-CN" dirty="0"/>
              <a:t>URL</a:t>
            </a:r>
            <a:r>
              <a:rPr lang="zh-CN" altLang="en-US" dirty="0" smtClean="0"/>
              <a:t>的信息</a:t>
            </a:r>
            <a:endParaRPr lang="zh-CN" altLang="en-US" dirty="0"/>
          </a:p>
          <a:p>
            <a:pPr eaLnBrk="1" hangingPunct="1"/>
            <a:r>
              <a:rPr lang="zh-CN" altLang="en-US" dirty="0"/>
              <a:t>主要</a:t>
            </a:r>
            <a:r>
              <a:rPr lang="zh-CN" altLang="en-US" dirty="0" smtClean="0"/>
              <a:t>属性</a:t>
            </a:r>
            <a:endParaRPr lang="en-US" altLang="zh-CN" dirty="0"/>
          </a:p>
          <a:p>
            <a:pPr lvl="1" eaLnBrk="1" hangingPunct="1"/>
            <a:r>
              <a:rPr lang="en-US" altLang="zh-CN" dirty="0" smtClean="0"/>
              <a:t>host</a:t>
            </a:r>
            <a:r>
              <a:rPr lang="zh-CN" altLang="en-US" dirty="0" smtClean="0"/>
              <a:t>：</a:t>
            </a:r>
            <a:r>
              <a:rPr lang="en-US" altLang="zh-CN" dirty="0" smtClean="0"/>
              <a:t>URL</a:t>
            </a:r>
            <a:r>
              <a:rPr lang="zh-CN" altLang="en-US" dirty="0"/>
              <a:t>的主机名</a:t>
            </a:r>
            <a:r>
              <a:rPr lang="en-US" altLang="zh-CN" dirty="0"/>
              <a:t>:</a:t>
            </a:r>
            <a:r>
              <a:rPr lang="zh-CN" altLang="en-US" dirty="0"/>
              <a:t>端口部分</a:t>
            </a:r>
          </a:p>
          <a:p>
            <a:pPr lvl="1" eaLnBrk="1" hangingPunct="1"/>
            <a:r>
              <a:rPr lang="en-US" altLang="zh-CN" dirty="0" smtClean="0"/>
              <a:t>hostname</a:t>
            </a:r>
            <a:r>
              <a:rPr lang="zh-CN" altLang="en-US" dirty="0" smtClean="0"/>
              <a:t>：</a:t>
            </a:r>
            <a:r>
              <a:rPr lang="en-US" altLang="zh-CN" dirty="0" smtClean="0"/>
              <a:t> </a:t>
            </a:r>
            <a:r>
              <a:rPr lang="en-US" altLang="zh-CN" dirty="0"/>
              <a:t>URL</a:t>
            </a:r>
            <a:r>
              <a:rPr lang="zh-CN" altLang="en-US" dirty="0"/>
              <a:t>的主机名部分</a:t>
            </a:r>
          </a:p>
          <a:p>
            <a:pPr lvl="1" eaLnBrk="1" hangingPunct="1"/>
            <a:r>
              <a:rPr lang="en-US" altLang="zh-CN" dirty="0" smtClean="0"/>
              <a:t>port</a:t>
            </a:r>
            <a:r>
              <a:rPr lang="zh-CN" altLang="en-US" dirty="0" smtClean="0"/>
              <a:t>：</a:t>
            </a:r>
            <a:r>
              <a:rPr lang="en-US" altLang="zh-CN" dirty="0" smtClean="0"/>
              <a:t>URL</a:t>
            </a:r>
            <a:r>
              <a:rPr lang="zh-CN" altLang="en-US" dirty="0"/>
              <a:t>的端口部分</a:t>
            </a:r>
          </a:p>
          <a:p>
            <a:pPr lvl="1" eaLnBrk="1" hangingPunct="1"/>
            <a:r>
              <a:rPr lang="en-US" altLang="zh-CN" dirty="0" err="1" smtClean="0"/>
              <a:t>href</a:t>
            </a:r>
            <a:r>
              <a:rPr lang="zh-CN" altLang="en-US" dirty="0"/>
              <a:t>：</a:t>
            </a:r>
            <a:r>
              <a:rPr lang="zh-CN" altLang="en-US" dirty="0" smtClean="0"/>
              <a:t>完整</a:t>
            </a:r>
            <a:r>
              <a:rPr lang="zh-CN" altLang="en-US" dirty="0"/>
              <a:t>的</a:t>
            </a:r>
            <a:r>
              <a:rPr lang="en-US" altLang="zh-CN" dirty="0"/>
              <a:t>URL</a:t>
            </a:r>
          </a:p>
          <a:p>
            <a:pPr lvl="1" eaLnBrk="1" hangingPunct="1"/>
            <a:r>
              <a:rPr lang="en-US" altLang="zh-CN" dirty="0" smtClean="0"/>
              <a:t>protocol</a:t>
            </a:r>
            <a:r>
              <a:rPr lang="zh-CN" altLang="en-US" dirty="0" smtClean="0"/>
              <a:t>：</a:t>
            </a:r>
            <a:r>
              <a:rPr lang="en-US" altLang="zh-CN" dirty="0" smtClean="0"/>
              <a:t>URL</a:t>
            </a:r>
            <a:r>
              <a:rPr lang="zh-CN" altLang="en-US" dirty="0"/>
              <a:t>的协议部分</a:t>
            </a:r>
          </a:p>
          <a:p>
            <a:pPr lvl="1" eaLnBrk="1" hangingPunct="1"/>
            <a:r>
              <a:rPr lang="en-US" altLang="zh-CN" dirty="0" smtClean="0"/>
              <a:t>pathname</a:t>
            </a:r>
            <a:r>
              <a:rPr lang="zh-CN" altLang="en-US" dirty="0" smtClean="0"/>
              <a:t>：</a:t>
            </a:r>
            <a:r>
              <a:rPr lang="en-US" altLang="zh-CN" dirty="0" smtClean="0"/>
              <a:t>URL</a:t>
            </a:r>
            <a:r>
              <a:rPr lang="zh-CN" altLang="en-US" dirty="0"/>
              <a:t>的路径名</a:t>
            </a:r>
            <a:r>
              <a:rPr lang="zh-CN" altLang="en-US" dirty="0" smtClean="0"/>
              <a:t>部分</a:t>
            </a:r>
            <a:endParaRPr lang="en-US" altLang="zh-CN" dirty="0" smtClean="0"/>
          </a:p>
          <a:p>
            <a:pPr lvl="1" eaLnBrk="1" hangingPunct="1"/>
            <a:r>
              <a:rPr lang="en-US" altLang="zh-CN" dirty="0">
                <a:hlinkClick r:id="rId3" action="ppaction://hlinkfile"/>
              </a:rPr>
              <a:t>example</a:t>
            </a:r>
            <a:endParaRPr lang="zh-CN" altLang="en-US" dirty="0"/>
          </a:p>
          <a:p>
            <a:endParaRPr lang="zh-CN" altLang="en-US" dirty="0"/>
          </a:p>
        </p:txBody>
      </p:sp>
    </p:spTree>
    <p:extLst>
      <p:ext uri="{BB962C8B-B14F-4D97-AF65-F5344CB8AC3E}">
        <p14:creationId xmlns:p14="http://schemas.microsoft.com/office/powerpoint/2010/main" val="116821362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location</a:t>
            </a:r>
            <a:r>
              <a:rPr lang="zh-CN" altLang="en-US" dirty="0"/>
              <a:t>对象</a:t>
            </a:r>
          </a:p>
        </p:txBody>
      </p:sp>
      <p:sp>
        <p:nvSpPr>
          <p:cNvPr id="3" name="内容占位符 2"/>
          <p:cNvSpPr>
            <a:spLocks noGrp="1"/>
          </p:cNvSpPr>
          <p:nvPr>
            <p:ph idx="1"/>
          </p:nvPr>
        </p:nvSpPr>
        <p:spPr/>
        <p:txBody>
          <a:bodyPr/>
          <a:lstStyle/>
          <a:p>
            <a:r>
              <a:rPr lang="en-US" altLang="zh-CN" dirty="0" err="1" smtClean="0"/>
              <a:t>window.location</a:t>
            </a:r>
            <a:r>
              <a:rPr lang="zh-CN" altLang="en-US" dirty="0" smtClean="0"/>
              <a:t>和</a:t>
            </a:r>
            <a:r>
              <a:rPr lang="en-US" altLang="zh-CN" dirty="0" err="1" smtClean="0"/>
              <a:t>document.location</a:t>
            </a:r>
            <a:r>
              <a:rPr lang="zh-CN" altLang="en-US" dirty="0" smtClean="0"/>
              <a:t>指向同一个对象</a:t>
            </a:r>
            <a:endParaRPr lang="en-US" altLang="zh-CN" dirty="0" smtClean="0"/>
          </a:p>
          <a:p>
            <a:pPr eaLnBrk="1" hangingPunct="1"/>
            <a:r>
              <a:rPr lang="zh-CN" altLang="en-US" dirty="0"/>
              <a:t>主要</a:t>
            </a:r>
            <a:r>
              <a:rPr lang="zh-CN" altLang="en-US" dirty="0" smtClean="0"/>
              <a:t>方法</a:t>
            </a:r>
            <a:endParaRPr lang="en-US" altLang="zh-CN" dirty="0"/>
          </a:p>
          <a:p>
            <a:pPr lvl="1" eaLnBrk="1" hangingPunct="1"/>
            <a:r>
              <a:rPr lang="en-US" altLang="zh-CN" dirty="0" smtClean="0"/>
              <a:t>assign(</a:t>
            </a:r>
            <a:r>
              <a:rPr lang="en-US" altLang="zh-CN" dirty="0" err="1" smtClean="0"/>
              <a:t>url</a:t>
            </a:r>
            <a:r>
              <a:rPr lang="en-US" altLang="zh-CN" dirty="0" smtClean="0"/>
              <a:t>)</a:t>
            </a:r>
            <a:r>
              <a:rPr lang="zh-CN" altLang="en-US" dirty="0" smtClean="0"/>
              <a:t>：改变浏览器的</a:t>
            </a:r>
            <a:r>
              <a:rPr lang="en-US" altLang="zh-CN" dirty="0" err="1" smtClean="0"/>
              <a:t>url</a:t>
            </a:r>
            <a:r>
              <a:rPr lang="zh-CN" altLang="en-US" dirty="0" smtClean="0"/>
              <a:t>指向</a:t>
            </a:r>
            <a:endParaRPr lang="en-US" altLang="zh-CN" dirty="0" smtClean="0"/>
          </a:p>
          <a:p>
            <a:pPr lvl="1" eaLnBrk="1" hangingPunct="1"/>
            <a:r>
              <a:rPr lang="en-US" altLang="zh-CN" dirty="0" smtClean="0"/>
              <a:t>reload</a:t>
            </a:r>
            <a:r>
              <a:rPr lang="en-US" altLang="zh-CN" dirty="0"/>
              <a:t>() </a:t>
            </a:r>
            <a:r>
              <a:rPr lang="zh-CN" altLang="en-US" dirty="0"/>
              <a:t>：</a:t>
            </a:r>
            <a:r>
              <a:rPr lang="zh-CN" altLang="en-US" dirty="0" smtClean="0"/>
              <a:t>重新</a:t>
            </a:r>
            <a:r>
              <a:rPr lang="zh-CN" altLang="en-US" dirty="0"/>
              <a:t>载入当前页面</a:t>
            </a:r>
          </a:p>
          <a:p>
            <a:pPr lvl="1" eaLnBrk="1" hangingPunct="1"/>
            <a:r>
              <a:rPr lang="en-US" altLang="zh-CN" dirty="0"/>
              <a:t>replace(</a:t>
            </a:r>
            <a:r>
              <a:rPr lang="en-US" altLang="zh-CN" dirty="0" err="1"/>
              <a:t>url</a:t>
            </a:r>
            <a:r>
              <a:rPr lang="en-US" altLang="zh-CN" dirty="0" smtClean="0"/>
              <a:t>)</a:t>
            </a:r>
            <a:r>
              <a:rPr lang="zh-CN" altLang="en-US" dirty="0" smtClean="0"/>
              <a:t>：用</a:t>
            </a:r>
            <a:r>
              <a:rPr lang="en-US" altLang="zh-CN" dirty="0" err="1"/>
              <a:t>url</a:t>
            </a:r>
            <a:r>
              <a:rPr lang="zh-CN" altLang="en-US" dirty="0"/>
              <a:t>对应文档替代当前文档</a:t>
            </a:r>
          </a:p>
          <a:p>
            <a:pPr lvl="1"/>
            <a:r>
              <a:rPr lang="en-US" altLang="zh-CN" dirty="0" smtClean="0">
                <a:hlinkClick r:id="rId3" action="ppaction://hlinkfile"/>
              </a:rPr>
              <a:t>example</a:t>
            </a:r>
            <a:endParaRPr lang="zh-CN" altLang="en-US" dirty="0"/>
          </a:p>
        </p:txBody>
      </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71775" y="5085184"/>
            <a:ext cx="6648450" cy="1333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7327624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history</a:t>
            </a:r>
            <a:r>
              <a:rPr lang="zh-CN" altLang="en-US" dirty="0"/>
              <a:t>对象</a:t>
            </a:r>
          </a:p>
        </p:txBody>
      </p:sp>
      <p:sp>
        <p:nvSpPr>
          <p:cNvPr id="3" name="内容占位符 2"/>
          <p:cNvSpPr>
            <a:spLocks noGrp="1"/>
          </p:cNvSpPr>
          <p:nvPr>
            <p:ph idx="1"/>
          </p:nvPr>
        </p:nvSpPr>
        <p:spPr/>
        <p:txBody>
          <a:bodyPr/>
          <a:lstStyle/>
          <a:p>
            <a:pPr eaLnBrk="1" hangingPunct="1"/>
            <a:r>
              <a:rPr lang="zh-CN" altLang="en-US" dirty="0"/>
              <a:t>对应于当前窗口文档装载的</a:t>
            </a:r>
            <a:r>
              <a:rPr lang="en-US" altLang="zh-CN" dirty="0"/>
              <a:t>URL</a:t>
            </a:r>
            <a:r>
              <a:rPr lang="zh-CN" altLang="en-US" dirty="0"/>
              <a:t>历史列表</a:t>
            </a:r>
          </a:p>
          <a:p>
            <a:pPr eaLnBrk="1" hangingPunct="1"/>
            <a:r>
              <a:rPr lang="zh-CN" altLang="en-US" dirty="0"/>
              <a:t>主要方法</a:t>
            </a:r>
            <a:r>
              <a:rPr lang="en-US" altLang="zh-CN" dirty="0"/>
              <a:t>:</a:t>
            </a:r>
          </a:p>
          <a:p>
            <a:pPr lvl="1" eaLnBrk="1" hangingPunct="1"/>
            <a:r>
              <a:rPr lang="en-US" altLang="zh-CN" dirty="0"/>
              <a:t>back() : </a:t>
            </a:r>
            <a:r>
              <a:rPr lang="zh-CN" altLang="en-US" dirty="0"/>
              <a:t>在当前窗口中装载</a:t>
            </a:r>
            <a:r>
              <a:rPr lang="en-US" altLang="zh-CN" dirty="0"/>
              <a:t>URL</a:t>
            </a:r>
            <a:r>
              <a:rPr lang="zh-CN" altLang="en-US" dirty="0"/>
              <a:t>列表中的前一个</a:t>
            </a:r>
          </a:p>
          <a:p>
            <a:pPr lvl="1" eaLnBrk="1" hangingPunct="1"/>
            <a:r>
              <a:rPr lang="en-US" altLang="zh-CN" dirty="0"/>
              <a:t>forward() :</a:t>
            </a:r>
            <a:r>
              <a:rPr lang="zh-CN" altLang="en-US" dirty="0"/>
              <a:t>在当前窗口中装载</a:t>
            </a:r>
            <a:r>
              <a:rPr lang="en-US" altLang="zh-CN" dirty="0"/>
              <a:t>URL</a:t>
            </a:r>
            <a:r>
              <a:rPr lang="zh-CN" altLang="en-US" dirty="0"/>
              <a:t>列表中的下一个</a:t>
            </a:r>
          </a:p>
          <a:p>
            <a:pPr lvl="1" eaLnBrk="1" hangingPunct="1"/>
            <a:r>
              <a:rPr lang="en-US" altLang="zh-CN" dirty="0"/>
              <a:t>go(number) :</a:t>
            </a:r>
            <a:r>
              <a:rPr lang="zh-CN" altLang="en-US" dirty="0"/>
              <a:t>在当前窗口中装载</a:t>
            </a:r>
            <a:r>
              <a:rPr lang="en-US" altLang="zh-CN" dirty="0"/>
              <a:t>URL</a:t>
            </a:r>
            <a:r>
              <a:rPr lang="zh-CN" altLang="en-US" dirty="0"/>
              <a:t>列表中的某一</a:t>
            </a:r>
            <a:r>
              <a:rPr lang="zh-CN" altLang="en-US" dirty="0" smtClean="0"/>
              <a:t>个</a:t>
            </a:r>
            <a:endParaRPr lang="en-US" altLang="zh-CN" dirty="0" smtClean="0"/>
          </a:p>
          <a:p>
            <a:pPr lvl="1" eaLnBrk="1" hangingPunct="1"/>
            <a:r>
              <a:rPr lang="en-US" altLang="zh-CN" dirty="0">
                <a:hlinkClick r:id="rId2" action="ppaction://hlinkfile"/>
              </a:rPr>
              <a:t>example</a:t>
            </a:r>
            <a:endParaRPr lang="zh-CN" altLang="en-US" dirty="0"/>
          </a:p>
        </p:txBody>
      </p:sp>
    </p:spTree>
    <p:extLst>
      <p:ext uri="{BB962C8B-B14F-4D97-AF65-F5344CB8AC3E}">
        <p14:creationId xmlns:p14="http://schemas.microsoft.com/office/powerpoint/2010/main" val="101198360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0500" name="Rectangle 4"/>
          <p:cNvSpPr>
            <a:spLocks noGrp="1" noChangeArrowheads="1"/>
          </p:cNvSpPr>
          <p:nvPr>
            <p:ph type="ctrTitle"/>
          </p:nvPr>
        </p:nvSpPr>
        <p:spPr/>
        <p:txBody>
          <a:bodyPr/>
          <a:lstStyle/>
          <a:p>
            <a:r>
              <a:rPr lang="en-US" altLang="zh-CN" dirty="0"/>
              <a:t>Part </a:t>
            </a:r>
            <a:r>
              <a:rPr lang="en-US" altLang="zh-CN" dirty="0" smtClean="0"/>
              <a:t>III</a:t>
            </a:r>
            <a:endParaRPr lang="en-US" altLang="zh-CN" dirty="0"/>
          </a:p>
        </p:txBody>
      </p:sp>
      <p:sp>
        <p:nvSpPr>
          <p:cNvPr id="1130501" name="Rectangle 5" descr="Rectangle: Click to edit Master text styles&#10;Second level&#10;Third level&#10;Fourth level&#10;Fifth level"/>
          <p:cNvSpPr>
            <a:spLocks noGrp="1" noChangeArrowheads="1"/>
          </p:cNvSpPr>
          <p:nvPr>
            <p:ph type="subTitle" idx="1"/>
          </p:nvPr>
        </p:nvSpPr>
        <p:spPr/>
        <p:txBody>
          <a:bodyPr/>
          <a:lstStyle/>
          <a:p>
            <a:r>
              <a:rPr lang="zh-CN" altLang="en-US" dirty="0"/>
              <a:t>浏览器兼容性</a:t>
            </a:r>
            <a:endParaRPr lang="en-US" altLang="zh-CN" dirty="0"/>
          </a:p>
        </p:txBody>
      </p:sp>
    </p:spTree>
    <p:extLst>
      <p:ext uri="{BB962C8B-B14F-4D97-AF65-F5344CB8AC3E}">
        <p14:creationId xmlns:p14="http://schemas.microsoft.com/office/powerpoint/2010/main" val="96194553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兼容性问题</a:t>
            </a:r>
            <a:endParaRPr lang="zh-CN" altLang="en-US" dirty="0"/>
          </a:p>
        </p:txBody>
      </p:sp>
      <p:sp>
        <p:nvSpPr>
          <p:cNvPr id="3" name="内容占位符 2"/>
          <p:cNvSpPr>
            <a:spLocks noGrp="1"/>
          </p:cNvSpPr>
          <p:nvPr>
            <p:ph idx="1"/>
          </p:nvPr>
        </p:nvSpPr>
        <p:spPr/>
        <p:txBody>
          <a:bodyPr/>
          <a:lstStyle/>
          <a:p>
            <a:r>
              <a:rPr lang="zh-CN" altLang="en-US" dirty="0" smtClean="0"/>
              <a:t>不支持某个特性</a:t>
            </a:r>
            <a:endParaRPr lang="en-US" altLang="zh-CN" dirty="0" smtClean="0"/>
          </a:p>
          <a:p>
            <a:r>
              <a:rPr lang="zh-CN" altLang="en-US" dirty="0" smtClean="0"/>
              <a:t>对规范理解不一致</a:t>
            </a:r>
            <a:endParaRPr lang="en-US" altLang="zh-CN" dirty="0" smtClean="0"/>
          </a:p>
          <a:p>
            <a:pPr lvl="1"/>
            <a:r>
              <a:rPr lang="zh-CN" altLang="en-US" dirty="0" smtClean="0"/>
              <a:t>更重要的实现方式不一致</a:t>
            </a:r>
            <a:endParaRPr lang="en-US" altLang="zh-CN" dirty="0" smtClean="0"/>
          </a:p>
          <a:p>
            <a:r>
              <a:rPr lang="zh-CN" altLang="en-US" dirty="0" smtClean="0"/>
              <a:t>故意为之的兼容性问题</a:t>
            </a:r>
            <a:endParaRPr lang="en-US" altLang="zh-CN" dirty="0" smtClean="0"/>
          </a:p>
          <a:p>
            <a:pPr lvl="1"/>
            <a:r>
              <a:rPr lang="en-US" altLang="zh-CN" dirty="0" smtClean="0"/>
              <a:t>IE vs. NN	IE vs. FF	</a:t>
            </a:r>
            <a:r>
              <a:rPr lang="en-US" altLang="zh-CN" dirty="0" err="1" smtClean="0"/>
              <a:t>Webkit</a:t>
            </a:r>
            <a:r>
              <a:rPr lang="en-US" altLang="zh-CN" dirty="0" smtClean="0"/>
              <a:t> vs. Others</a:t>
            </a:r>
          </a:p>
          <a:p>
            <a:pPr lvl="1"/>
            <a:r>
              <a:rPr lang="zh-CN" altLang="en-US" dirty="0" smtClean="0"/>
              <a:t>事件处理</a:t>
            </a:r>
            <a:endParaRPr lang="en-US" altLang="zh-CN" dirty="0" smtClean="0"/>
          </a:p>
          <a:p>
            <a:r>
              <a:rPr lang="zh-CN" altLang="en-US" dirty="0" smtClean="0"/>
              <a:t>浏览器</a:t>
            </a:r>
            <a:r>
              <a:rPr lang="en-US" altLang="zh-CN" dirty="0" smtClean="0"/>
              <a:t>bug</a:t>
            </a:r>
          </a:p>
          <a:p>
            <a:pPr lvl="1"/>
            <a:endParaRPr lang="zh-CN" altLang="en-US" dirty="0"/>
          </a:p>
        </p:txBody>
      </p:sp>
    </p:spTree>
    <p:extLst>
      <p:ext uri="{BB962C8B-B14F-4D97-AF65-F5344CB8AC3E}">
        <p14:creationId xmlns:p14="http://schemas.microsoft.com/office/powerpoint/2010/main" val="197373016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兼容性解决思路</a:t>
            </a:r>
            <a:endParaRPr lang="zh-CN" altLang="en-US" dirty="0"/>
          </a:p>
        </p:txBody>
      </p:sp>
      <p:sp>
        <p:nvSpPr>
          <p:cNvPr id="3" name="内容占位符 2"/>
          <p:cNvSpPr>
            <a:spLocks noGrp="1"/>
          </p:cNvSpPr>
          <p:nvPr>
            <p:ph idx="1"/>
          </p:nvPr>
        </p:nvSpPr>
        <p:spPr/>
        <p:txBody>
          <a:bodyPr/>
          <a:lstStyle/>
          <a:p>
            <a:r>
              <a:rPr lang="zh-CN" altLang="en-US" dirty="0" smtClean="0"/>
              <a:t>能力检测</a:t>
            </a:r>
            <a:endParaRPr lang="en-US" altLang="zh-CN" dirty="0" smtClean="0"/>
          </a:p>
          <a:p>
            <a:endParaRPr lang="en-US" altLang="zh-CN" dirty="0"/>
          </a:p>
          <a:p>
            <a:r>
              <a:rPr lang="zh-CN" altLang="en-US" dirty="0" smtClean="0"/>
              <a:t>怪癖检测</a:t>
            </a:r>
            <a:endParaRPr lang="en-US" altLang="zh-CN" dirty="0" smtClean="0"/>
          </a:p>
          <a:p>
            <a:endParaRPr lang="en-US" altLang="zh-CN" dirty="0"/>
          </a:p>
          <a:p>
            <a:r>
              <a:rPr lang="zh-CN" altLang="en-US" dirty="0" smtClean="0"/>
              <a:t>浏览器检测</a:t>
            </a:r>
            <a:endParaRPr lang="en-US" altLang="zh-CN" dirty="0" smtClean="0"/>
          </a:p>
        </p:txBody>
      </p:sp>
    </p:spTree>
    <p:extLst>
      <p:ext uri="{BB962C8B-B14F-4D97-AF65-F5344CB8AC3E}">
        <p14:creationId xmlns:p14="http://schemas.microsoft.com/office/powerpoint/2010/main" val="179322253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能力检测</a:t>
            </a:r>
            <a:endParaRPr lang="zh-CN" altLang="en-US" dirty="0"/>
          </a:p>
        </p:txBody>
      </p:sp>
      <p:sp>
        <p:nvSpPr>
          <p:cNvPr id="3" name="内容占位符 2"/>
          <p:cNvSpPr>
            <a:spLocks noGrp="1"/>
          </p:cNvSpPr>
          <p:nvPr>
            <p:ph idx="1"/>
          </p:nvPr>
        </p:nvSpPr>
        <p:spPr/>
        <p:txBody>
          <a:bodyPr/>
          <a:lstStyle/>
          <a:p>
            <a:r>
              <a:rPr lang="zh-CN" altLang="en-US" dirty="0" smtClean="0"/>
              <a:t>检测浏览器是否支持某个属性或方法</a:t>
            </a:r>
            <a:endParaRPr lang="en-US" altLang="zh-CN" dirty="0" smtClean="0"/>
          </a:p>
          <a:p>
            <a:r>
              <a:rPr lang="zh-CN" altLang="en-US" dirty="0" smtClean="0"/>
              <a:t>问题</a:t>
            </a:r>
            <a:endParaRPr lang="en-US" altLang="zh-CN" dirty="0" smtClean="0"/>
          </a:p>
          <a:p>
            <a:pPr lvl="1"/>
            <a:r>
              <a:rPr lang="zh-CN" altLang="en-US" dirty="0" smtClean="0"/>
              <a:t>过于琐碎，要挑选有代表性的检测</a:t>
            </a:r>
            <a:endParaRPr lang="en-US" altLang="zh-CN" dirty="0" smtClean="0"/>
          </a:p>
          <a:p>
            <a:pPr lvl="1"/>
            <a:r>
              <a:rPr lang="zh-CN" altLang="en-US" dirty="0" smtClean="0"/>
              <a:t>浏览器欺骗</a:t>
            </a:r>
            <a:endParaRPr lang="en-US" altLang="zh-CN" dirty="0" smtClean="0"/>
          </a:p>
          <a:p>
            <a:pPr lvl="1"/>
            <a:r>
              <a:rPr lang="zh-CN" altLang="en-US" dirty="0" smtClean="0"/>
              <a:t>浏览器错误或不完整实现</a:t>
            </a:r>
            <a:endParaRPr lang="en-US" altLang="zh-CN" dirty="0" smtClean="0"/>
          </a:p>
          <a:p>
            <a:r>
              <a:rPr lang="zh-CN" altLang="en-US" dirty="0" smtClean="0"/>
              <a:t>应用于选择解决方案，而不是判断浏览器是啥</a:t>
            </a:r>
            <a:endParaRPr lang="zh-CN" altLang="en-US" dirty="0"/>
          </a:p>
        </p:txBody>
      </p:sp>
    </p:spTree>
    <p:extLst>
      <p:ext uri="{BB962C8B-B14F-4D97-AF65-F5344CB8AC3E}">
        <p14:creationId xmlns:p14="http://schemas.microsoft.com/office/powerpoint/2010/main" val="278350478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0500" name="Rectangle 4"/>
          <p:cNvSpPr>
            <a:spLocks noGrp="1" noChangeArrowheads="1"/>
          </p:cNvSpPr>
          <p:nvPr>
            <p:ph type="ctrTitle"/>
          </p:nvPr>
        </p:nvSpPr>
        <p:spPr/>
        <p:txBody>
          <a:bodyPr/>
          <a:lstStyle/>
          <a:p>
            <a:r>
              <a:rPr lang="en-US" altLang="zh-CN" dirty="0"/>
              <a:t>Part </a:t>
            </a:r>
            <a:r>
              <a:rPr lang="en-US" altLang="zh-CN" dirty="0" smtClean="0"/>
              <a:t>I</a:t>
            </a:r>
            <a:endParaRPr lang="en-US" altLang="zh-CN" dirty="0"/>
          </a:p>
        </p:txBody>
      </p:sp>
      <p:sp>
        <p:nvSpPr>
          <p:cNvPr id="1130501" name="Rectangle 5" descr="Rectangle: Click to edit Master text styles&#10;Second level&#10;Third level&#10;Fourth level&#10;Fifth level"/>
          <p:cNvSpPr>
            <a:spLocks noGrp="1" noChangeArrowheads="1"/>
          </p:cNvSpPr>
          <p:nvPr>
            <p:ph type="subTitle" idx="1"/>
          </p:nvPr>
        </p:nvSpPr>
        <p:spPr/>
        <p:txBody>
          <a:bodyPr/>
          <a:lstStyle/>
          <a:p>
            <a:r>
              <a:rPr lang="en-US" altLang="zh-CN" dirty="0" smtClean="0"/>
              <a:t>Web</a:t>
            </a:r>
            <a:r>
              <a:rPr lang="zh-CN" altLang="en-US" dirty="0" smtClean="0"/>
              <a:t>应用中的</a:t>
            </a:r>
            <a:r>
              <a:rPr lang="en-US" altLang="zh-CN" dirty="0" smtClean="0"/>
              <a:t>JavaScript</a:t>
            </a:r>
            <a:r>
              <a:rPr lang="zh-CN" altLang="en-US" dirty="0" smtClean="0"/>
              <a:t>对象</a:t>
            </a:r>
            <a:endParaRPr lang="en-US" altLang="zh-CN" dirty="0"/>
          </a:p>
        </p:txBody>
      </p:sp>
    </p:spTree>
    <p:extLst>
      <p:ext uri="{BB962C8B-B14F-4D97-AF65-F5344CB8AC3E}">
        <p14:creationId xmlns:p14="http://schemas.microsoft.com/office/powerpoint/2010/main" val="166311482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怪癖检测</a:t>
            </a:r>
            <a:endParaRPr lang="zh-CN" altLang="en-US" dirty="0"/>
          </a:p>
        </p:txBody>
      </p:sp>
      <p:sp>
        <p:nvSpPr>
          <p:cNvPr id="3" name="内容占位符 2"/>
          <p:cNvSpPr>
            <a:spLocks noGrp="1"/>
          </p:cNvSpPr>
          <p:nvPr>
            <p:ph idx="1"/>
          </p:nvPr>
        </p:nvSpPr>
        <p:spPr/>
        <p:txBody>
          <a:bodyPr/>
          <a:lstStyle/>
          <a:p>
            <a:r>
              <a:rPr lang="zh-CN" altLang="en-US" dirty="0" smtClean="0"/>
              <a:t>识别浏览器的特殊行为</a:t>
            </a:r>
            <a:endParaRPr lang="en-US" altLang="zh-CN" dirty="0" smtClean="0"/>
          </a:p>
          <a:p>
            <a:endParaRPr lang="en-US" altLang="zh-CN" dirty="0" smtClean="0"/>
          </a:p>
          <a:p>
            <a:r>
              <a:rPr lang="zh-CN" altLang="en-US" dirty="0" smtClean="0"/>
              <a:t>检测浏览器存在的缺陷或者说</a:t>
            </a:r>
            <a:r>
              <a:rPr lang="en-US" altLang="zh-CN" dirty="0" smtClean="0"/>
              <a:t>bug</a:t>
            </a:r>
          </a:p>
          <a:p>
            <a:endParaRPr lang="en-US" altLang="zh-CN" dirty="0" smtClean="0"/>
          </a:p>
          <a:p>
            <a:r>
              <a:rPr lang="zh-CN" altLang="en-US" dirty="0" smtClean="0"/>
              <a:t>一般仅检测与工作直接相关的内容，且放在脚本开头检测</a:t>
            </a:r>
            <a:endParaRPr lang="en-US" altLang="zh-CN" dirty="0" smtClean="0"/>
          </a:p>
          <a:p>
            <a:endParaRPr lang="zh-CN" altLang="en-US" dirty="0"/>
          </a:p>
        </p:txBody>
      </p:sp>
    </p:spTree>
    <p:extLst>
      <p:ext uri="{BB962C8B-B14F-4D97-AF65-F5344CB8AC3E}">
        <p14:creationId xmlns:p14="http://schemas.microsoft.com/office/powerpoint/2010/main" val="35597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浏览器检测</a:t>
            </a:r>
            <a:endParaRPr lang="zh-CN" altLang="en-US" dirty="0"/>
          </a:p>
        </p:txBody>
      </p:sp>
      <p:sp>
        <p:nvSpPr>
          <p:cNvPr id="3" name="内容占位符 2"/>
          <p:cNvSpPr>
            <a:spLocks noGrp="1"/>
          </p:cNvSpPr>
          <p:nvPr>
            <p:ph idx="1"/>
          </p:nvPr>
        </p:nvSpPr>
        <p:spPr/>
        <p:txBody>
          <a:bodyPr/>
          <a:lstStyle/>
          <a:p>
            <a:r>
              <a:rPr lang="zh-CN" altLang="en-US" dirty="0" smtClean="0"/>
              <a:t>也叫用户代理检测，主要检测</a:t>
            </a:r>
            <a:endParaRPr lang="en-US" altLang="zh-CN" dirty="0" smtClean="0"/>
          </a:p>
          <a:p>
            <a:pPr lvl="1"/>
            <a:r>
              <a:rPr lang="zh-CN" altLang="en-US" dirty="0"/>
              <a:t>呈现</a:t>
            </a:r>
            <a:r>
              <a:rPr lang="zh-CN" altLang="en-US" dirty="0" smtClean="0"/>
              <a:t>引擎：</a:t>
            </a:r>
            <a:r>
              <a:rPr lang="en-US" altLang="zh-CN" dirty="0" smtClean="0"/>
              <a:t>Opera</a:t>
            </a:r>
            <a:r>
              <a:rPr lang="zh-CN" altLang="en-US" dirty="0" smtClean="0"/>
              <a:t>、</a:t>
            </a:r>
            <a:r>
              <a:rPr lang="en-US" altLang="zh-CN" dirty="0" err="1" smtClean="0"/>
              <a:t>WebKit</a:t>
            </a:r>
            <a:r>
              <a:rPr lang="zh-CN" altLang="en-US" dirty="0" smtClean="0"/>
              <a:t>、</a:t>
            </a:r>
            <a:r>
              <a:rPr lang="en-US" altLang="zh-CN" dirty="0" smtClean="0"/>
              <a:t>Gecko</a:t>
            </a:r>
            <a:endParaRPr lang="zh-CN" altLang="en-US" dirty="0"/>
          </a:p>
          <a:p>
            <a:pPr lvl="1"/>
            <a:r>
              <a:rPr lang="zh-CN" altLang="en-US" dirty="0" smtClean="0"/>
              <a:t>浏览器</a:t>
            </a:r>
            <a:endParaRPr lang="en-US" altLang="zh-CN" dirty="0" smtClean="0"/>
          </a:p>
          <a:p>
            <a:pPr lvl="1"/>
            <a:r>
              <a:rPr lang="zh-CN" altLang="en-US" dirty="0" smtClean="0"/>
              <a:t>平台：</a:t>
            </a:r>
            <a:r>
              <a:rPr lang="en-US" altLang="zh-CN" dirty="0" smtClean="0"/>
              <a:t>Windows</a:t>
            </a:r>
            <a:r>
              <a:rPr lang="zh-CN" altLang="en-US" dirty="0" smtClean="0"/>
              <a:t>、</a:t>
            </a:r>
            <a:r>
              <a:rPr lang="en-US" altLang="zh-CN" dirty="0" smtClean="0"/>
              <a:t>Mac</a:t>
            </a:r>
            <a:r>
              <a:rPr lang="zh-CN" altLang="en-US" dirty="0" smtClean="0"/>
              <a:t>、</a:t>
            </a:r>
            <a:r>
              <a:rPr lang="en-US" altLang="zh-CN" dirty="0" smtClean="0"/>
              <a:t>Unix</a:t>
            </a:r>
          </a:p>
          <a:p>
            <a:pPr lvl="1"/>
            <a:r>
              <a:rPr lang="en-US" altLang="zh-CN" dirty="0" smtClean="0"/>
              <a:t>Windows</a:t>
            </a:r>
            <a:r>
              <a:rPr lang="zh-CN" altLang="en-US" dirty="0" smtClean="0"/>
              <a:t>操作系统</a:t>
            </a:r>
            <a:endParaRPr lang="en-US" altLang="zh-CN" dirty="0" smtClean="0"/>
          </a:p>
          <a:p>
            <a:pPr lvl="1"/>
            <a:r>
              <a:rPr lang="zh-CN" altLang="en-US" dirty="0" smtClean="0"/>
              <a:t>移动设备</a:t>
            </a:r>
            <a:endParaRPr lang="en-US" altLang="zh-CN" dirty="0" smtClean="0"/>
          </a:p>
          <a:p>
            <a:pPr lvl="1"/>
            <a:r>
              <a:rPr lang="zh-CN" altLang="en-US" dirty="0" smtClean="0"/>
              <a:t>游戏设备</a:t>
            </a:r>
            <a:endParaRPr lang="en-US" altLang="zh-CN" dirty="0" smtClean="0"/>
          </a:p>
          <a:p>
            <a:r>
              <a:rPr lang="zh-CN" altLang="en-US" dirty="0" smtClean="0"/>
              <a:t>无法涵盖所有的可能，只有当你确实需要统计浏览器相关信息时才使用</a:t>
            </a:r>
            <a:endParaRPr lang="en-US" altLang="zh-CN" dirty="0" smtClean="0"/>
          </a:p>
          <a:p>
            <a:r>
              <a:rPr lang="zh-CN" altLang="en-US" dirty="0" smtClean="0"/>
              <a:t>检测时应使用开放式条件</a:t>
            </a:r>
            <a:endParaRPr lang="en-US" altLang="zh-CN" dirty="0" smtClean="0"/>
          </a:p>
        </p:txBody>
      </p:sp>
    </p:spTree>
    <p:extLst>
      <p:ext uri="{BB962C8B-B14F-4D97-AF65-F5344CB8AC3E}">
        <p14:creationId xmlns:p14="http://schemas.microsoft.com/office/powerpoint/2010/main" val="121215578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0500" name="Rectangle 4"/>
          <p:cNvSpPr>
            <a:spLocks noGrp="1" noChangeArrowheads="1"/>
          </p:cNvSpPr>
          <p:nvPr>
            <p:ph type="ctrTitle"/>
          </p:nvPr>
        </p:nvSpPr>
        <p:spPr/>
        <p:txBody>
          <a:bodyPr/>
          <a:lstStyle/>
          <a:p>
            <a:r>
              <a:rPr lang="en-US" altLang="zh-CN" dirty="0"/>
              <a:t>Part </a:t>
            </a:r>
            <a:r>
              <a:rPr lang="en-US" altLang="zh-CN" dirty="0" smtClean="0"/>
              <a:t>IV</a:t>
            </a:r>
            <a:endParaRPr lang="en-US" altLang="zh-CN" dirty="0"/>
          </a:p>
        </p:txBody>
      </p:sp>
      <p:sp>
        <p:nvSpPr>
          <p:cNvPr id="1130501" name="Rectangle 5" descr="Rectangle: Click to edit Master text styles&#10;Second level&#10;Third level&#10;Fourth level&#10;Fifth level"/>
          <p:cNvSpPr>
            <a:spLocks noGrp="1" noChangeArrowheads="1"/>
          </p:cNvSpPr>
          <p:nvPr>
            <p:ph type="subTitle" idx="1"/>
          </p:nvPr>
        </p:nvSpPr>
        <p:spPr/>
        <p:txBody>
          <a:bodyPr/>
          <a:lstStyle/>
          <a:p>
            <a:r>
              <a:rPr lang="en-US" altLang="zh-CN" dirty="0" smtClean="0"/>
              <a:t>DOM</a:t>
            </a:r>
            <a:endParaRPr lang="en-US" altLang="zh-CN" dirty="0"/>
          </a:p>
        </p:txBody>
      </p:sp>
    </p:spTree>
    <p:extLst>
      <p:ext uri="{BB962C8B-B14F-4D97-AF65-F5344CB8AC3E}">
        <p14:creationId xmlns:p14="http://schemas.microsoft.com/office/powerpoint/2010/main" val="337364579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DOM</a:t>
            </a:r>
            <a:r>
              <a:rPr lang="zh-CN" altLang="en-US" dirty="0"/>
              <a:t>简介</a:t>
            </a:r>
          </a:p>
        </p:txBody>
      </p:sp>
      <p:sp>
        <p:nvSpPr>
          <p:cNvPr id="3" name="内容占位符 2"/>
          <p:cNvSpPr>
            <a:spLocks noGrp="1"/>
          </p:cNvSpPr>
          <p:nvPr>
            <p:ph idx="1"/>
          </p:nvPr>
        </p:nvSpPr>
        <p:spPr/>
        <p:txBody>
          <a:bodyPr/>
          <a:lstStyle/>
          <a:p>
            <a:r>
              <a:rPr lang="zh-CN" altLang="en-US" dirty="0"/>
              <a:t>文档</a:t>
            </a:r>
            <a:r>
              <a:rPr lang="zh-CN" altLang="en-US" dirty="0" smtClean="0"/>
              <a:t>对象模型（</a:t>
            </a:r>
            <a:r>
              <a:rPr lang="en-US" altLang="zh-CN" dirty="0"/>
              <a:t> Document Object Model </a:t>
            </a:r>
            <a:r>
              <a:rPr lang="zh-CN" altLang="en-US" dirty="0" smtClean="0"/>
              <a:t>）</a:t>
            </a:r>
            <a:endParaRPr lang="en-US" altLang="zh-CN" dirty="0" smtClean="0"/>
          </a:p>
          <a:p>
            <a:pPr eaLnBrk="1" hangingPunct="1"/>
            <a:r>
              <a:rPr lang="zh-CN" altLang="en-US" dirty="0"/>
              <a:t>是文档与编程语言中一组对象之间的映射</a:t>
            </a:r>
          </a:p>
          <a:p>
            <a:pPr eaLnBrk="1" hangingPunct="1"/>
            <a:r>
              <a:rPr lang="zh-CN" altLang="en-US" dirty="0"/>
              <a:t>是一种应用程序编程接口</a:t>
            </a:r>
          </a:p>
          <a:p>
            <a:pPr lvl="1" eaLnBrk="1" hangingPunct="1"/>
            <a:r>
              <a:rPr lang="zh-CN" altLang="en-US" dirty="0"/>
              <a:t>接口定义了文档的逻辑结构以及访问和操作文档的方式 </a:t>
            </a:r>
          </a:p>
          <a:p>
            <a:pPr lvl="1" eaLnBrk="1" hangingPunct="1"/>
            <a:r>
              <a:rPr lang="zh-CN" altLang="en-US" dirty="0"/>
              <a:t>接口独立于平台和语言</a:t>
            </a:r>
            <a:r>
              <a:rPr lang="zh-CN" altLang="en-US" dirty="0" smtClean="0"/>
              <a:t>的，可以</a:t>
            </a:r>
            <a:r>
              <a:rPr lang="zh-CN" altLang="en-US" dirty="0"/>
              <a:t>由各个实现者按不同方法实现</a:t>
            </a:r>
          </a:p>
          <a:p>
            <a:endParaRPr lang="zh-CN" altLang="en-US" dirty="0"/>
          </a:p>
        </p:txBody>
      </p:sp>
    </p:spTree>
    <p:extLst>
      <p:ext uri="{BB962C8B-B14F-4D97-AF65-F5344CB8AC3E}">
        <p14:creationId xmlns:p14="http://schemas.microsoft.com/office/powerpoint/2010/main" val="327078027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DOM</a:t>
            </a:r>
            <a:r>
              <a:rPr lang="zh-CN" altLang="en-US" dirty="0"/>
              <a:t>简介</a:t>
            </a:r>
          </a:p>
        </p:txBody>
      </p:sp>
      <p:sp>
        <p:nvSpPr>
          <p:cNvPr id="3" name="内容占位符 2"/>
          <p:cNvSpPr>
            <a:spLocks noGrp="1"/>
          </p:cNvSpPr>
          <p:nvPr>
            <p:ph idx="1"/>
          </p:nvPr>
        </p:nvSpPr>
        <p:spPr/>
        <p:txBody>
          <a:bodyPr/>
          <a:lstStyle/>
          <a:p>
            <a:r>
              <a:rPr lang="en-US" altLang="zh-CN" dirty="0" smtClean="0"/>
              <a:t>DOM0</a:t>
            </a:r>
          </a:p>
          <a:p>
            <a:pPr lvl="1"/>
            <a:r>
              <a:rPr lang="en-US" altLang="zh-CN" dirty="0" smtClean="0"/>
              <a:t>NN3</a:t>
            </a:r>
            <a:r>
              <a:rPr lang="zh-CN" altLang="en-US" dirty="0" smtClean="0"/>
              <a:t>和</a:t>
            </a:r>
            <a:r>
              <a:rPr lang="en-US" altLang="zh-CN" dirty="0" smtClean="0"/>
              <a:t>IE3</a:t>
            </a:r>
            <a:r>
              <a:rPr lang="zh-CN" altLang="en-US" dirty="0" smtClean="0"/>
              <a:t>实现的</a:t>
            </a:r>
            <a:r>
              <a:rPr lang="en-US" altLang="zh-CN" dirty="0" smtClean="0"/>
              <a:t>DOM</a:t>
            </a:r>
            <a:r>
              <a:rPr lang="zh-CN" altLang="en-US" dirty="0" smtClean="0"/>
              <a:t>雏形</a:t>
            </a:r>
            <a:endParaRPr lang="en-US" altLang="zh-CN" dirty="0" smtClean="0"/>
          </a:p>
          <a:p>
            <a:pPr lvl="1"/>
            <a:r>
              <a:rPr lang="zh-CN" altLang="en-US" dirty="0" smtClean="0"/>
              <a:t>针对</a:t>
            </a:r>
            <a:r>
              <a:rPr lang="en-US" altLang="zh-CN" dirty="0" smtClean="0"/>
              <a:t>HTML</a:t>
            </a:r>
            <a:r>
              <a:rPr lang="zh-CN" altLang="en-US" dirty="0" smtClean="0"/>
              <a:t>文档设计，可以访问文档的元信息</a:t>
            </a:r>
            <a:endParaRPr lang="en-US" altLang="zh-CN" dirty="0" smtClean="0"/>
          </a:p>
          <a:p>
            <a:pPr lvl="1"/>
            <a:r>
              <a:rPr lang="zh-CN" altLang="en-US" dirty="0" smtClean="0"/>
              <a:t>可以访问和操作预定的一些文档属性和对象集合如表单、链接等</a:t>
            </a:r>
            <a:endParaRPr lang="en-US" altLang="zh-CN" dirty="0" smtClean="0"/>
          </a:p>
          <a:p>
            <a:pPr lvl="1"/>
            <a:r>
              <a:rPr lang="zh-CN" altLang="en-US" dirty="0" smtClean="0"/>
              <a:t>可以做基本的文档写操作</a:t>
            </a:r>
            <a:endParaRPr lang="en-US" altLang="zh-CN" dirty="0" smtClean="0"/>
          </a:p>
          <a:p>
            <a:pPr lvl="1"/>
            <a:r>
              <a:rPr lang="zh-CN" altLang="en-US" dirty="0" smtClean="0"/>
              <a:t>不能访问和操作预定义对象外的文档内容</a:t>
            </a:r>
            <a:endParaRPr lang="en-US" altLang="zh-CN" dirty="0" smtClean="0"/>
          </a:p>
          <a:p>
            <a:pPr lvl="1"/>
            <a:r>
              <a:rPr lang="zh-CN" altLang="en-US" dirty="0" smtClean="0"/>
              <a:t>不能修改文档结构</a:t>
            </a:r>
            <a:endParaRPr lang="en-US" altLang="zh-CN" dirty="0" smtClean="0"/>
          </a:p>
        </p:txBody>
      </p:sp>
    </p:spTree>
    <p:extLst>
      <p:ext uri="{BB962C8B-B14F-4D97-AF65-F5344CB8AC3E}">
        <p14:creationId xmlns:p14="http://schemas.microsoft.com/office/powerpoint/2010/main" val="398490160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DOM</a:t>
            </a:r>
            <a:r>
              <a:rPr lang="zh-CN" altLang="en-US" dirty="0"/>
              <a:t>简介</a:t>
            </a:r>
          </a:p>
        </p:txBody>
      </p:sp>
      <p:sp>
        <p:nvSpPr>
          <p:cNvPr id="3" name="内容占位符 2"/>
          <p:cNvSpPr>
            <a:spLocks noGrp="1"/>
          </p:cNvSpPr>
          <p:nvPr>
            <p:ph idx="1"/>
          </p:nvPr>
        </p:nvSpPr>
        <p:spPr/>
        <p:txBody>
          <a:bodyPr/>
          <a:lstStyle/>
          <a:p>
            <a:r>
              <a:rPr lang="en-US" altLang="zh-CN" dirty="0" smtClean="0"/>
              <a:t>IE4 DOM</a:t>
            </a:r>
          </a:p>
          <a:p>
            <a:pPr lvl="1"/>
            <a:r>
              <a:rPr lang="en-US" altLang="zh-CN" dirty="0" smtClean="0"/>
              <a:t>IE4</a:t>
            </a:r>
            <a:r>
              <a:rPr lang="zh-CN" altLang="en-US" dirty="0" smtClean="0"/>
              <a:t>和</a:t>
            </a:r>
            <a:r>
              <a:rPr lang="en-US" altLang="zh-CN" dirty="0" smtClean="0"/>
              <a:t>NN4</a:t>
            </a:r>
            <a:r>
              <a:rPr lang="zh-CN" altLang="en-US" dirty="0" smtClean="0"/>
              <a:t>在</a:t>
            </a:r>
            <a:r>
              <a:rPr lang="en-US" altLang="zh-CN" dirty="0" smtClean="0"/>
              <a:t>DOM0</a:t>
            </a:r>
            <a:r>
              <a:rPr lang="zh-CN" altLang="en-US" dirty="0" smtClean="0"/>
              <a:t>基础上所做扩展，思路与</a:t>
            </a:r>
            <a:r>
              <a:rPr lang="en-US" altLang="zh-CN" dirty="0" smtClean="0"/>
              <a:t>W3C DOM1</a:t>
            </a:r>
            <a:r>
              <a:rPr lang="zh-CN" altLang="en-US" dirty="0" smtClean="0"/>
              <a:t>已很接近，</a:t>
            </a:r>
            <a:r>
              <a:rPr lang="en-US" altLang="zh-CN" dirty="0" smtClean="0"/>
              <a:t>IE4</a:t>
            </a:r>
            <a:r>
              <a:rPr lang="zh-CN" altLang="en-US" dirty="0" smtClean="0"/>
              <a:t>的扩展被保留下来</a:t>
            </a:r>
            <a:endParaRPr lang="en-US" altLang="zh-CN" dirty="0" smtClean="0"/>
          </a:p>
          <a:p>
            <a:pPr lvl="1"/>
            <a:r>
              <a:rPr lang="zh-CN" altLang="en-US" dirty="0"/>
              <a:t>针对</a:t>
            </a:r>
            <a:r>
              <a:rPr lang="en-US" altLang="zh-CN" dirty="0"/>
              <a:t>HTML</a:t>
            </a:r>
            <a:r>
              <a:rPr lang="zh-CN" altLang="en-US" dirty="0"/>
              <a:t>文档设计</a:t>
            </a:r>
            <a:endParaRPr lang="en-US" altLang="zh-CN" dirty="0" smtClean="0"/>
          </a:p>
          <a:p>
            <a:pPr lvl="1"/>
            <a:r>
              <a:rPr lang="zh-CN" altLang="en-US" dirty="0" smtClean="0"/>
              <a:t>可以通过</a:t>
            </a:r>
            <a:r>
              <a:rPr lang="en-US" altLang="zh-CN" dirty="0" smtClean="0"/>
              <a:t>all</a:t>
            </a:r>
            <a:r>
              <a:rPr lang="zh-CN" altLang="en-US" dirty="0" smtClean="0"/>
              <a:t>对象集合访问所有文档对象</a:t>
            </a:r>
            <a:endParaRPr lang="en-US" altLang="zh-CN" dirty="0" smtClean="0"/>
          </a:p>
          <a:p>
            <a:pPr lvl="1"/>
            <a:r>
              <a:rPr lang="zh-CN" altLang="en-US" dirty="0" smtClean="0"/>
              <a:t>可以通过</a:t>
            </a:r>
            <a:r>
              <a:rPr lang="en-US" altLang="zh-CN" dirty="0" err="1" smtClean="0"/>
              <a:t>innerHTML</a:t>
            </a:r>
            <a:r>
              <a:rPr lang="zh-CN" altLang="en-US" dirty="0" smtClean="0"/>
              <a:t>等属性和方法修改文档结构</a:t>
            </a:r>
            <a:endParaRPr lang="en-US" altLang="zh-CN" dirty="0" smtClean="0"/>
          </a:p>
          <a:p>
            <a:pPr lvl="1"/>
            <a:r>
              <a:rPr lang="en-US" altLang="zh-CN" dirty="0" smtClean="0"/>
              <a:t>W3C </a:t>
            </a:r>
            <a:r>
              <a:rPr lang="en-US" altLang="zh-CN" dirty="0"/>
              <a:t>DOM1</a:t>
            </a:r>
            <a:r>
              <a:rPr lang="zh-CN" altLang="en-US" dirty="0"/>
              <a:t>规范中所提</a:t>
            </a:r>
            <a:r>
              <a:rPr lang="en-US" altLang="zh-CN" dirty="0" smtClean="0"/>
              <a:t>DOM0</a:t>
            </a:r>
            <a:r>
              <a:rPr lang="zh-CN" altLang="en-US" dirty="0" smtClean="0"/>
              <a:t>其实是</a:t>
            </a:r>
            <a:r>
              <a:rPr lang="en-US" altLang="zh-CN" dirty="0" smtClean="0"/>
              <a:t>DOM0</a:t>
            </a:r>
            <a:r>
              <a:rPr lang="zh-CN" altLang="en-US" dirty="0" smtClean="0"/>
              <a:t>和</a:t>
            </a:r>
            <a:r>
              <a:rPr lang="en-US" altLang="zh-CN" dirty="0" smtClean="0"/>
              <a:t>IE4 DOM</a:t>
            </a:r>
            <a:r>
              <a:rPr lang="zh-CN" altLang="en-US" dirty="0" smtClean="0"/>
              <a:t>的总和</a:t>
            </a:r>
            <a:endParaRPr lang="en-US" altLang="zh-CN" dirty="0" smtClean="0"/>
          </a:p>
          <a:p>
            <a:pPr lvl="1"/>
            <a:r>
              <a:rPr lang="zh-CN" altLang="en-US" dirty="0" smtClean="0"/>
              <a:t>部分</a:t>
            </a:r>
            <a:r>
              <a:rPr lang="en-US" altLang="zh-CN" dirty="0" smtClean="0"/>
              <a:t>IE4 DOM</a:t>
            </a:r>
            <a:r>
              <a:rPr lang="zh-CN" altLang="en-US" dirty="0" smtClean="0"/>
              <a:t>的内容已被</a:t>
            </a:r>
            <a:r>
              <a:rPr lang="en-US" altLang="zh-CN" dirty="0" smtClean="0"/>
              <a:t>HTML5</a:t>
            </a:r>
            <a:r>
              <a:rPr lang="zh-CN" altLang="en-US" dirty="0" smtClean="0"/>
              <a:t>规范化</a:t>
            </a:r>
            <a:endParaRPr lang="zh-CN" altLang="en-US" dirty="0"/>
          </a:p>
          <a:p>
            <a:pPr lvl="1"/>
            <a:endParaRPr lang="zh-CN" altLang="en-US" dirty="0"/>
          </a:p>
        </p:txBody>
      </p:sp>
    </p:spTree>
    <p:extLst>
      <p:ext uri="{BB962C8B-B14F-4D97-AF65-F5344CB8AC3E}">
        <p14:creationId xmlns:p14="http://schemas.microsoft.com/office/powerpoint/2010/main" val="358995994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DOM</a:t>
            </a:r>
            <a:r>
              <a:rPr lang="zh-CN" altLang="en-US" dirty="0"/>
              <a:t>简介</a:t>
            </a:r>
          </a:p>
        </p:txBody>
      </p:sp>
      <p:sp>
        <p:nvSpPr>
          <p:cNvPr id="3" name="内容占位符 2"/>
          <p:cNvSpPr>
            <a:spLocks noGrp="1"/>
          </p:cNvSpPr>
          <p:nvPr>
            <p:ph idx="1"/>
          </p:nvPr>
        </p:nvSpPr>
        <p:spPr/>
        <p:txBody>
          <a:bodyPr/>
          <a:lstStyle/>
          <a:p>
            <a:r>
              <a:rPr lang="en-US" altLang="zh-CN" dirty="0" smtClean="0"/>
              <a:t>W3C DOM</a:t>
            </a:r>
          </a:p>
          <a:p>
            <a:pPr lvl="1"/>
            <a:r>
              <a:rPr lang="en-US" altLang="zh-CN" dirty="0" smtClean="0"/>
              <a:t>W3C</a:t>
            </a:r>
            <a:r>
              <a:rPr lang="zh-CN" altLang="en-US" dirty="0" smtClean="0"/>
              <a:t>制定的</a:t>
            </a:r>
            <a:r>
              <a:rPr lang="en-US" altLang="zh-CN" dirty="0" smtClean="0"/>
              <a:t>DOM</a:t>
            </a:r>
            <a:r>
              <a:rPr lang="zh-CN" altLang="en-US" dirty="0" smtClean="0"/>
              <a:t>规范，目前主要针对</a:t>
            </a:r>
            <a:r>
              <a:rPr lang="en-US" altLang="zh-CN" dirty="0" smtClean="0"/>
              <a:t>HTML</a:t>
            </a:r>
            <a:r>
              <a:rPr lang="zh-CN" altLang="en-US" dirty="0" smtClean="0"/>
              <a:t>和</a:t>
            </a:r>
            <a:r>
              <a:rPr lang="en-US" altLang="zh-CN" dirty="0" smtClean="0"/>
              <a:t>XML</a:t>
            </a:r>
            <a:r>
              <a:rPr lang="zh-CN" altLang="en-US" dirty="0" smtClean="0"/>
              <a:t>文档，正向其他文档扩展，对</a:t>
            </a:r>
            <a:r>
              <a:rPr lang="en-US" altLang="zh-CN" dirty="0" smtClean="0"/>
              <a:t>HTML</a:t>
            </a:r>
            <a:r>
              <a:rPr lang="zh-CN" altLang="en-US" dirty="0" smtClean="0"/>
              <a:t>文档有增强</a:t>
            </a:r>
            <a:endParaRPr lang="en-US" altLang="zh-CN" dirty="0" smtClean="0"/>
          </a:p>
          <a:p>
            <a:pPr lvl="1"/>
            <a:r>
              <a:rPr lang="zh-CN" altLang="en-US" dirty="0" smtClean="0"/>
              <a:t>针对不同的文档定义了统一的抽象接口</a:t>
            </a:r>
            <a:endParaRPr lang="en-US" altLang="zh-CN" dirty="0" smtClean="0"/>
          </a:p>
          <a:p>
            <a:pPr lvl="1"/>
            <a:r>
              <a:rPr lang="zh-CN" altLang="en-US" dirty="0" smtClean="0"/>
              <a:t>分级制定，</a:t>
            </a:r>
            <a:r>
              <a:rPr lang="en-US" altLang="zh-CN" dirty="0" smtClean="0"/>
              <a:t>DOM1</a:t>
            </a:r>
            <a:r>
              <a:rPr lang="zh-CN" altLang="en-US" dirty="0" smtClean="0"/>
              <a:t>必须完整实现，</a:t>
            </a:r>
            <a:r>
              <a:rPr lang="en-US" altLang="zh-CN" dirty="0" smtClean="0"/>
              <a:t>DOM2</a:t>
            </a:r>
            <a:r>
              <a:rPr lang="zh-CN" altLang="en-US" dirty="0" smtClean="0"/>
              <a:t>和</a:t>
            </a:r>
            <a:r>
              <a:rPr lang="en-US" altLang="zh-CN" dirty="0" smtClean="0"/>
              <a:t>DOM3</a:t>
            </a:r>
            <a:r>
              <a:rPr lang="zh-CN" altLang="en-US" dirty="0" smtClean="0"/>
              <a:t>可以分块实现，目前</a:t>
            </a:r>
            <a:r>
              <a:rPr lang="en-US" altLang="zh-CN" dirty="0" smtClean="0"/>
              <a:t>DOM1</a:t>
            </a:r>
            <a:r>
              <a:rPr lang="zh-CN" altLang="en-US" dirty="0" smtClean="0"/>
              <a:t>已被广泛实现</a:t>
            </a:r>
            <a:endParaRPr lang="en-US" altLang="zh-CN" dirty="0" smtClean="0"/>
          </a:p>
          <a:p>
            <a:pPr lvl="1"/>
            <a:r>
              <a:rPr lang="en-US" altLang="zh-CN" dirty="0" smtClean="0"/>
              <a:t>DOM1</a:t>
            </a:r>
            <a:r>
              <a:rPr lang="zh-CN" altLang="en-US" dirty="0" smtClean="0"/>
              <a:t>，</a:t>
            </a:r>
            <a:r>
              <a:rPr lang="en-US" altLang="zh-CN" dirty="0" smtClean="0"/>
              <a:t>1998.10</a:t>
            </a:r>
            <a:r>
              <a:rPr lang="zh-CN" altLang="en-US" dirty="0" smtClean="0"/>
              <a:t>，分为</a:t>
            </a:r>
            <a:r>
              <a:rPr lang="zh-CN" altLang="en-US" dirty="0"/>
              <a:t>针对</a:t>
            </a:r>
            <a:r>
              <a:rPr lang="en-US" altLang="zh-CN" dirty="0"/>
              <a:t>XML</a:t>
            </a:r>
            <a:r>
              <a:rPr lang="zh-CN" altLang="en-US" dirty="0"/>
              <a:t>的</a:t>
            </a:r>
            <a:r>
              <a:rPr lang="en-US" altLang="zh-CN" dirty="0"/>
              <a:t>Core</a:t>
            </a:r>
            <a:r>
              <a:rPr lang="zh-CN" altLang="en-US" dirty="0" smtClean="0"/>
              <a:t>部分和</a:t>
            </a:r>
            <a:r>
              <a:rPr lang="en-US" altLang="zh-CN" dirty="0" smtClean="0"/>
              <a:t>HTML</a:t>
            </a:r>
            <a:r>
              <a:rPr lang="zh-CN" altLang="en-US" dirty="0"/>
              <a:t>到</a:t>
            </a:r>
            <a:r>
              <a:rPr lang="en-US" altLang="zh-CN" dirty="0"/>
              <a:t>DOM</a:t>
            </a:r>
            <a:r>
              <a:rPr lang="zh-CN" altLang="en-US" dirty="0"/>
              <a:t>加强的</a:t>
            </a:r>
            <a:r>
              <a:rPr lang="en-US" altLang="zh-CN" dirty="0"/>
              <a:t>DOM HTML</a:t>
            </a:r>
            <a:r>
              <a:rPr lang="zh-CN" altLang="en-US" dirty="0" smtClean="0"/>
              <a:t>部分</a:t>
            </a:r>
            <a:endParaRPr lang="en-US" altLang="zh-CN" dirty="0" smtClean="0"/>
          </a:p>
          <a:p>
            <a:pPr lvl="1"/>
            <a:endParaRPr lang="zh-CN" altLang="en-US" dirty="0"/>
          </a:p>
        </p:txBody>
      </p:sp>
    </p:spTree>
    <p:extLst>
      <p:ext uri="{BB962C8B-B14F-4D97-AF65-F5344CB8AC3E}">
        <p14:creationId xmlns:p14="http://schemas.microsoft.com/office/powerpoint/2010/main" val="348283520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DOM</a:t>
            </a:r>
            <a:r>
              <a:rPr lang="zh-CN" altLang="en-US" dirty="0"/>
              <a:t>简介</a:t>
            </a:r>
          </a:p>
        </p:txBody>
      </p:sp>
      <p:sp>
        <p:nvSpPr>
          <p:cNvPr id="3" name="内容占位符 2"/>
          <p:cNvSpPr>
            <a:spLocks noGrp="1"/>
          </p:cNvSpPr>
          <p:nvPr>
            <p:ph idx="1"/>
          </p:nvPr>
        </p:nvSpPr>
        <p:spPr/>
        <p:txBody>
          <a:bodyPr/>
          <a:lstStyle/>
          <a:p>
            <a:r>
              <a:rPr lang="en-US" altLang="zh-CN" dirty="0"/>
              <a:t>W3C DOM</a:t>
            </a:r>
          </a:p>
          <a:p>
            <a:pPr lvl="1"/>
            <a:r>
              <a:rPr lang="en-US" altLang="zh-CN" dirty="0"/>
              <a:t>DOM2</a:t>
            </a:r>
            <a:r>
              <a:rPr lang="zh-CN" altLang="en-US" dirty="0"/>
              <a:t>，</a:t>
            </a:r>
            <a:r>
              <a:rPr lang="en-US" altLang="zh-CN" dirty="0"/>
              <a:t>2000.11</a:t>
            </a:r>
            <a:r>
              <a:rPr lang="zh-CN" altLang="en-US" dirty="0"/>
              <a:t>，</a:t>
            </a:r>
            <a:r>
              <a:rPr lang="en-US" altLang="zh-CN" dirty="0" smtClean="0"/>
              <a:t>DOM1</a:t>
            </a:r>
            <a:r>
              <a:rPr lang="zh-CN" altLang="en-US" dirty="0"/>
              <a:t>基础</a:t>
            </a:r>
            <a:r>
              <a:rPr lang="zh-CN" altLang="en-US" dirty="0" smtClean="0"/>
              <a:t>上</a:t>
            </a:r>
            <a:r>
              <a:rPr lang="zh-CN" altLang="en-US" dirty="0"/>
              <a:t>增强了</a:t>
            </a:r>
            <a:r>
              <a:rPr lang="zh-CN" altLang="en-US" dirty="0" smtClean="0"/>
              <a:t>视图（</a:t>
            </a:r>
            <a:r>
              <a:rPr lang="en-US" altLang="zh-CN" dirty="0" smtClean="0"/>
              <a:t>Views</a:t>
            </a:r>
            <a:r>
              <a:rPr lang="zh-CN" altLang="en-US" dirty="0" smtClean="0"/>
              <a:t>）、样式（</a:t>
            </a:r>
            <a:r>
              <a:rPr lang="en-US" altLang="zh-CN" dirty="0" smtClean="0"/>
              <a:t>Style</a:t>
            </a:r>
            <a:r>
              <a:rPr lang="zh-CN" altLang="en-US" dirty="0" smtClean="0"/>
              <a:t>）、事件处理（</a:t>
            </a:r>
            <a:r>
              <a:rPr lang="en-US" altLang="zh-CN" dirty="0" smtClean="0"/>
              <a:t>Events</a:t>
            </a:r>
            <a:r>
              <a:rPr lang="zh-CN" altLang="en-US" dirty="0" smtClean="0"/>
              <a:t>）、遍历和范围（</a:t>
            </a:r>
            <a:r>
              <a:rPr lang="en-US" altLang="zh-CN" dirty="0"/>
              <a:t>Traversal and Range</a:t>
            </a:r>
            <a:r>
              <a:rPr lang="zh-CN" altLang="en-US" dirty="0" smtClean="0"/>
              <a:t>）等内容</a:t>
            </a:r>
            <a:endParaRPr lang="en-US" altLang="zh-CN" dirty="0" smtClean="0"/>
          </a:p>
          <a:p>
            <a:pPr lvl="1"/>
            <a:r>
              <a:rPr lang="en-US" altLang="zh-CN" dirty="0" smtClean="0"/>
              <a:t>DOM3</a:t>
            </a:r>
            <a:r>
              <a:rPr lang="zh-CN" altLang="en-US" dirty="0" smtClean="0"/>
              <a:t>，</a:t>
            </a:r>
            <a:r>
              <a:rPr lang="en-US" altLang="zh-CN" dirty="0" smtClean="0"/>
              <a:t>2004.1</a:t>
            </a:r>
            <a:r>
              <a:rPr lang="zh-CN" altLang="en-US" dirty="0" smtClean="0"/>
              <a:t>，</a:t>
            </a:r>
            <a:r>
              <a:rPr lang="en-US" altLang="zh-CN" dirty="0" smtClean="0"/>
              <a:t>DOM2</a:t>
            </a:r>
            <a:r>
              <a:rPr lang="zh-CN" altLang="en-US" dirty="0" smtClean="0"/>
              <a:t>基础上进一步增强了验证（</a:t>
            </a:r>
            <a:r>
              <a:rPr lang="en-US" altLang="zh-CN" dirty="0" smtClean="0"/>
              <a:t>Validation</a:t>
            </a:r>
            <a:r>
              <a:rPr lang="zh-CN" altLang="en-US" dirty="0" smtClean="0"/>
              <a:t>）、加载和存储（</a:t>
            </a:r>
            <a:r>
              <a:rPr lang="en-US" altLang="zh-CN" dirty="0"/>
              <a:t>Load and Save</a:t>
            </a:r>
            <a:r>
              <a:rPr lang="zh-CN" altLang="en-US" dirty="0" smtClean="0"/>
              <a:t>）等内容</a:t>
            </a:r>
            <a:endParaRPr lang="en-US" altLang="zh-CN" dirty="0" smtClean="0"/>
          </a:p>
          <a:p>
            <a:pPr lvl="1"/>
            <a:r>
              <a:rPr lang="en-US" altLang="zh-CN" dirty="0" smtClean="0"/>
              <a:t>DOM2</a:t>
            </a:r>
            <a:r>
              <a:rPr lang="zh-CN" altLang="en-US" dirty="0" smtClean="0"/>
              <a:t>和</a:t>
            </a:r>
            <a:r>
              <a:rPr lang="en-US" altLang="zh-CN" dirty="0" smtClean="0"/>
              <a:t>DOM3</a:t>
            </a:r>
            <a:r>
              <a:rPr lang="zh-CN" altLang="en-US" dirty="0" smtClean="0"/>
              <a:t>在</a:t>
            </a:r>
            <a:r>
              <a:rPr lang="en-US" altLang="zh-CN" dirty="0" smtClean="0"/>
              <a:t>Core</a:t>
            </a:r>
            <a:r>
              <a:rPr lang="zh-CN" altLang="en-US" dirty="0" smtClean="0"/>
              <a:t>部分进一步增强了对一般文档的操作</a:t>
            </a:r>
            <a:endParaRPr lang="en-US" altLang="zh-CN" dirty="0" smtClean="0"/>
          </a:p>
          <a:p>
            <a:r>
              <a:rPr lang="en-US" altLang="zh-CN" dirty="0" smtClean="0"/>
              <a:t>WHATWG DOM</a:t>
            </a:r>
            <a:endParaRPr lang="en-US" altLang="zh-CN" dirty="0"/>
          </a:p>
          <a:p>
            <a:pPr lvl="1"/>
            <a:endParaRPr lang="zh-CN" altLang="en-US" dirty="0"/>
          </a:p>
        </p:txBody>
      </p:sp>
    </p:spTree>
    <p:extLst>
      <p:ext uri="{BB962C8B-B14F-4D97-AF65-F5344CB8AC3E}">
        <p14:creationId xmlns:p14="http://schemas.microsoft.com/office/powerpoint/2010/main" val="123272209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DOM</a:t>
            </a:r>
            <a:r>
              <a:rPr lang="zh-CN" altLang="en-US" dirty="0"/>
              <a:t>工作原理</a:t>
            </a:r>
          </a:p>
        </p:txBody>
      </p:sp>
      <p:sp>
        <p:nvSpPr>
          <p:cNvPr id="3" name="内容占位符 2"/>
          <p:cNvSpPr>
            <a:spLocks noGrp="1"/>
          </p:cNvSpPr>
          <p:nvPr>
            <p:ph idx="1"/>
          </p:nvPr>
        </p:nvSpPr>
        <p:spPr/>
        <p:txBody>
          <a:bodyPr/>
          <a:lstStyle/>
          <a:p>
            <a:r>
              <a:rPr lang="en-US" altLang="zh-CN" dirty="0" smtClean="0"/>
              <a:t>DOM</a:t>
            </a:r>
            <a:r>
              <a:rPr lang="zh-CN" altLang="en-US" dirty="0" smtClean="0"/>
              <a:t>本质是将层次嵌套的文档元素映射为树型结构的文档对象树</a:t>
            </a:r>
            <a:endParaRPr lang="en-US" altLang="zh-CN" dirty="0" smtClean="0"/>
          </a:p>
          <a:p>
            <a:pPr lvl="1" eaLnBrk="1" hangingPunct="1"/>
            <a:r>
              <a:rPr lang="zh-CN" altLang="en-US" dirty="0"/>
              <a:t>文档对象树是按照各对象在原来文档中的层次包含关系在内存中构造出的一个树型结构</a:t>
            </a:r>
          </a:p>
          <a:p>
            <a:pPr lvl="1" eaLnBrk="1" hangingPunct="1"/>
            <a:r>
              <a:rPr lang="zh-CN" altLang="en-US" dirty="0"/>
              <a:t>原文档中每个元素在树中表示为相应的节点</a:t>
            </a:r>
            <a:r>
              <a:rPr lang="zh-CN" altLang="en-US" dirty="0" smtClean="0"/>
              <a:t>对象，元素</a:t>
            </a:r>
            <a:r>
              <a:rPr lang="zh-CN" altLang="en-US" dirty="0"/>
              <a:t>的属性表示为对象的</a:t>
            </a:r>
            <a:r>
              <a:rPr lang="zh-CN" altLang="en-US" dirty="0" smtClean="0"/>
              <a:t>属性（包括公有属性和特定属性）</a:t>
            </a:r>
            <a:endParaRPr lang="zh-CN" altLang="en-US" dirty="0"/>
          </a:p>
          <a:p>
            <a:pPr lvl="1" eaLnBrk="1" hangingPunct="1"/>
            <a:r>
              <a:rPr lang="zh-CN" altLang="en-US" dirty="0"/>
              <a:t>原文档中元素之间的包含关系对应于文档树上节点之间的父</a:t>
            </a:r>
            <a:r>
              <a:rPr lang="en-US" altLang="zh-CN" dirty="0"/>
              <a:t>/</a:t>
            </a:r>
            <a:r>
              <a:rPr lang="zh-CN" altLang="en-US" dirty="0"/>
              <a:t>子层次关系</a:t>
            </a:r>
          </a:p>
          <a:p>
            <a:pPr lvl="1"/>
            <a:endParaRPr lang="zh-CN" altLang="en-US" dirty="0"/>
          </a:p>
        </p:txBody>
      </p:sp>
    </p:spTree>
    <p:extLst>
      <p:ext uri="{BB962C8B-B14F-4D97-AF65-F5344CB8AC3E}">
        <p14:creationId xmlns:p14="http://schemas.microsoft.com/office/powerpoint/2010/main" val="222009745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DOM</a:t>
            </a:r>
            <a:r>
              <a:rPr lang="zh-CN" altLang="en-US" dirty="0"/>
              <a:t>工作原理</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1584" y="1628800"/>
            <a:ext cx="7272808" cy="46186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4042077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What is API?</a:t>
            </a:r>
            <a:endParaRPr lang="zh-CN" altLang="en-US" dirty="0"/>
          </a:p>
        </p:txBody>
      </p:sp>
      <p:sp>
        <p:nvSpPr>
          <p:cNvPr id="3" name="内容占位符 2"/>
          <p:cNvSpPr>
            <a:spLocks noGrp="1"/>
          </p:cNvSpPr>
          <p:nvPr>
            <p:ph idx="1"/>
          </p:nvPr>
        </p:nvSpPr>
        <p:spPr/>
        <p:txBody>
          <a:bodyPr/>
          <a:lstStyle/>
          <a:p>
            <a:r>
              <a:rPr lang="en-US" altLang="zh-CN" dirty="0"/>
              <a:t>An application programming interface (API) is a protocol intended to be used as an interface by software components to communicate with each </a:t>
            </a:r>
            <a:r>
              <a:rPr lang="en-US" altLang="zh-CN" dirty="0" smtClean="0"/>
              <a:t>other</a:t>
            </a:r>
          </a:p>
          <a:p>
            <a:endParaRPr lang="en-US" altLang="zh-CN" dirty="0" smtClean="0"/>
          </a:p>
          <a:p>
            <a:r>
              <a:rPr lang="en-US" altLang="zh-CN" dirty="0" smtClean="0"/>
              <a:t>An </a:t>
            </a:r>
            <a:r>
              <a:rPr lang="en-US" altLang="zh-CN" dirty="0"/>
              <a:t>API is a library that may include specification for routines, data structures, object classes, and variables</a:t>
            </a:r>
            <a:endParaRPr lang="zh-CN" altLang="en-US" dirty="0"/>
          </a:p>
        </p:txBody>
      </p:sp>
    </p:spTree>
    <p:extLst>
      <p:ext uri="{BB962C8B-B14F-4D97-AF65-F5344CB8AC3E}">
        <p14:creationId xmlns:p14="http://schemas.microsoft.com/office/powerpoint/2010/main" val="317416928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DOM</a:t>
            </a:r>
            <a:r>
              <a:rPr lang="zh-CN" altLang="en-US" dirty="0"/>
              <a:t>工作原理</a:t>
            </a:r>
          </a:p>
        </p:txBody>
      </p:sp>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40890" y="1905000"/>
            <a:ext cx="7615020" cy="4114800"/>
          </a:xfrm>
        </p:spPr>
      </p:pic>
    </p:spTree>
    <p:extLst>
      <p:ext uri="{BB962C8B-B14F-4D97-AF65-F5344CB8AC3E}">
        <p14:creationId xmlns:p14="http://schemas.microsoft.com/office/powerpoint/2010/main" val="1033703060"/>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DOM</a:t>
            </a:r>
            <a:r>
              <a:rPr lang="zh-CN" altLang="en-US" dirty="0"/>
              <a:t>工作原理</a:t>
            </a:r>
          </a:p>
        </p:txBody>
      </p:sp>
      <p:sp>
        <p:nvSpPr>
          <p:cNvPr id="3" name="内容占位符 2"/>
          <p:cNvSpPr>
            <a:spLocks noGrp="1"/>
          </p:cNvSpPr>
          <p:nvPr>
            <p:ph idx="1"/>
          </p:nvPr>
        </p:nvSpPr>
        <p:spPr/>
        <p:txBody>
          <a:bodyPr/>
          <a:lstStyle/>
          <a:p>
            <a:pPr eaLnBrk="1" hangingPunct="1"/>
            <a:r>
              <a:rPr lang="en-US" altLang="zh-CN" dirty="0"/>
              <a:t>DOM</a:t>
            </a:r>
            <a:r>
              <a:rPr lang="zh-CN" altLang="en-US" dirty="0"/>
              <a:t>工作</a:t>
            </a:r>
            <a:r>
              <a:rPr lang="zh-CN" altLang="en-US" dirty="0" smtClean="0"/>
              <a:t>原理</a:t>
            </a:r>
            <a:endParaRPr lang="en-US" altLang="zh-CN" dirty="0"/>
          </a:p>
          <a:p>
            <a:pPr lvl="1" eaLnBrk="1" hangingPunct="1"/>
            <a:r>
              <a:rPr lang="zh-CN" altLang="en-US" dirty="0"/>
              <a:t>读一个</a:t>
            </a:r>
            <a:r>
              <a:rPr lang="zh-CN" altLang="en-US" dirty="0" smtClean="0"/>
              <a:t>文档</a:t>
            </a:r>
            <a:r>
              <a:rPr lang="zh-CN" altLang="en-US" dirty="0"/>
              <a:t>，</a:t>
            </a:r>
            <a:r>
              <a:rPr lang="zh-CN" altLang="en-US" dirty="0" smtClean="0"/>
              <a:t>然后</a:t>
            </a:r>
            <a:r>
              <a:rPr lang="zh-CN" altLang="en-US" dirty="0"/>
              <a:t>将其解析为独立的</a:t>
            </a:r>
            <a:r>
              <a:rPr lang="zh-CN" altLang="en-US" dirty="0" smtClean="0"/>
              <a:t>元素、属性、注释、文本内容</a:t>
            </a:r>
            <a:r>
              <a:rPr lang="zh-CN" altLang="en-US" dirty="0"/>
              <a:t>等部分</a:t>
            </a:r>
          </a:p>
          <a:p>
            <a:pPr lvl="1" eaLnBrk="1" hangingPunct="1"/>
            <a:r>
              <a:rPr lang="zh-CN" altLang="en-US" dirty="0"/>
              <a:t>将各个部分分别映射为不同的对象</a:t>
            </a:r>
          </a:p>
          <a:p>
            <a:pPr lvl="1" eaLnBrk="1" hangingPunct="1"/>
            <a:r>
              <a:rPr lang="zh-CN" altLang="en-US" dirty="0"/>
              <a:t>按照各对象在原来文档中的层次关系在内存中</a:t>
            </a:r>
            <a:r>
              <a:rPr lang="zh-CN" altLang="en-US" dirty="0" smtClean="0"/>
              <a:t>构造文档</a:t>
            </a:r>
            <a:r>
              <a:rPr lang="zh-CN" altLang="en-US" dirty="0"/>
              <a:t>对象</a:t>
            </a:r>
            <a:r>
              <a:rPr lang="zh-CN" altLang="en-US" dirty="0" smtClean="0"/>
              <a:t>树，每个</a:t>
            </a:r>
            <a:r>
              <a:rPr lang="zh-CN" altLang="en-US" dirty="0"/>
              <a:t>对象作为这棵树中的一个节点</a:t>
            </a:r>
          </a:p>
          <a:p>
            <a:pPr lvl="1" eaLnBrk="1" hangingPunct="1"/>
            <a:r>
              <a:rPr lang="zh-CN" altLang="en-US" dirty="0"/>
              <a:t>不同的语言使用对象提供的方法和属性对树进行</a:t>
            </a:r>
            <a:r>
              <a:rPr lang="zh-CN" altLang="en-US" dirty="0" smtClean="0"/>
              <a:t>操作，取代</a:t>
            </a:r>
            <a:r>
              <a:rPr lang="zh-CN" altLang="en-US" dirty="0"/>
              <a:t>对原来文档的直接</a:t>
            </a:r>
            <a:r>
              <a:rPr lang="zh-CN" altLang="en-US" dirty="0" smtClean="0"/>
              <a:t>操作</a:t>
            </a:r>
            <a:endParaRPr lang="zh-CN" altLang="en-US" dirty="0"/>
          </a:p>
        </p:txBody>
      </p:sp>
    </p:spTree>
    <p:extLst>
      <p:ext uri="{BB962C8B-B14F-4D97-AF65-F5344CB8AC3E}">
        <p14:creationId xmlns:p14="http://schemas.microsoft.com/office/powerpoint/2010/main" val="4249743223"/>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DOM</a:t>
            </a:r>
            <a:r>
              <a:rPr lang="zh-CN" altLang="en-US" dirty="0" smtClean="0"/>
              <a:t>优缺点</a:t>
            </a:r>
            <a:endParaRPr lang="zh-CN" altLang="en-US" dirty="0"/>
          </a:p>
        </p:txBody>
      </p:sp>
      <p:sp>
        <p:nvSpPr>
          <p:cNvPr id="3" name="内容占位符 2"/>
          <p:cNvSpPr>
            <a:spLocks noGrp="1"/>
          </p:cNvSpPr>
          <p:nvPr>
            <p:ph idx="1"/>
          </p:nvPr>
        </p:nvSpPr>
        <p:spPr/>
        <p:txBody>
          <a:bodyPr/>
          <a:lstStyle/>
          <a:p>
            <a:pPr eaLnBrk="1" hangingPunct="1"/>
            <a:r>
              <a:rPr lang="zh-CN" altLang="en-US" dirty="0"/>
              <a:t>使用</a:t>
            </a:r>
            <a:r>
              <a:rPr lang="en-US" altLang="zh-CN" dirty="0"/>
              <a:t>DOM</a:t>
            </a:r>
            <a:r>
              <a:rPr lang="zh-CN" altLang="en-US" dirty="0"/>
              <a:t>的</a:t>
            </a:r>
            <a:r>
              <a:rPr lang="zh-CN" altLang="en-US" dirty="0" smtClean="0"/>
              <a:t>优点</a:t>
            </a:r>
            <a:endParaRPr lang="en-US" altLang="zh-CN" dirty="0"/>
          </a:p>
          <a:p>
            <a:pPr lvl="1" eaLnBrk="1" hangingPunct="1"/>
            <a:r>
              <a:rPr lang="en-US" altLang="zh-CN" dirty="0"/>
              <a:t>DOM</a:t>
            </a:r>
            <a:r>
              <a:rPr lang="zh-CN" altLang="en-US" dirty="0"/>
              <a:t>能保证正确的语法和正规的格式</a:t>
            </a:r>
          </a:p>
          <a:p>
            <a:pPr lvl="1" eaLnBrk="1" hangingPunct="1"/>
            <a:r>
              <a:rPr lang="en-US" altLang="zh-CN" dirty="0"/>
              <a:t>DOM</a:t>
            </a:r>
            <a:r>
              <a:rPr lang="zh-CN" altLang="en-US" dirty="0"/>
              <a:t>内容</a:t>
            </a:r>
            <a:r>
              <a:rPr lang="zh-CN" altLang="en-US" dirty="0" smtClean="0"/>
              <a:t>抽象化，不</a:t>
            </a:r>
            <a:r>
              <a:rPr lang="zh-CN" altLang="en-US" dirty="0"/>
              <a:t>依赖语法</a:t>
            </a:r>
          </a:p>
          <a:p>
            <a:pPr lvl="1" eaLnBrk="1" hangingPunct="1"/>
            <a:r>
              <a:rPr lang="en-US" altLang="zh-CN" dirty="0"/>
              <a:t>DOM</a:t>
            </a:r>
            <a:r>
              <a:rPr lang="zh-CN" altLang="en-US" dirty="0"/>
              <a:t>简化了内部文档处理</a:t>
            </a:r>
          </a:p>
          <a:p>
            <a:pPr lvl="1" eaLnBrk="1" hangingPunct="1"/>
            <a:r>
              <a:rPr lang="en-US" altLang="zh-CN" dirty="0"/>
              <a:t>DOM</a:t>
            </a:r>
            <a:r>
              <a:rPr lang="zh-CN" altLang="en-US" dirty="0" smtClean="0"/>
              <a:t>真实地反映</a:t>
            </a:r>
            <a:r>
              <a:rPr lang="zh-CN" altLang="en-US" dirty="0"/>
              <a:t>了一般的分级结构和关系数据库结构</a:t>
            </a:r>
          </a:p>
          <a:p>
            <a:pPr eaLnBrk="1" hangingPunct="1"/>
            <a:r>
              <a:rPr lang="zh-CN" altLang="en-US" dirty="0"/>
              <a:t>使用</a:t>
            </a:r>
            <a:r>
              <a:rPr lang="en-US" altLang="zh-CN" dirty="0"/>
              <a:t>DOM</a:t>
            </a:r>
            <a:r>
              <a:rPr lang="zh-CN" altLang="en-US" dirty="0"/>
              <a:t>的</a:t>
            </a:r>
            <a:r>
              <a:rPr lang="zh-CN" altLang="en-US" dirty="0" smtClean="0"/>
              <a:t>缺点</a:t>
            </a:r>
            <a:endParaRPr lang="en-US" altLang="zh-CN" dirty="0"/>
          </a:p>
          <a:p>
            <a:pPr lvl="1" eaLnBrk="1" hangingPunct="1"/>
            <a:r>
              <a:rPr lang="zh-CN" altLang="en-US" dirty="0"/>
              <a:t>使用</a:t>
            </a:r>
            <a:r>
              <a:rPr lang="en-US" altLang="zh-CN" dirty="0"/>
              <a:t>DOM</a:t>
            </a:r>
            <a:r>
              <a:rPr lang="zh-CN" altLang="en-US" dirty="0"/>
              <a:t>将把整个文档加载入</a:t>
            </a:r>
            <a:r>
              <a:rPr lang="zh-CN" altLang="en-US" dirty="0" smtClean="0"/>
              <a:t>内存，对</a:t>
            </a:r>
            <a:r>
              <a:rPr lang="zh-CN" altLang="en-US" dirty="0"/>
              <a:t>系统内存要求和消耗都太</a:t>
            </a:r>
            <a:r>
              <a:rPr lang="zh-CN" altLang="en-US" dirty="0" smtClean="0"/>
              <a:t>大</a:t>
            </a:r>
            <a:endParaRPr lang="zh-CN" altLang="en-US" dirty="0"/>
          </a:p>
        </p:txBody>
      </p:sp>
    </p:spTree>
    <p:extLst>
      <p:ext uri="{BB962C8B-B14F-4D97-AF65-F5344CB8AC3E}">
        <p14:creationId xmlns:p14="http://schemas.microsoft.com/office/powerpoint/2010/main" val="308352697"/>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DOM0</a:t>
            </a:r>
            <a:endParaRPr lang="zh-CN" altLang="en-US" dirty="0"/>
          </a:p>
        </p:txBody>
      </p:sp>
      <p:sp>
        <p:nvSpPr>
          <p:cNvPr id="3" name="内容占位符 2"/>
          <p:cNvSpPr>
            <a:spLocks noGrp="1"/>
          </p:cNvSpPr>
          <p:nvPr>
            <p:ph idx="1"/>
          </p:nvPr>
        </p:nvSpPr>
        <p:spPr/>
        <p:txBody>
          <a:bodyPr/>
          <a:lstStyle/>
          <a:p>
            <a:r>
              <a:rPr lang="zh-CN" altLang="en-US" dirty="0" smtClean="0"/>
              <a:t>颜色类属性</a:t>
            </a:r>
            <a:endParaRPr lang="en-US" altLang="zh-CN" dirty="0" smtClean="0"/>
          </a:p>
          <a:p>
            <a:pPr lvl="1" eaLnBrk="1" hangingPunct="1"/>
            <a:r>
              <a:rPr lang="en-US" altLang="zh-CN" dirty="0" err="1" smtClean="0"/>
              <a:t>alinkColor</a:t>
            </a:r>
            <a:r>
              <a:rPr lang="zh-CN" altLang="en-US" dirty="0" smtClean="0"/>
              <a:t>：对应</a:t>
            </a:r>
            <a:r>
              <a:rPr lang="zh-CN" altLang="en-US" dirty="0"/>
              <a:t>于</a:t>
            </a:r>
            <a:r>
              <a:rPr lang="en-US" altLang="zh-CN" dirty="0"/>
              <a:t>body</a:t>
            </a:r>
            <a:r>
              <a:rPr lang="zh-CN" altLang="en-US" dirty="0"/>
              <a:t>元素的</a:t>
            </a:r>
            <a:r>
              <a:rPr lang="en-US" altLang="zh-CN" dirty="0" err="1"/>
              <a:t>alink</a:t>
            </a:r>
            <a:r>
              <a:rPr lang="zh-CN" altLang="en-US" dirty="0"/>
              <a:t>属性值</a:t>
            </a:r>
          </a:p>
          <a:p>
            <a:pPr lvl="1" eaLnBrk="1" hangingPunct="1"/>
            <a:r>
              <a:rPr lang="en-US" altLang="zh-CN" dirty="0" err="1" smtClean="0"/>
              <a:t>linkColor</a:t>
            </a:r>
            <a:r>
              <a:rPr lang="zh-CN" altLang="en-US" dirty="0" smtClean="0"/>
              <a:t>：对应</a:t>
            </a:r>
            <a:r>
              <a:rPr lang="zh-CN" altLang="en-US" dirty="0"/>
              <a:t>于</a:t>
            </a:r>
            <a:r>
              <a:rPr lang="en-US" altLang="zh-CN" dirty="0"/>
              <a:t>body</a:t>
            </a:r>
            <a:r>
              <a:rPr lang="zh-CN" altLang="en-US" dirty="0"/>
              <a:t>元素的</a:t>
            </a:r>
            <a:r>
              <a:rPr lang="en-US" altLang="zh-CN" dirty="0"/>
              <a:t>link</a:t>
            </a:r>
            <a:r>
              <a:rPr lang="zh-CN" altLang="en-US" dirty="0"/>
              <a:t>属性值</a:t>
            </a:r>
          </a:p>
          <a:p>
            <a:pPr lvl="1" eaLnBrk="1" hangingPunct="1"/>
            <a:r>
              <a:rPr lang="en-US" altLang="zh-CN" dirty="0" err="1" smtClean="0"/>
              <a:t>vlinkColor</a:t>
            </a:r>
            <a:r>
              <a:rPr lang="zh-CN" altLang="en-US" dirty="0" smtClean="0"/>
              <a:t>：对应</a:t>
            </a:r>
            <a:r>
              <a:rPr lang="zh-CN" altLang="en-US" dirty="0"/>
              <a:t>于</a:t>
            </a:r>
            <a:r>
              <a:rPr lang="en-US" altLang="zh-CN" dirty="0"/>
              <a:t>body</a:t>
            </a:r>
            <a:r>
              <a:rPr lang="zh-CN" altLang="en-US" dirty="0"/>
              <a:t>元素的</a:t>
            </a:r>
            <a:r>
              <a:rPr lang="en-US" altLang="zh-CN" dirty="0" err="1"/>
              <a:t>valink</a:t>
            </a:r>
            <a:r>
              <a:rPr lang="zh-CN" altLang="en-US" dirty="0"/>
              <a:t>属性值</a:t>
            </a:r>
          </a:p>
          <a:p>
            <a:pPr lvl="1" eaLnBrk="1" hangingPunct="1"/>
            <a:r>
              <a:rPr lang="en-US" altLang="zh-CN" dirty="0" err="1" smtClean="0"/>
              <a:t>bgColor</a:t>
            </a:r>
            <a:r>
              <a:rPr lang="zh-CN" altLang="en-US" dirty="0" smtClean="0"/>
              <a:t>：对应</a:t>
            </a:r>
            <a:r>
              <a:rPr lang="zh-CN" altLang="en-US" dirty="0"/>
              <a:t>于</a:t>
            </a:r>
            <a:r>
              <a:rPr lang="en-US" altLang="zh-CN" dirty="0"/>
              <a:t>body</a:t>
            </a:r>
            <a:r>
              <a:rPr lang="zh-CN" altLang="en-US" dirty="0"/>
              <a:t>元素的</a:t>
            </a:r>
            <a:r>
              <a:rPr lang="en-US" altLang="zh-CN" dirty="0" err="1"/>
              <a:t>bgcolor</a:t>
            </a:r>
            <a:r>
              <a:rPr lang="zh-CN" altLang="en-US" dirty="0"/>
              <a:t>属性值</a:t>
            </a:r>
          </a:p>
          <a:p>
            <a:pPr lvl="1" eaLnBrk="1" hangingPunct="1"/>
            <a:r>
              <a:rPr lang="en-US" altLang="zh-CN" dirty="0" err="1" smtClean="0"/>
              <a:t>fgColor</a:t>
            </a:r>
            <a:r>
              <a:rPr lang="zh-CN" altLang="en-US" dirty="0" smtClean="0"/>
              <a:t>：对应</a:t>
            </a:r>
            <a:r>
              <a:rPr lang="zh-CN" altLang="en-US" dirty="0"/>
              <a:t>于</a:t>
            </a:r>
            <a:r>
              <a:rPr lang="en-US" altLang="zh-CN" dirty="0"/>
              <a:t>body</a:t>
            </a:r>
            <a:r>
              <a:rPr lang="zh-CN" altLang="en-US" dirty="0"/>
              <a:t>元素的</a:t>
            </a:r>
            <a:r>
              <a:rPr lang="en-US" altLang="zh-CN" dirty="0"/>
              <a:t>text</a:t>
            </a:r>
            <a:r>
              <a:rPr lang="zh-CN" altLang="en-US" dirty="0"/>
              <a:t>属性值</a:t>
            </a:r>
          </a:p>
          <a:p>
            <a:pPr lvl="1"/>
            <a:r>
              <a:rPr lang="en-US" altLang="zh-CN" dirty="0" smtClean="0">
                <a:hlinkClick r:id="rId3" action="ppaction://hlinkfile"/>
              </a:rPr>
              <a:t>example</a:t>
            </a:r>
            <a:endParaRPr lang="zh-CN" altLang="en-US" dirty="0"/>
          </a:p>
        </p:txBody>
      </p:sp>
    </p:spTree>
    <p:extLst>
      <p:ext uri="{BB962C8B-B14F-4D97-AF65-F5344CB8AC3E}">
        <p14:creationId xmlns:p14="http://schemas.microsoft.com/office/powerpoint/2010/main" val="536168179"/>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DOM0</a:t>
            </a:r>
            <a:endParaRPr lang="zh-CN" altLang="en-US" dirty="0"/>
          </a:p>
        </p:txBody>
      </p:sp>
      <p:sp>
        <p:nvSpPr>
          <p:cNvPr id="3" name="内容占位符 2"/>
          <p:cNvSpPr>
            <a:spLocks noGrp="1"/>
          </p:cNvSpPr>
          <p:nvPr>
            <p:ph idx="1"/>
          </p:nvPr>
        </p:nvSpPr>
        <p:spPr/>
        <p:txBody>
          <a:bodyPr/>
          <a:lstStyle/>
          <a:p>
            <a:r>
              <a:rPr lang="zh-CN" altLang="en-US" dirty="0" smtClean="0"/>
              <a:t>元信息类属性</a:t>
            </a:r>
            <a:endParaRPr lang="en-US" altLang="zh-CN" dirty="0" smtClean="0"/>
          </a:p>
          <a:p>
            <a:pPr lvl="1"/>
            <a:r>
              <a:rPr lang="en-US" altLang="zh-CN" dirty="0" smtClean="0"/>
              <a:t>domain</a:t>
            </a:r>
            <a:r>
              <a:rPr lang="zh-CN" altLang="en-US" dirty="0" smtClean="0"/>
              <a:t>：使同域中</a:t>
            </a:r>
            <a:r>
              <a:rPr lang="en-US" altLang="zh-CN" dirty="0" smtClean="0"/>
              <a:t>Web</a:t>
            </a:r>
            <a:r>
              <a:rPr lang="zh-CN" altLang="en-US" dirty="0" smtClean="0"/>
              <a:t>服务器在其网页交互时可协同地放松同源安全策略</a:t>
            </a:r>
            <a:endParaRPr lang="en-US" altLang="zh-CN" dirty="0" smtClean="0"/>
          </a:p>
          <a:p>
            <a:pPr lvl="1"/>
            <a:r>
              <a:rPr lang="en-US" altLang="zh-CN" dirty="0" err="1" smtClean="0"/>
              <a:t>lastModified</a:t>
            </a:r>
            <a:r>
              <a:rPr lang="zh-CN" altLang="en-US" dirty="0" smtClean="0"/>
              <a:t>：文档修改日期</a:t>
            </a:r>
            <a:endParaRPr lang="en-US" altLang="zh-CN" dirty="0" smtClean="0"/>
          </a:p>
          <a:p>
            <a:pPr lvl="1"/>
            <a:r>
              <a:rPr lang="en-US" altLang="zh-CN" dirty="0" smtClean="0"/>
              <a:t>referrer</a:t>
            </a:r>
            <a:r>
              <a:rPr lang="zh-CN" altLang="en-US" dirty="0" smtClean="0"/>
              <a:t>：把浏览器带至当前页面的链接</a:t>
            </a:r>
            <a:endParaRPr lang="en-US" altLang="zh-CN" dirty="0" smtClean="0"/>
          </a:p>
          <a:p>
            <a:pPr lvl="1"/>
            <a:r>
              <a:rPr lang="en-US" altLang="zh-CN" dirty="0" smtClean="0"/>
              <a:t>cookie</a:t>
            </a:r>
            <a:r>
              <a:rPr lang="zh-CN" altLang="en-US" dirty="0" smtClean="0"/>
              <a:t>：读写</a:t>
            </a:r>
            <a:r>
              <a:rPr lang="en-US" altLang="zh-CN" dirty="0" smtClean="0"/>
              <a:t>HTTP cookie</a:t>
            </a:r>
          </a:p>
          <a:p>
            <a:pPr lvl="1"/>
            <a:r>
              <a:rPr lang="en-US" altLang="zh-CN" dirty="0" smtClean="0"/>
              <a:t>title</a:t>
            </a:r>
            <a:r>
              <a:rPr lang="zh-CN" altLang="en-US" dirty="0" smtClean="0"/>
              <a:t>：文档标题</a:t>
            </a:r>
            <a:endParaRPr lang="en-US" altLang="zh-CN" dirty="0" smtClean="0"/>
          </a:p>
          <a:p>
            <a:pPr lvl="1"/>
            <a:r>
              <a:rPr lang="en-US" altLang="zh-CN" dirty="0" smtClean="0"/>
              <a:t>URL</a:t>
            </a:r>
            <a:r>
              <a:rPr lang="zh-CN" altLang="en-US" dirty="0" smtClean="0"/>
              <a:t>：当前文档</a:t>
            </a:r>
            <a:r>
              <a:rPr lang="en-US" altLang="zh-CN" dirty="0" smtClean="0"/>
              <a:t>URL</a:t>
            </a:r>
          </a:p>
          <a:p>
            <a:pPr lvl="1"/>
            <a:r>
              <a:rPr lang="en-US" altLang="zh-CN" dirty="0">
                <a:hlinkClick r:id="rId3" action="ppaction://hlinkfile"/>
              </a:rPr>
              <a:t>example</a:t>
            </a:r>
            <a:endParaRPr lang="zh-CN" altLang="en-US" dirty="0"/>
          </a:p>
        </p:txBody>
      </p:sp>
    </p:spTree>
    <p:extLst>
      <p:ext uri="{BB962C8B-B14F-4D97-AF65-F5344CB8AC3E}">
        <p14:creationId xmlns:p14="http://schemas.microsoft.com/office/powerpoint/2010/main" val="4239690836"/>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DOM0</a:t>
            </a:r>
            <a:endParaRPr lang="zh-CN" altLang="en-US" dirty="0"/>
          </a:p>
        </p:txBody>
      </p:sp>
      <p:sp>
        <p:nvSpPr>
          <p:cNvPr id="3" name="内容占位符 2"/>
          <p:cNvSpPr>
            <a:spLocks noGrp="1"/>
          </p:cNvSpPr>
          <p:nvPr>
            <p:ph idx="1"/>
          </p:nvPr>
        </p:nvSpPr>
        <p:spPr/>
        <p:txBody>
          <a:bodyPr/>
          <a:lstStyle/>
          <a:p>
            <a:r>
              <a:rPr lang="zh-CN" altLang="en-US" dirty="0" smtClean="0"/>
              <a:t>预设文档对象集合</a:t>
            </a:r>
            <a:endParaRPr lang="en-US" altLang="zh-CN" dirty="0" smtClean="0"/>
          </a:p>
          <a:p>
            <a:pPr lvl="1"/>
            <a:r>
              <a:rPr lang="en-US" altLang="zh-CN" dirty="0" smtClean="0"/>
              <a:t>DOM0</a:t>
            </a:r>
            <a:r>
              <a:rPr lang="zh-CN" altLang="en-US" dirty="0" smtClean="0"/>
              <a:t>中预设了文档中部分元素对应的对象集合，集合以数组形式表现，可以通过集合对元素进行访问和操作</a:t>
            </a:r>
            <a:endParaRPr lang="en-US" altLang="zh-CN" dirty="0" smtClean="0"/>
          </a:p>
          <a:p>
            <a:pPr lvl="1"/>
            <a:r>
              <a:rPr lang="zh-CN" altLang="en-US" dirty="0" smtClean="0"/>
              <a:t>包括</a:t>
            </a:r>
            <a:r>
              <a:rPr lang="en-US" altLang="zh-CN" dirty="0" smtClean="0"/>
              <a:t>forms</a:t>
            </a:r>
            <a:r>
              <a:rPr lang="zh-CN" altLang="en-US" dirty="0" smtClean="0"/>
              <a:t> 、</a:t>
            </a:r>
            <a:r>
              <a:rPr lang="en-US" altLang="zh-CN" dirty="0" smtClean="0"/>
              <a:t>images</a:t>
            </a:r>
            <a:r>
              <a:rPr lang="zh-CN" altLang="en-US" dirty="0"/>
              <a:t> </a:t>
            </a:r>
            <a:r>
              <a:rPr lang="zh-CN" altLang="en-US" dirty="0" smtClean="0"/>
              <a:t>、</a:t>
            </a:r>
            <a:r>
              <a:rPr lang="en-US" altLang="zh-CN" dirty="0" smtClean="0"/>
              <a:t>links</a:t>
            </a:r>
            <a:r>
              <a:rPr lang="zh-CN" altLang="en-US" dirty="0" smtClean="0"/>
              <a:t>等，目前最常用的是对表单的操作</a:t>
            </a:r>
            <a:endParaRPr lang="en-US" altLang="zh-CN" dirty="0" smtClean="0"/>
          </a:p>
          <a:p>
            <a:pPr lvl="1"/>
            <a:r>
              <a:rPr lang="zh-CN" altLang="en-US" dirty="0" smtClean="0"/>
              <a:t>可以通过</a:t>
            </a:r>
            <a:r>
              <a:rPr lang="en-US" altLang="zh-CN" dirty="0" smtClean="0"/>
              <a:t>name</a:t>
            </a:r>
            <a:r>
              <a:rPr lang="zh-CN" altLang="en-US" dirty="0" smtClean="0"/>
              <a:t>或</a:t>
            </a:r>
            <a:r>
              <a:rPr lang="en-US" altLang="zh-CN" dirty="0" smtClean="0"/>
              <a:t>id</a:t>
            </a:r>
            <a:r>
              <a:rPr lang="zh-CN" altLang="en-US" dirty="0" smtClean="0"/>
              <a:t>属性给元素命名，然后通过元素名字访问指定元素 </a:t>
            </a:r>
            <a:endParaRPr lang="zh-CN" altLang="en-US" dirty="0"/>
          </a:p>
        </p:txBody>
      </p:sp>
    </p:spTree>
    <p:extLst>
      <p:ext uri="{BB962C8B-B14F-4D97-AF65-F5344CB8AC3E}">
        <p14:creationId xmlns:p14="http://schemas.microsoft.com/office/powerpoint/2010/main" val="1319351658"/>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DOM0</a:t>
            </a:r>
            <a:endParaRPr lang="zh-CN" alt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11624" y="1628800"/>
            <a:ext cx="5544616" cy="4662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92445843"/>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DOM0</a:t>
            </a:r>
            <a:endParaRPr lang="zh-CN" altLang="en-US" dirty="0"/>
          </a:p>
        </p:txBody>
      </p:sp>
      <p:sp>
        <p:nvSpPr>
          <p:cNvPr id="3" name="内容占位符 2"/>
          <p:cNvSpPr>
            <a:spLocks noGrp="1"/>
          </p:cNvSpPr>
          <p:nvPr>
            <p:ph sz="half" idx="1"/>
          </p:nvPr>
        </p:nvSpPr>
        <p:spPr/>
        <p:txBody>
          <a:bodyPr/>
          <a:lstStyle/>
          <a:p>
            <a:pPr eaLnBrk="1" hangingPunct="1"/>
            <a:r>
              <a:rPr lang="zh-CN" altLang="en-US" dirty="0"/>
              <a:t>预设文档对象集合</a:t>
            </a:r>
            <a:endParaRPr lang="en-US" altLang="zh-CN" dirty="0"/>
          </a:p>
          <a:p>
            <a:pPr lvl="1" eaLnBrk="1" hangingPunct="1"/>
            <a:r>
              <a:rPr lang="zh-CN" altLang="en-US" dirty="0" smtClean="0"/>
              <a:t>例如</a:t>
            </a:r>
            <a:r>
              <a:rPr lang="zh-CN" altLang="en-US" dirty="0"/>
              <a:t>访问</a:t>
            </a:r>
            <a:r>
              <a:rPr lang="zh-CN" altLang="en-US" dirty="0" smtClean="0"/>
              <a:t>某个已命名</a:t>
            </a:r>
            <a:r>
              <a:rPr lang="en-US" altLang="zh-CN" dirty="0" err="1" smtClean="0"/>
              <a:t>img</a:t>
            </a:r>
            <a:r>
              <a:rPr lang="zh-CN" altLang="en-US" dirty="0" smtClean="0"/>
              <a:t>对象</a:t>
            </a:r>
            <a:r>
              <a:rPr lang="zh-CN" altLang="en-US" dirty="0"/>
              <a:t>的</a:t>
            </a:r>
            <a:r>
              <a:rPr lang="zh-CN" altLang="en-US" dirty="0" smtClean="0"/>
              <a:t>方法</a:t>
            </a:r>
            <a:endParaRPr lang="en-US" altLang="zh-CN" dirty="0"/>
          </a:p>
          <a:p>
            <a:pPr lvl="1" eaLnBrk="1" hangingPunct="1"/>
            <a:r>
              <a:rPr lang="en-US" altLang="zh-CN" dirty="0" err="1" smtClean="0"/>
              <a:t>document.images</a:t>
            </a:r>
            <a:r>
              <a:rPr lang="en-US" altLang="zh-CN" dirty="0" smtClean="0"/>
              <a:t>[i</a:t>
            </a:r>
            <a:r>
              <a:rPr lang="en-US" altLang="zh-CN" dirty="0"/>
              <a:t>] </a:t>
            </a:r>
          </a:p>
          <a:p>
            <a:pPr lvl="1" eaLnBrk="1" hangingPunct="1"/>
            <a:r>
              <a:rPr lang="en-US" altLang="zh-CN" dirty="0" err="1" smtClean="0"/>
              <a:t>document.images</a:t>
            </a:r>
            <a:r>
              <a:rPr lang="en-US" altLang="zh-CN" dirty="0" smtClean="0"/>
              <a:t>[</a:t>
            </a:r>
            <a:r>
              <a:rPr lang="en-US" altLang="zh-CN" dirty="0" err="1" smtClean="0"/>
              <a:t>img</a:t>
            </a:r>
            <a:r>
              <a:rPr lang="zh-CN" altLang="en-US" dirty="0" smtClean="0"/>
              <a:t>名</a:t>
            </a:r>
            <a:r>
              <a:rPr lang="en-US" altLang="zh-CN" dirty="0"/>
              <a:t>]</a:t>
            </a:r>
          </a:p>
          <a:p>
            <a:pPr lvl="1" eaLnBrk="1" hangingPunct="1"/>
            <a:r>
              <a:rPr lang="en-US" altLang="zh-CN" dirty="0" err="1" smtClean="0"/>
              <a:t>document.images.img</a:t>
            </a:r>
            <a:r>
              <a:rPr lang="zh-CN" altLang="en-US" dirty="0" smtClean="0"/>
              <a:t>名</a:t>
            </a:r>
            <a:endParaRPr lang="en-US" altLang="zh-CN" dirty="0"/>
          </a:p>
          <a:p>
            <a:pPr lvl="1" eaLnBrk="1" hangingPunct="1"/>
            <a:r>
              <a:rPr lang="en-US" altLang="zh-CN" dirty="0" err="1" smtClean="0"/>
              <a:t>document.images.item</a:t>
            </a:r>
            <a:r>
              <a:rPr lang="en-US" altLang="zh-CN" dirty="0" smtClean="0"/>
              <a:t>(</a:t>
            </a:r>
            <a:r>
              <a:rPr lang="en-US" altLang="zh-CN" dirty="0" err="1" smtClean="0"/>
              <a:t>img</a:t>
            </a:r>
            <a:r>
              <a:rPr lang="zh-CN" altLang="en-US" dirty="0" smtClean="0"/>
              <a:t>名</a:t>
            </a:r>
            <a:r>
              <a:rPr lang="en-US" altLang="zh-CN" dirty="0"/>
              <a:t>)</a:t>
            </a:r>
          </a:p>
          <a:p>
            <a:pPr lvl="1" eaLnBrk="1" hangingPunct="1"/>
            <a:r>
              <a:rPr lang="en-US" altLang="zh-CN" dirty="0" err="1" smtClean="0"/>
              <a:t>document.img</a:t>
            </a:r>
            <a:r>
              <a:rPr lang="zh-CN" altLang="en-US" dirty="0" smtClean="0"/>
              <a:t>名</a:t>
            </a:r>
            <a:endParaRPr lang="zh-CN" altLang="en-US" dirty="0"/>
          </a:p>
          <a:p>
            <a:r>
              <a:rPr lang="en-US" altLang="zh-CN" dirty="0" smtClean="0">
                <a:hlinkClick r:id="rId3" action="ppaction://hlinkfile"/>
              </a:rPr>
              <a:t>example</a:t>
            </a:r>
            <a:endParaRPr lang="zh-CN" altLang="en-US" dirty="0"/>
          </a:p>
        </p:txBody>
      </p:sp>
      <p:pic>
        <p:nvPicPr>
          <p:cNvPr id="5" name="内容占位符 4"/>
          <p:cNvPicPr>
            <a:picLocks noGrp="1" noChangeAspect="1"/>
          </p:cNvPicPr>
          <p:nvPr>
            <p:ph sz="half" idx="2"/>
          </p:nvPr>
        </p:nvPicPr>
        <p:blipFill>
          <a:blip r:embed="rId4"/>
          <a:stretch>
            <a:fillRect/>
          </a:stretch>
        </p:blipFill>
        <p:spPr>
          <a:xfrm>
            <a:off x="6400800" y="3649881"/>
            <a:ext cx="5080000" cy="625037"/>
          </a:xfrm>
          <a:prstGeom prst="rect">
            <a:avLst/>
          </a:prstGeom>
        </p:spPr>
      </p:pic>
    </p:spTree>
    <p:extLst>
      <p:ext uri="{BB962C8B-B14F-4D97-AF65-F5344CB8AC3E}">
        <p14:creationId xmlns:p14="http://schemas.microsoft.com/office/powerpoint/2010/main" val="1514260279"/>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DOM0</a:t>
            </a:r>
            <a:endParaRPr lang="zh-CN" altLang="en-US" dirty="0"/>
          </a:p>
        </p:txBody>
      </p:sp>
      <p:sp>
        <p:nvSpPr>
          <p:cNvPr id="3" name="内容占位符 2"/>
          <p:cNvSpPr>
            <a:spLocks noGrp="1"/>
          </p:cNvSpPr>
          <p:nvPr>
            <p:ph idx="1"/>
          </p:nvPr>
        </p:nvSpPr>
        <p:spPr/>
        <p:txBody>
          <a:bodyPr/>
          <a:lstStyle/>
          <a:p>
            <a:r>
              <a:rPr lang="zh-CN" altLang="en-US" dirty="0" smtClean="0"/>
              <a:t>常用方法</a:t>
            </a:r>
            <a:endParaRPr lang="en-US" altLang="zh-CN" dirty="0" smtClean="0"/>
          </a:p>
          <a:p>
            <a:pPr lvl="1" eaLnBrk="1" hangingPunct="1"/>
            <a:r>
              <a:rPr lang="en-US" altLang="zh-CN" dirty="0" smtClean="0"/>
              <a:t>write()</a:t>
            </a:r>
            <a:r>
              <a:rPr lang="zh-CN" altLang="en-US" dirty="0" smtClean="0"/>
              <a:t>：在</a:t>
            </a:r>
            <a:r>
              <a:rPr lang="zh-CN" altLang="en-US" dirty="0"/>
              <a:t>指定窗口中写入一行</a:t>
            </a:r>
            <a:r>
              <a:rPr lang="en-US" altLang="zh-CN" dirty="0"/>
              <a:t>HTML</a:t>
            </a:r>
            <a:r>
              <a:rPr lang="zh-CN" altLang="en-US" dirty="0" smtClean="0"/>
              <a:t>代码，不</a:t>
            </a:r>
            <a:r>
              <a:rPr lang="zh-CN" altLang="en-US" dirty="0"/>
              <a:t>带换行</a:t>
            </a:r>
          </a:p>
          <a:p>
            <a:pPr lvl="1" eaLnBrk="1" hangingPunct="1"/>
            <a:r>
              <a:rPr lang="en-US" altLang="zh-CN" dirty="0" err="1" smtClean="0"/>
              <a:t>writeln</a:t>
            </a:r>
            <a:r>
              <a:rPr lang="en-US" altLang="zh-CN" dirty="0" smtClean="0"/>
              <a:t>()</a:t>
            </a:r>
            <a:r>
              <a:rPr lang="zh-CN" altLang="en-US" dirty="0"/>
              <a:t>：</a:t>
            </a:r>
            <a:r>
              <a:rPr lang="zh-CN" altLang="en-US" dirty="0" smtClean="0"/>
              <a:t>在</a:t>
            </a:r>
            <a:r>
              <a:rPr lang="zh-CN" altLang="en-US" dirty="0"/>
              <a:t>指定窗口中写入一行</a:t>
            </a:r>
            <a:r>
              <a:rPr lang="en-US" altLang="zh-CN" dirty="0"/>
              <a:t>HTML</a:t>
            </a:r>
            <a:r>
              <a:rPr lang="zh-CN" altLang="en-US" dirty="0" smtClean="0"/>
              <a:t>代码，带换行</a:t>
            </a:r>
            <a:endParaRPr lang="en-US" altLang="zh-CN" dirty="0" smtClean="0"/>
          </a:p>
          <a:p>
            <a:pPr lvl="1" eaLnBrk="1" hangingPunct="1"/>
            <a:r>
              <a:rPr lang="en-US" altLang="zh-CN" dirty="0" smtClean="0"/>
              <a:t>open()</a:t>
            </a:r>
            <a:r>
              <a:rPr lang="zh-CN" altLang="en-US" dirty="0" smtClean="0"/>
              <a:t>：用于在窗口中写入一个全新的文档</a:t>
            </a:r>
            <a:endParaRPr lang="en-US" altLang="zh-CN" dirty="0" smtClean="0"/>
          </a:p>
          <a:p>
            <a:pPr lvl="2" eaLnBrk="1" hangingPunct="1"/>
            <a:r>
              <a:rPr lang="zh-CN" altLang="en-US" dirty="0" smtClean="0"/>
              <a:t>一般用于其他窗口，在同一文档事件句柄中使用的话会抛弃前面所有内容，载入隐含新文档</a:t>
            </a:r>
            <a:endParaRPr lang="en-US" altLang="zh-CN" dirty="0" smtClean="0"/>
          </a:p>
          <a:p>
            <a:pPr lvl="2" eaLnBrk="1" hangingPunct="1"/>
            <a:r>
              <a:rPr lang="zh-CN" altLang="en-US" dirty="0" smtClean="0"/>
              <a:t>一旦使用，相当于重新打开输入流</a:t>
            </a:r>
            <a:endParaRPr lang="zh-CN" altLang="en-US" dirty="0"/>
          </a:p>
          <a:p>
            <a:pPr lvl="1"/>
            <a:r>
              <a:rPr lang="en-US" altLang="zh-CN" dirty="0" smtClean="0"/>
              <a:t>close()</a:t>
            </a:r>
            <a:r>
              <a:rPr lang="zh-CN" altLang="en-US" dirty="0" smtClean="0"/>
              <a:t>：用于关闭文档</a:t>
            </a:r>
            <a:endParaRPr lang="en-US" altLang="zh-CN" dirty="0" smtClean="0"/>
          </a:p>
          <a:p>
            <a:pPr lvl="1"/>
            <a:r>
              <a:rPr lang="en-US" altLang="zh-CN" dirty="0" smtClean="0">
                <a:hlinkClick r:id="rId2" action="ppaction://hlinkfile"/>
              </a:rPr>
              <a:t>example</a:t>
            </a:r>
            <a:endParaRPr lang="zh-CN" altLang="en-US" dirty="0"/>
          </a:p>
        </p:txBody>
      </p:sp>
      <p:pic>
        <p:nvPicPr>
          <p:cNvPr id="4" name="图片 3"/>
          <p:cNvPicPr>
            <a:picLocks noChangeAspect="1"/>
          </p:cNvPicPr>
          <p:nvPr/>
        </p:nvPicPr>
        <p:blipFill>
          <a:blip r:embed="rId3"/>
          <a:stretch>
            <a:fillRect/>
          </a:stretch>
        </p:blipFill>
        <p:spPr>
          <a:xfrm>
            <a:off x="6312024" y="4365104"/>
            <a:ext cx="5482991" cy="1224136"/>
          </a:xfrm>
          <a:prstGeom prst="rect">
            <a:avLst/>
          </a:prstGeom>
        </p:spPr>
      </p:pic>
    </p:spTree>
    <p:extLst>
      <p:ext uri="{BB962C8B-B14F-4D97-AF65-F5344CB8AC3E}">
        <p14:creationId xmlns:p14="http://schemas.microsoft.com/office/powerpoint/2010/main" val="1356184852"/>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W3C DOM</a:t>
            </a:r>
            <a:endParaRPr lang="zh-CN" altLang="en-US" dirty="0"/>
          </a:p>
        </p:txBody>
      </p:sp>
      <p:sp>
        <p:nvSpPr>
          <p:cNvPr id="3" name="内容占位符 2"/>
          <p:cNvSpPr>
            <a:spLocks noGrp="1"/>
          </p:cNvSpPr>
          <p:nvPr>
            <p:ph idx="1"/>
          </p:nvPr>
        </p:nvSpPr>
        <p:spPr/>
        <p:txBody>
          <a:bodyPr/>
          <a:lstStyle/>
          <a:p>
            <a:r>
              <a:rPr lang="zh-CN" altLang="en-US" dirty="0" smtClean="0"/>
              <a:t>在</a:t>
            </a:r>
            <a:r>
              <a:rPr lang="en-US" altLang="zh-CN" dirty="0" smtClean="0"/>
              <a:t>W3C DOM</a:t>
            </a:r>
            <a:r>
              <a:rPr lang="zh-CN" altLang="en-US" dirty="0" smtClean="0"/>
              <a:t>中，一个文档中的所有内容被映射为各种类型的节点，如文档节点、元素节点、文本元素节点、注释节点等</a:t>
            </a:r>
            <a:endParaRPr lang="en-US" altLang="zh-CN" dirty="0" smtClean="0"/>
          </a:p>
          <a:p>
            <a:r>
              <a:rPr lang="zh-CN" altLang="en-US" dirty="0" smtClean="0"/>
              <a:t>在</a:t>
            </a:r>
            <a:r>
              <a:rPr lang="en-US" altLang="zh-CN" dirty="0" smtClean="0"/>
              <a:t>HTML</a:t>
            </a:r>
            <a:r>
              <a:rPr lang="zh-CN" altLang="en-US" dirty="0" smtClean="0"/>
              <a:t>中</a:t>
            </a:r>
            <a:endParaRPr lang="en-US" altLang="zh-CN" dirty="0" smtClean="0"/>
          </a:p>
          <a:p>
            <a:pPr lvl="1"/>
            <a:r>
              <a:rPr lang="zh-CN" altLang="en-US" dirty="0" smtClean="0"/>
              <a:t>整个文档对应于</a:t>
            </a:r>
            <a:r>
              <a:rPr lang="en-US" altLang="zh-CN" dirty="0" smtClean="0"/>
              <a:t>Document</a:t>
            </a:r>
            <a:r>
              <a:rPr lang="zh-CN" altLang="en-US" dirty="0" smtClean="0"/>
              <a:t>对象</a:t>
            </a:r>
            <a:endParaRPr lang="en-US" altLang="zh-CN" dirty="0" smtClean="0"/>
          </a:p>
          <a:p>
            <a:pPr lvl="1"/>
            <a:r>
              <a:rPr lang="en-US" altLang="zh-CN" dirty="0" err="1" smtClean="0"/>
              <a:t>documentElement</a:t>
            </a:r>
            <a:r>
              <a:rPr lang="zh-CN" altLang="en-US" dirty="0" smtClean="0"/>
              <a:t>属性指向的</a:t>
            </a:r>
            <a:r>
              <a:rPr lang="en-US" altLang="zh-CN" dirty="0" smtClean="0"/>
              <a:t>Element</a:t>
            </a:r>
            <a:r>
              <a:rPr lang="zh-CN" altLang="en-US" dirty="0" smtClean="0"/>
              <a:t>元素对应于</a:t>
            </a:r>
            <a:r>
              <a:rPr lang="en-US" altLang="zh-CN" dirty="0" smtClean="0"/>
              <a:t>HTML</a:t>
            </a:r>
            <a:r>
              <a:rPr lang="zh-CN" altLang="en-US" dirty="0" smtClean="0"/>
              <a:t>根元素</a:t>
            </a:r>
            <a:endParaRPr lang="en-US" altLang="zh-CN" dirty="0" smtClean="0"/>
          </a:p>
          <a:p>
            <a:pPr lvl="1"/>
            <a:r>
              <a:rPr lang="zh-CN" altLang="en-US" dirty="0" smtClean="0"/>
              <a:t>一般</a:t>
            </a:r>
            <a:r>
              <a:rPr lang="en-US" altLang="zh-CN" dirty="0" err="1" smtClean="0"/>
              <a:t>document.body</a:t>
            </a:r>
            <a:r>
              <a:rPr lang="zh-CN" altLang="en-US" dirty="0" smtClean="0"/>
              <a:t>指向</a:t>
            </a:r>
            <a:r>
              <a:rPr lang="en-US" altLang="zh-CN" dirty="0" smtClean="0"/>
              <a:t>body</a:t>
            </a:r>
            <a:r>
              <a:rPr lang="zh-CN" altLang="en-US" dirty="0" smtClean="0"/>
              <a:t>元素</a:t>
            </a:r>
            <a:endParaRPr lang="zh-CN" altLang="en-US" dirty="0"/>
          </a:p>
        </p:txBody>
      </p:sp>
    </p:spTree>
    <p:extLst>
      <p:ext uri="{BB962C8B-B14F-4D97-AF65-F5344CB8AC3E}">
        <p14:creationId xmlns:p14="http://schemas.microsoft.com/office/powerpoint/2010/main" val="319192781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What is </a:t>
            </a:r>
            <a:r>
              <a:rPr lang="en-US" altLang="zh-CN" dirty="0" smtClean="0"/>
              <a:t>API</a:t>
            </a:r>
            <a:r>
              <a:rPr lang="en-US" altLang="zh-CN" dirty="0"/>
              <a:t>?</a:t>
            </a:r>
            <a:endParaRPr lang="zh-CN" altLang="en-US" dirty="0"/>
          </a:p>
        </p:txBody>
      </p:sp>
      <p:sp>
        <p:nvSpPr>
          <p:cNvPr id="3" name="内容占位符 2"/>
          <p:cNvSpPr>
            <a:spLocks noGrp="1"/>
          </p:cNvSpPr>
          <p:nvPr>
            <p:ph idx="1"/>
          </p:nvPr>
        </p:nvSpPr>
        <p:spPr/>
        <p:txBody>
          <a:bodyPr/>
          <a:lstStyle/>
          <a:p>
            <a:r>
              <a:rPr lang="en-US" altLang="zh-CN" dirty="0"/>
              <a:t>An API specification can take many </a:t>
            </a:r>
            <a:r>
              <a:rPr lang="en-US" altLang="zh-CN" dirty="0" smtClean="0"/>
              <a:t>forms</a:t>
            </a:r>
          </a:p>
          <a:p>
            <a:pPr lvl="1"/>
            <a:r>
              <a:rPr lang="en-US" altLang="zh-CN" dirty="0" smtClean="0"/>
              <a:t>International Standard</a:t>
            </a:r>
            <a:r>
              <a:rPr lang="en-US" altLang="zh-CN" dirty="0"/>
              <a:t>: </a:t>
            </a:r>
            <a:r>
              <a:rPr lang="en-US" altLang="zh-CN" dirty="0" smtClean="0"/>
              <a:t>POSIX</a:t>
            </a:r>
          </a:p>
          <a:p>
            <a:pPr lvl="1"/>
            <a:r>
              <a:rPr lang="en-US" altLang="zh-CN" dirty="0"/>
              <a:t>vendor </a:t>
            </a:r>
            <a:r>
              <a:rPr lang="en-US" altLang="zh-CN" dirty="0" smtClean="0"/>
              <a:t>documentation</a:t>
            </a:r>
            <a:r>
              <a:rPr lang="en-US" altLang="zh-CN" dirty="0"/>
              <a:t>: Microsoft Windows </a:t>
            </a:r>
            <a:r>
              <a:rPr lang="en-US" altLang="zh-CN" dirty="0" smtClean="0"/>
              <a:t>API</a:t>
            </a:r>
          </a:p>
          <a:p>
            <a:pPr lvl="1"/>
            <a:r>
              <a:rPr lang="en-US" altLang="zh-CN" dirty="0"/>
              <a:t>libraries of a programming </a:t>
            </a:r>
            <a:r>
              <a:rPr lang="en-US" altLang="zh-CN" dirty="0" smtClean="0"/>
              <a:t>language: C++ STL or Java</a:t>
            </a:r>
            <a:endParaRPr lang="zh-CN" altLang="en-US" dirty="0"/>
          </a:p>
        </p:txBody>
      </p:sp>
    </p:spTree>
    <p:extLst>
      <p:ext uri="{BB962C8B-B14F-4D97-AF65-F5344CB8AC3E}">
        <p14:creationId xmlns:p14="http://schemas.microsoft.com/office/powerpoint/2010/main" val="2488629737"/>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W3C DOM</a:t>
            </a:r>
            <a:endParaRPr lang="zh-CN" alt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83632" y="1844824"/>
            <a:ext cx="6480720" cy="4078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95195732"/>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W3C DOM</a:t>
            </a:r>
            <a:endParaRPr lang="zh-CN" altLang="en-US" dirty="0"/>
          </a:p>
        </p:txBody>
      </p:sp>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62200" y="2174093"/>
            <a:ext cx="7772400" cy="3576615"/>
          </a:xfrm>
        </p:spPr>
      </p:pic>
    </p:spTree>
    <p:extLst>
      <p:ext uri="{BB962C8B-B14F-4D97-AF65-F5344CB8AC3E}">
        <p14:creationId xmlns:p14="http://schemas.microsoft.com/office/powerpoint/2010/main" val="546593434"/>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Node</a:t>
            </a:r>
            <a:endParaRPr lang="zh-CN" altLang="en-US" dirty="0"/>
          </a:p>
        </p:txBody>
      </p:sp>
      <p:sp>
        <p:nvSpPr>
          <p:cNvPr id="3" name="内容占位符 2"/>
          <p:cNvSpPr>
            <a:spLocks noGrp="1"/>
          </p:cNvSpPr>
          <p:nvPr>
            <p:ph idx="1"/>
          </p:nvPr>
        </p:nvSpPr>
        <p:spPr/>
        <p:txBody>
          <a:bodyPr/>
          <a:lstStyle/>
          <a:p>
            <a:r>
              <a:rPr lang="en-US" altLang="zh-CN" dirty="0" smtClean="0"/>
              <a:t>Node</a:t>
            </a:r>
            <a:r>
              <a:rPr lang="zh-CN" altLang="en-US" dirty="0" smtClean="0"/>
              <a:t>接口是</a:t>
            </a:r>
            <a:r>
              <a:rPr lang="en-US" altLang="zh-CN" dirty="0" smtClean="0"/>
              <a:t>DOM</a:t>
            </a:r>
            <a:r>
              <a:rPr lang="zh-CN" altLang="en-US" dirty="0" smtClean="0"/>
              <a:t>中最重要的接口，其他重要接口如</a:t>
            </a:r>
            <a:r>
              <a:rPr lang="en-US" altLang="zh-CN" dirty="0" smtClean="0"/>
              <a:t>Document</a:t>
            </a:r>
            <a:r>
              <a:rPr lang="zh-CN" altLang="en-US" dirty="0" smtClean="0"/>
              <a:t>、</a:t>
            </a:r>
            <a:r>
              <a:rPr lang="en-US" altLang="zh-CN" dirty="0" smtClean="0"/>
              <a:t>Element</a:t>
            </a:r>
            <a:r>
              <a:rPr lang="zh-CN" altLang="en-US" dirty="0" smtClean="0"/>
              <a:t>等都继承了它</a:t>
            </a:r>
            <a:endParaRPr lang="en-US" altLang="zh-CN" dirty="0" smtClean="0"/>
          </a:p>
          <a:p>
            <a:r>
              <a:rPr lang="en-US" altLang="zh-CN" dirty="0" smtClean="0"/>
              <a:t>Node</a:t>
            </a:r>
            <a:r>
              <a:rPr lang="zh-CN" altLang="en-US" dirty="0" smtClean="0"/>
              <a:t>接口定义了每个节点应有的基本信息、节点间关系以及操作文档对象树的方法</a:t>
            </a:r>
            <a:endParaRPr lang="en-US" altLang="zh-CN" dirty="0" smtClean="0"/>
          </a:p>
          <a:p>
            <a:r>
              <a:rPr lang="zh-CN" altLang="en-US" dirty="0" smtClean="0"/>
              <a:t>重要属性包括</a:t>
            </a:r>
            <a:endParaRPr lang="en-US" altLang="zh-CN" dirty="0" smtClean="0"/>
          </a:p>
          <a:p>
            <a:pPr lvl="1"/>
            <a:r>
              <a:rPr lang="en-US" altLang="zh-CN" dirty="0" err="1" smtClean="0"/>
              <a:t>nodeName</a:t>
            </a:r>
            <a:r>
              <a:rPr lang="zh-CN" altLang="en-US" dirty="0" smtClean="0"/>
              <a:t>：节点名称，全大写</a:t>
            </a:r>
            <a:endParaRPr lang="en-US" altLang="zh-CN" dirty="0" smtClean="0"/>
          </a:p>
          <a:p>
            <a:pPr lvl="1"/>
            <a:r>
              <a:rPr lang="en-US" altLang="zh-CN" dirty="0" err="1" smtClean="0"/>
              <a:t>nodeValue</a:t>
            </a:r>
            <a:r>
              <a:rPr lang="zh-CN" altLang="en-US" dirty="0" smtClean="0"/>
              <a:t>：文本节点，节点内容；属性节点，节点值</a:t>
            </a:r>
            <a:endParaRPr lang="en-US" altLang="zh-CN" dirty="0" smtClean="0"/>
          </a:p>
          <a:p>
            <a:pPr lvl="1"/>
            <a:r>
              <a:rPr lang="en-US" altLang="zh-CN" dirty="0" err="1" smtClean="0"/>
              <a:t>tagName</a:t>
            </a:r>
            <a:r>
              <a:rPr lang="zh-CN" altLang="en-US" dirty="0" smtClean="0"/>
              <a:t>：元素节点名称，不推荐</a:t>
            </a:r>
            <a:endParaRPr lang="en-US" altLang="zh-CN" dirty="0" smtClean="0"/>
          </a:p>
          <a:p>
            <a:pPr lvl="1"/>
            <a:r>
              <a:rPr lang="en-US" altLang="zh-CN" dirty="0" err="1" smtClean="0"/>
              <a:t>nodeType</a:t>
            </a:r>
            <a:r>
              <a:rPr lang="zh-CN" altLang="en-US" dirty="0" smtClean="0"/>
              <a:t>：节点类型（见下页表）</a:t>
            </a:r>
            <a:endParaRPr lang="zh-CN" altLang="en-US" dirty="0"/>
          </a:p>
        </p:txBody>
      </p:sp>
    </p:spTree>
    <p:extLst>
      <p:ext uri="{BB962C8B-B14F-4D97-AF65-F5344CB8AC3E}">
        <p14:creationId xmlns:p14="http://schemas.microsoft.com/office/powerpoint/2010/main" val="1867418325"/>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Node</a:t>
            </a:r>
            <a:endParaRPr lang="zh-CN" altLang="en-US" dirty="0"/>
          </a:p>
        </p:txBody>
      </p:sp>
      <p:graphicFrame>
        <p:nvGraphicFramePr>
          <p:cNvPr id="5" name="内容占位符 4"/>
          <p:cNvGraphicFramePr>
            <a:graphicFrameLocks noGrp="1"/>
          </p:cNvGraphicFramePr>
          <p:nvPr>
            <p:ph idx="1"/>
            <p:extLst/>
          </p:nvPr>
        </p:nvGraphicFramePr>
        <p:xfrm>
          <a:off x="1117600" y="1905000"/>
          <a:ext cx="10363200" cy="2743200"/>
        </p:xfrm>
        <a:graphic>
          <a:graphicData uri="http://schemas.openxmlformats.org/drawingml/2006/table">
            <a:tbl>
              <a:tblPr firstRow="1" bandRow="1">
                <a:tableStyleId>{073A0DAA-6AF3-43AB-8588-CEC1D06C72B9}</a:tableStyleId>
              </a:tblPr>
              <a:tblGrid>
                <a:gridCol w="2578133">
                  <a:extLst>
                    <a:ext uri="{9D8B030D-6E8A-4147-A177-3AD203B41FA5}">
                      <a16:colId xmlns:a16="http://schemas.microsoft.com/office/drawing/2014/main" val="20000"/>
                    </a:ext>
                  </a:extLst>
                </a:gridCol>
                <a:gridCol w="4992555">
                  <a:extLst>
                    <a:ext uri="{9D8B030D-6E8A-4147-A177-3AD203B41FA5}">
                      <a16:colId xmlns:a16="http://schemas.microsoft.com/office/drawing/2014/main" val="20001"/>
                    </a:ext>
                  </a:extLst>
                </a:gridCol>
                <a:gridCol w="2792512">
                  <a:extLst>
                    <a:ext uri="{9D8B030D-6E8A-4147-A177-3AD203B41FA5}">
                      <a16:colId xmlns:a16="http://schemas.microsoft.com/office/drawing/2014/main" val="20002"/>
                    </a:ext>
                  </a:extLst>
                </a:gridCol>
              </a:tblGrid>
              <a:tr h="370840">
                <a:tc>
                  <a:txBody>
                    <a:bodyPr/>
                    <a:lstStyle/>
                    <a:p>
                      <a:pPr algn="ctr"/>
                      <a:r>
                        <a:rPr lang="zh-CN" altLang="en-US" sz="2400" dirty="0" smtClean="0"/>
                        <a:t>接口</a:t>
                      </a:r>
                      <a:endParaRPr lang="zh-CN" altLang="en-US" sz="2400" dirty="0"/>
                    </a:p>
                  </a:txBody>
                  <a:tcPr marL="121920" marR="121920"/>
                </a:tc>
                <a:tc>
                  <a:txBody>
                    <a:bodyPr/>
                    <a:lstStyle/>
                    <a:p>
                      <a:pPr algn="ctr"/>
                      <a:r>
                        <a:rPr lang="en-US" altLang="zh-CN" sz="2400" dirty="0" err="1" smtClean="0"/>
                        <a:t>nodeType</a:t>
                      </a:r>
                      <a:r>
                        <a:rPr lang="zh-CN" altLang="en-US" sz="2400" dirty="0" smtClean="0"/>
                        <a:t>常量</a:t>
                      </a:r>
                      <a:endParaRPr lang="zh-CN" altLang="en-US" sz="2400" dirty="0"/>
                    </a:p>
                  </a:txBody>
                  <a:tcPr marL="121920" marR="121920"/>
                </a:tc>
                <a:tc>
                  <a:txBody>
                    <a:bodyPr/>
                    <a:lstStyle/>
                    <a:p>
                      <a:pPr algn="ctr"/>
                      <a:r>
                        <a:rPr lang="en-US" altLang="zh-CN" sz="2400" dirty="0" err="1" smtClean="0"/>
                        <a:t>nodeType</a:t>
                      </a:r>
                      <a:r>
                        <a:rPr lang="zh-CN" altLang="en-US" sz="2400" dirty="0" smtClean="0"/>
                        <a:t>值</a:t>
                      </a:r>
                      <a:endParaRPr lang="zh-CN" altLang="en-US" sz="2400" dirty="0"/>
                    </a:p>
                  </a:txBody>
                  <a:tcPr marL="121920" marR="121920"/>
                </a:tc>
                <a:extLst>
                  <a:ext uri="{0D108BD9-81ED-4DB2-BD59-A6C34878D82A}">
                    <a16:rowId xmlns:a16="http://schemas.microsoft.com/office/drawing/2014/main" val="10000"/>
                  </a:ext>
                </a:extLst>
              </a:tr>
              <a:tr h="370840">
                <a:tc>
                  <a:txBody>
                    <a:bodyPr/>
                    <a:lstStyle/>
                    <a:p>
                      <a:pPr algn="ctr"/>
                      <a:r>
                        <a:rPr lang="en-US" altLang="zh-CN" sz="2400" dirty="0" smtClean="0"/>
                        <a:t>Element</a:t>
                      </a:r>
                      <a:endParaRPr lang="zh-CN" altLang="en-US" sz="2400" dirty="0"/>
                    </a:p>
                  </a:txBody>
                  <a:tcPr marL="121920" marR="121920"/>
                </a:tc>
                <a:tc>
                  <a:txBody>
                    <a:bodyPr/>
                    <a:lstStyle/>
                    <a:p>
                      <a:pPr algn="ctr"/>
                      <a:r>
                        <a:rPr lang="en-US" altLang="zh-CN" sz="2400" dirty="0" err="1" smtClean="0"/>
                        <a:t>Node.ELEMENT_NODE</a:t>
                      </a:r>
                      <a:endParaRPr lang="zh-CN" altLang="en-US" sz="2400" dirty="0"/>
                    </a:p>
                  </a:txBody>
                  <a:tcPr marL="121920" marR="121920"/>
                </a:tc>
                <a:tc>
                  <a:txBody>
                    <a:bodyPr/>
                    <a:lstStyle/>
                    <a:p>
                      <a:pPr algn="ctr"/>
                      <a:r>
                        <a:rPr lang="en-US" altLang="zh-CN" sz="2400" dirty="0" smtClean="0"/>
                        <a:t>1</a:t>
                      </a:r>
                      <a:endParaRPr lang="zh-CN" altLang="en-US" sz="2400" dirty="0"/>
                    </a:p>
                  </a:txBody>
                  <a:tcPr marL="121920" marR="121920"/>
                </a:tc>
                <a:extLst>
                  <a:ext uri="{0D108BD9-81ED-4DB2-BD59-A6C34878D82A}">
                    <a16:rowId xmlns:a16="http://schemas.microsoft.com/office/drawing/2014/main" val="10001"/>
                  </a:ext>
                </a:extLst>
              </a:tr>
              <a:tr h="370840">
                <a:tc>
                  <a:txBody>
                    <a:bodyPr/>
                    <a:lstStyle/>
                    <a:p>
                      <a:pPr algn="ctr"/>
                      <a:r>
                        <a:rPr lang="en-US" altLang="zh-CN" sz="2400" dirty="0" err="1" smtClean="0"/>
                        <a:t>Attr</a:t>
                      </a:r>
                      <a:endParaRPr lang="zh-CN" altLang="en-US" sz="2400" dirty="0"/>
                    </a:p>
                  </a:txBody>
                  <a:tcPr marL="121920" marR="121920"/>
                </a:tc>
                <a:tc>
                  <a:txBody>
                    <a:bodyPr/>
                    <a:lstStyle/>
                    <a:p>
                      <a:pPr algn="ctr"/>
                      <a:r>
                        <a:rPr lang="en-US" altLang="zh-CN" sz="2400" dirty="0" err="1" smtClean="0"/>
                        <a:t>Node.ATTRIBUTE_NODE</a:t>
                      </a:r>
                      <a:endParaRPr lang="zh-CN" altLang="en-US" sz="2400" dirty="0"/>
                    </a:p>
                  </a:txBody>
                  <a:tcPr marL="121920" marR="121920"/>
                </a:tc>
                <a:tc>
                  <a:txBody>
                    <a:bodyPr/>
                    <a:lstStyle/>
                    <a:p>
                      <a:pPr algn="ctr"/>
                      <a:r>
                        <a:rPr lang="en-US" altLang="zh-CN" sz="2400" dirty="0" smtClean="0"/>
                        <a:t>2</a:t>
                      </a:r>
                      <a:endParaRPr lang="zh-CN" altLang="en-US" sz="2400" dirty="0"/>
                    </a:p>
                  </a:txBody>
                  <a:tcPr marL="121920" marR="121920"/>
                </a:tc>
                <a:extLst>
                  <a:ext uri="{0D108BD9-81ED-4DB2-BD59-A6C34878D82A}">
                    <a16:rowId xmlns:a16="http://schemas.microsoft.com/office/drawing/2014/main" val="10002"/>
                  </a:ext>
                </a:extLst>
              </a:tr>
              <a:tr h="370840">
                <a:tc>
                  <a:txBody>
                    <a:bodyPr/>
                    <a:lstStyle/>
                    <a:p>
                      <a:pPr algn="ctr"/>
                      <a:r>
                        <a:rPr lang="en-US" altLang="zh-CN" sz="2400" dirty="0" smtClean="0"/>
                        <a:t>Text</a:t>
                      </a:r>
                      <a:endParaRPr lang="zh-CN" altLang="en-US" sz="2400" dirty="0"/>
                    </a:p>
                  </a:txBody>
                  <a:tcPr marL="121920" marR="121920"/>
                </a:tc>
                <a:tc>
                  <a:txBody>
                    <a:bodyPr/>
                    <a:lstStyle/>
                    <a:p>
                      <a:pPr algn="ctr"/>
                      <a:r>
                        <a:rPr lang="en-US" altLang="zh-CN" sz="2400" dirty="0" err="1" smtClean="0"/>
                        <a:t>Node.TEXT_NODE</a:t>
                      </a:r>
                      <a:endParaRPr lang="zh-CN" altLang="en-US" sz="2400" dirty="0"/>
                    </a:p>
                  </a:txBody>
                  <a:tcPr marL="121920" marR="121920"/>
                </a:tc>
                <a:tc>
                  <a:txBody>
                    <a:bodyPr/>
                    <a:lstStyle/>
                    <a:p>
                      <a:pPr algn="ctr"/>
                      <a:r>
                        <a:rPr lang="en-US" altLang="zh-CN" sz="2400" dirty="0" smtClean="0"/>
                        <a:t>3</a:t>
                      </a:r>
                      <a:endParaRPr lang="zh-CN" altLang="en-US" sz="2400" dirty="0"/>
                    </a:p>
                  </a:txBody>
                  <a:tcPr marL="121920" marR="121920"/>
                </a:tc>
                <a:extLst>
                  <a:ext uri="{0D108BD9-81ED-4DB2-BD59-A6C34878D82A}">
                    <a16:rowId xmlns:a16="http://schemas.microsoft.com/office/drawing/2014/main" val="10003"/>
                  </a:ext>
                </a:extLst>
              </a:tr>
              <a:tr h="370840">
                <a:tc>
                  <a:txBody>
                    <a:bodyPr/>
                    <a:lstStyle/>
                    <a:p>
                      <a:pPr algn="ctr"/>
                      <a:r>
                        <a:rPr lang="en-US" altLang="zh-CN" sz="2400" dirty="0" smtClean="0"/>
                        <a:t>Comment</a:t>
                      </a:r>
                      <a:endParaRPr lang="zh-CN" altLang="en-US" sz="2400" dirty="0"/>
                    </a:p>
                  </a:txBody>
                  <a:tcPr marL="121920" marR="121920"/>
                </a:tc>
                <a:tc>
                  <a:txBody>
                    <a:bodyPr/>
                    <a:lstStyle/>
                    <a:p>
                      <a:pPr algn="ctr"/>
                      <a:r>
                        <a:rPr lang="en-US" altLang="zh-CN" sz="2400" dirty="0" err="1" smtClean="0"/>
                        <a:t>Node.COMMENT_NODE</a:t>
                      </a:r>
                      <a:endParaRPr lang="zh-CN" altLang="en-US" sz="2400" dirty="0"/>
                    </a:p>
                  </a:txBody>
                  <a:tcPr marL="121920" marR="121920"/>
                </a:tc>
                <a:tc>
                  <a:txBody>
                    <a:bodyPr/>
                    <a:lstStyle/>
                    <a:p>
                      <a:pPr algn="ctr"/>
                      <a:r>
                        <a:rPr lang="en-US" altLang="zh-CN" sz="2400" dirty="0" smtClean="0"/>
                        <a:t>8</a:t>
                      </a:r>
                      <a:endParaRPr lang="zh-CN" altLang="en-US" sz="2400" dirty="0"/>
                    </a:p>
                  </a:txBody>
                  <a:tcPr marL="121920" marR="121920"/>
                </a:tc>
                <a:extLst>
                  <a:ext uri="{0D108BD9-81ED-4DB2-BD59-A6C34878D82A}">
                    <a16:rowId xmlns:a16="http://schemas.microsoft.com/office/drawing/2014/main" val="10004"/>
                  </a:ext>
                </a:extLst>
              </a:tr>
              <a:tr h="370840">
                <a:tc>
                  <a:txBody>
                    <a:bodyPr/>
                    <a:lstStyle/>
                    <a:p>
                      <a:pPr algn="ctr"/>
                      <a:r>
                        <a:rPr lang="en-US" altLang="zh-CN" sz="2400" dirty="0" smtClean="0"/>
                        <a:t>Document</a:t>
                      </a:r>
                      <a:endParaRPr lang="zh-CN" altLang="en-US" sz="2400" dirty="0"/>
                    </a:p>
                  </a:txBody>
                  <a:tcPr marL="121920" marR="121920"/>
                </a:tc>
                <a:tc>
                  <a:txBody>
                    <a:bodyPr/>
                    <a:lstStyle/>
                    <a:p>
                      <a:pPr algn="ctr"/>
                      <a:r>
                        <a:rPr lang="en-US" altLang="zh-CN" sz="2400" dirty="0" err="1" smtClean="0"/>
                        <a:t>Node.DOCUMENT_NODE</a:t>
                      </a:r>
                      <a:endParaRPr lang="zh-CN" altLang="en-US" sz="2400" dirty="0"/>
                    </a:p>
                  </a:txBody>
                  <a:tcPr marL="121920" marR="121920"/>
                </a:tc>
                <a:tc>
                  <a:txBody>
                    <a:bodyPr/>
                    <a:lstStyle/>
                    <a:p>
                      <a:pPr algn="ctr"/>
                      <a:r>
                        <a:rPr lang="en-US" altLang="zh-CN" sz="2400" dirty="0" smtClean="0"/>
                        <a:t>9</a:t>
                      </a:r>
                      <a:endParaRPr lang="zh-CN" altLang="en-US" sz="2400" dirty="0"/>
                    </a:p>
                  </a:txBody>
                  <a:tcPr marL="121920" marR="121920"/>
                </a:tc>
                <a:extLst>
                  <a:ext uri="{0D108BD9-81ED-4DB2-BD59-A6C34878D82A}">
                    <a16:rowId xmlns:a16="http://schemas.microsoft.com/office/drawing/2014/main" val="10005"/>
                  </a:ext>
                </a:extLst>
              </a:tr>
            </a:tbl>
          </a:graphicData>
        </a:graphic>
      </p:graphicFrame>
      <p:sp>
        <p:nvSpPr>
          <p:cNvPr id="3" name="TextBox 2"/>
          <p:cNvSpPr txBox="1"/>
          <p:nvPr/>
        </p:nvSpPr>
        <p:spPr>
          <a:xfrm>
            <a:off x="1117600" y="4869161"/>
            <a:ext cx="10363200" cy="523220"/>
          </a:xfrm>
          <a:prstGeom prst="rect">
            <a:avLst/>
          </a:prstGeom>
          <a:noFill/>
        </p:spPr>
        <p:txBody>
          <a:bodyPr wrap="square" rtlCol="0">
            <a:spAutoFit/>
          </a:bodyPr>
          <a:lstStyle/>
          <a:p>
            <a:pPr marL="457200" indent="-457200">
              <a:buFont typeface="Wingdings" pitchFamily="2" charset="2"/>
              <a:buChar char="Ø"/>
            </a:pPr>
            <a:r>
              <a:rPr lang="zh-CN" altLang="en-US" sz="2800" dirty="0"/>
              <a:t>老版</a:t>
            </a:r>
            <a:r>
              <a:rPr lang="en-US" altLang="zh-CN" sz="2800" dirty="0"/>
              <a:t>IE</a:t>
            </a:r>
            <a:r>
              <a:rPr lang="zh-CN" altLang="en-US" sz="2800" dirty="0"/>
              <a:t>没有实现</a:t>
            </a:r>
            <a:r>
              <a:rPr lang="en-US" altLang="zh-CN" sz="2800" dirty="0" err="1"/>
              <a:t>nodeType</a:t>
            </a:r>
            <a:r>
              <a:rPr lang="zh-CN" altLang="en-US" sz="2800" dirty="0"/>
              <a:t>常量，所以一般应用数值来判断</a:t>
            </a:r>
          </a:p>
        </p:txBody>
      </p:sp>
    </p:spTree>
    <p:extLst>
      <p:ext uri="{BB962C8B-B14F-4D97-AF65-F5344CB8AC3E}">
        <p14:creationId xmlns:p14="http://schemas.microsoft.com/office/powerpoint/2010/main" val="361220807"/>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2370" name="Rectangle 2"/>
          <p:cNvSpPr>
            <a:spLocks noGrp="1" noChangeArrowheads="1"/>
          </p:cNvSpPr>
          <p:nvPr>
            <p:ph type="title"/>
          </p:nvPr>
        </p:nvSpPr>
        <p:spPr/>
        <p:txBody>
          <a:bodyPr/>
          <a:lstStyle/>
          <a:p>
            <a:r>
              <a:rPr lang="en-US" altLang="zh-CN" dirty="0" smtClean="0"/>
              <a:t>Node</a:t>
            </a:r>
            <a:endParaRPr lang="en-US" altLang="zh-CN" dirty="0"/>
          </a:p>
        </p:txBody>
      </p:sp>
      <p:sp>
        <p:nvSpPr>
          <p:cNvPr id="442377" name="Rectangle 9"/>
          <p:cNvSpPr>
            <a:spLocks noChangeArrowheads="1"/>
          </p:cNvSpPr>
          <p:nvPr/>
        </p:nvSpPr>
        <p:spPr bwMode="auto">
          <a:xfrm>
            <a:off x="5086351" y="3035300"/>
            <a:ext cx="1152525" cy="431800"/>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a:t>Node</a:t>
            </a:r>
          </a:p>
        </p:txBody>
      </p:sp>
      <p:grpSp>
        <p:nvGrpSpPr>
          <p:cNvPr id="442412" name="Group 44"/>
          <p:cNvGrpSpPr>
            <a:grpSpLocks/>
          </p:cNvGrpSpPr>
          <p:nvPr/>
        </p:nvGrpSpPr>
        <p:grpSpPr bwMode="auto">
          <a:xfrm>
            <a:off x="5808663" y="1738313"/>
            <a:ext cx="1503362" cy="1295400"/>
            <a:chOff x="2699" y="1026"/>
            <a:chExt cx="947" cy="816"/>
          </a:xfrm>
        </p:grpSpPr>
        <p:sp>
          <p:nvSpPr>
            <p:cNvPr id="442386" name="Oval 18"/>
            <p:cNvSpPr>
              <a:spLocks noChangeArrowheads="1"/>
            </p:cNvSpPr>
            <p:nvPr/>
          </p:nvSpPr>
          <p:spPr bwMode="auto">
            <a:xfrm>
              <a:off x="2699" y="1026"/>
              <a:ext cx="726" cy="317"/>
            </a:xfrm>
            <a:prstGeom prst="ellipse">
              <a:avLst/>
            </a:prstGeom>
            <a:noFill/>
            <a:ln w="25400" algn="ctr">
              <a:solidFill>
                <a:schemeClr val="tx1"/>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a:t>String</a:t>
              </a:r>
            </a:p>
          </p:txBody>
        </p:sp>
        <p:sp>
          <p:nvSpPr>
            <p:cNvPr id="442397" name="Line 29"/>
            <p:cNvSpPr>
              <a:spLocks noChangeShapeType="1"/>
            </p:cNvSpPr>
            <p:nvPr/>
          </p:nvSpPr>
          <p:spPr bwMode="auto">
            <a:xfrm flipV="1">
              <a:off x="2744" y="1343"/>
              <a:ext cx="227" cy="499"/>
            </a:xfrm>
            <a:prstGeom prst="line">
              <a:avLst/>
            </a:prstGeom>
            <a:noFill/>
            <a:ln w="38100">
              <a:solidFill>
                <a:schemeClr val="tx1"/>
              </a:solidFill>
              <a:prstDash val="dash"/>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2398" name="Text Box 30"/>
            <p:cNvSpPr txBox="1">
              <a:spLocks noChangeArrowheads="1"/>
            </p:cNvSpPr>
            <p:nvPr/>
          </p:nvSpPr>
          <p:spPr bwMode="auto">
            <a:xfrm>
              <a:off x="2875" y="1594"/>
              <a:ext cx="771" cy="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rgbClr val="6699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spcBef>
                  <a:spcPct val="50000"/>
                </a:spcBef>
              </a:pPr>
              <a:r>
                <a:rPr lang="en-US" altLang="zh-CN" sz="1600" b="1">
                  <a:solidFill>
                    <a:srgbClr val="0000FF"/>
                  </a:solidFill>
                </a:rPr>
                <a:t>nodeName</a:t>
              </a:r>
            </a:p>
          </p:txBody>
        </p:sp>
      </p:grpSp>
      <p:grpSp>
        <p:nvGrpSpPr>
          <p:cNvPr id="442411" name="Group 43"/>
          <p:cNvGrpSpPr>
            <a:grpSpLocks/>
          </p:cNvGrpSpPr>
          <p:nvPr/>
        </p:nvGrpSpPr>
        <p:grpSpPr bwMode="auto">
          <a:xfrm>
            <a:off x="3897313" y="1738313"/>
            <a:ext cx="1477962" cy="1295400"/>
            <a:chOff x="1495" y="1026"/>
            <a:chExt cx="931" cy="816"/>
          </a:xfrm>
        </p:grpSpPr>
        <p:sp>
          <p:nvSpPr>
            <p:cNvPr id="442387" name="Oval 19"/>
            <p:cNvSpPr>
              <a:spLocks noChangeArrowheads="1"/>
            </p:cNvSpPr>
            <p:nvPr/>
          </p:nvSpPr>
          <p:spPr bwMode="auto">
            <a:xfrm>
              <a:off x="1610" y="1026"/>
              <a:ext cx="726" cy="317"/>
            </a:xfrm>
            <a:prstGeom prst="ellipse">
              <a:avLst/>
            </a:prstGeom>
            <a:noFill/>
            <a:ln w="25400">
              <a:solidFill>
                <a:schemeClr val="tx1"/>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a:t>String</a:t>
              </a:r>
            </a:p>
          </p:txBody>
        </p:sp>
        <p:sp>
          <p:nvSpPr>
            <p:cNvPr id="442399" name="Line 31"/>
            <p:cNvSpPr>
              <a:spLocks noChangeShapeType="1"/>
            </p:cNvSpPr>
            <p:nvPr/>
          </p:nvSpPr>
          <p:spPr bwMode="auto">
            <a:xfrm flipH="1" flipV="1">
              <a:off x="2154" y="1343"/>
              <a:ext cx="272" cy="499"/>
            </a:xfrm>
            <a:prstGeom prst="line">
              <a:avLst/>
            </a:prstGeom>
            <a:noFill/>
            <a:ln w="38100">
              <a:solidFill>
                <a:schemeClr val="tx1"/>
              </a:solidFill>
              <a:prstDash val="dash"/>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2400" name="Text Box 32"/>
            <p:cNvSpPr txBox="1">
              <a:spLocks noChangeArrowheads="1"/>
            </p:cNvSpPr>
            <p:nvPr/>
          </p:nvSpPr>
          <p:spPr bwMode="auto">
            <a:xfrm>
              <a:off x="1495" y="1487"/>
              <a:ext cx="772" cy="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6699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spcBef>
                  <a:spcPct val="50000"/>
                </a:spcBef>
              </a:pPr>
              <a:r>
                <a:rPr lang="en-US" altLang="zh-CN" sz="1600" b="1">
                  <a:solidFill>
                    <a:srgbClr val="0000FF"/>
                  </a:solidFill>
                </a:rPr>
                <a:t>nodeValue</a:t>
              </a:r>
            </a:p>
          </p:txBody>
        </p:sp>
      </p:grpSp>
      <p:grpSp>
        <p:nvGrpSpPr>
          <p:cNvPr id="442426" name="Group 58"/>
          <p:cNvGrpSpPr>
            <a:grpSpLocks/>
          </p:cNvGrpSpPr>
          <p:nvPr/>
        </p:nvGrpSpPr>
        <p:grpSpPr bwMode="auto">
          <a:xfrm>
            <a:off x="2640014" y="2901951"/>
            <a:ext cx="2447925" cy="563563"/>
            <a:chOff x="703" y="1759"/>
            <a:chExt cx="1542" cy="355"/>
          </a:xfrm>
        </p:grpSpPr>
        <p:sp>
          <p:nvSpPr>
            <p:cNvPr id="442388" name="Oval 20"/>
            <p:cNvSpPr>
              <a:spLocks noChangeArrowheads="1"/>
            </p:cNvSpPr>
            <p:nvPr/>
          </p:nvSpPr>
          <p:spPr bwMode="auto">
            <a:xfrm>
              <a:off x="703" y="1797"/>
              <a:ext cx="726" cy="317"/>
            </a:xfrm>
            <a:prstGeom prst="ellipse">
              <a:avLst/>
            </a:prstGeom>
            <a:noFill/>
            <a:ln w="25400" algn="ctr">
              <a:solidFill>
                <a:schemeClr val="tx1"/>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a:t>Short</a:t>
              </a:r>
            </a:p>
          </p:txBody>
        </p:sp>
        <p:sp>
          <p:nvSpPr>
            <p:cNvPr id="442401" name="Line 33"/>
            <p:cNvSpPr>
              <a:spLocks noChangeShapeType="1"/>
            </p:cNvSpPr>
            <p:nvPr/>
          </p:nvSpPr>
          <p:spPr bwMode="auto">
            <a:xfrm flipH="1">
              <a:off x="1429" y="1978"/>
              <a:ext cx="816" cy="1"/>
            </a:xfrm>
            <a:prstGeom prst="line">
              <a:avLst/>
            </a:prstGeom>
            <a:noFill/>
            <a:ln w="38100">
              <a:solidFill>
                <a:schemeClr val="tx1"/>
              </a:solidFill>
              <a:prstDash val="dash"/>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2402" name="Text Box 34"/>
            <p:cNvSpPr txBox="1">
              <a:spLocks noChangeArrowheads="1"/>
            </p:cNvSpPr>
            <p:nvPr/>
          </p:nvSpPr>
          <p:spPr bwMode="auto">
            <a:xfrm>
              <a:off x="1508" y="1759"/>
              <a:ext cx="726" cy="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rgbClr val="6699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spcBef>
                  <a:spcPct val="50000"/>
                </a:spcBef>
              </a:pPr>
              <a:r>
                <a:rPr lang="en-US" altLang="zh-CN" sz="1600" b="1">
                  <a:solidFill>
                    <a:srgbClr val="0000FF"/>
                  </a:solidFill>
                </a:rPr>
                <a:t>nodeType</a:t>
              </a:r>
            </a:p>
          </p:txBody>
        </p:sp>
      </p:grpSp>
      <p:sp>
        <p:nvSpPr>
          <p:cNvPr id="442407" name="Text Box 39"/>
          <p:cNvSpPr txBox="1">
            <a:spLocks noChangeArrowheads="1"/>
          </p:cNvSpPr>
          <p:nvPr/>
        </p:nvSpPr>
        <p:spPr bwMode="auto">
          <a:xfrm>
            <a:off x="2279651" y="4906964"/>
            <a:ext cx="1152525"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rgbClr val="6699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lgn="r">
              <a:spcBef>
                <a:spcPct val="50000"/>
              </a:spcBef>
            </a:pPr>
            <a:r>
              <a:rPr lang="en-US" altLang="zh-CN" sz="1600" b="1">
                <a:solidFill>
                  <a:srgbClr val="0000FF"/>
                </a:solidFill>
              </a:rPr>
              <a:t>firstChild</a:t>
            </a:r>
          </a:p>
        </p:txBody>
      </p:sp>
      <p:sp>
        <p:nvSpPr>
          <p:cNvPr id="442408" name="Text Box 40"/>
          <p:cNvSpPr txBox="1">
            <a:spLocks noChangeArrowheads="1"/>
          </p:cNvSpPr>
          <p:nvPr/>
        </p:nvSpPr>
        <p:spPr bwMode="auto">
          <a:xfrm>
            <a:off x="7680326" y="4906964"/>
            <a:ext cx="1008063"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rgbClr val="6699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spcBef>
                <a:spcPct val="50000"/>
              </a:spcBef>
            </a:pPr>
            <a:r>
              <a:rPr lang="en-US" altLang="zh-CN" sz="1600" b="1">
                <a:solidFill>
                  <a:srgbClr val="0000FF"/>
                </a:solidFill>
              </a:rPr>
              <a:t>lastChild</a:t>
            </a:r>
          </a:p>
        </p:txBody>
      </p:sp>
      <p:grpSp>
        <p:nvGrpSpPr>
          <p:cNvPr id="442428" name="Group 60"/>
          <p:cNvGrpSpPr>
            <a:grpSpLocks/>
          </p:cNvGrpSpPr>
          <p:nvPr/>
        </p:nvGrpSpPr>
        <p:grpSpPr bwMode="auto">
          <a:xfrm>
            <a:off x="2063750" y="3352801"/>
            <a:ext cx="7200900" cy="1338263"/>
            <a:chOff x="340" y="2112"/>
            <a:chExt cx="4536" cy="843"/>
          </a:xfrm>
        </p:grpSpPr>
        <p:sp>
          <p:nvSpPr>
            <p:cNvPr id="442375" name="Rectangle 7"/>
            <p:cNvSpPr>
              <a:spLocks noChangeArrowheads="1"/>
            </p:cNvSpPr>
            <p:nvPr/>
          </p:nvSpPr>
          <p:spPr bwMode="auto">
            <a:xfrm>
              <a:off x="2244" y="2683"/>
              <a:ext cx="726" cy="272"/>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a:t>Node</a:t>
              </a:r>
            </a:p>
          </p:txBody>
        </p:sp>
        <p:sp>
          <p:nvSpPr>
            <p:cNvPr id="442390" name="Line 22"/>
            <p:cNvSpPr>
              <a:spLocks noChangeShapeType="1"/>
            </p:cNvSpPr>
            <p:nvPr/>
          </p:nvSpPr>
          <p:spPr bwMode="auto">
            <a:xfrm flipH="1">
              <a:off x="2533" y="2183"/>
              <a:ext cx="0" cy="499"/>
            </a:xfrm>
            <a:prstGeom prst="line">
              <a:avLst/>
            </a:prstGeom>
            <a:noFill/>
            <a:ln w="38100">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2378" name="Rectangle 10"/>
            <p:cNvSpPr>
              <a:spLocks noChangeArrowheads="1"/>
            </p:cNvSpPr>
            <p:nvPr/>
          </p:nvSpPr>
          <p:spPr bwMode="auto">
            <a:xfrm>
              <a:off x="340" y="2683"/>
              <a:ext cx="726" cy="272"/>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a:t>Node</a:t>
              </a:r>
            </a:p>
          </p:txBody>
        </p:sp>
        <p:sp>
          <p:nvSpPr>
            <p:cNvPr id="442389" name="Line 21"/>
            <p:cNvSpPr>
              <a:spLocks noChangeShapeType="1"/>
            </p:cNvSpPr>
            <p:nvPr/>
          </p:nvSpPr>
          <p:spPr bwMode="auto">
            <a:xfrm flipH="1">
              <a:off x="793" y="2183"/>
              <a:ext cx="1633" cy="499"/>
            </a:xfrm>
            <a:prstGeom prst="line">
              <a:avLst/>
            </a:prstGeom>
            <a:noFill/>
            <a:ln w="38100">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2379" name="Rectangle 11"/>
            <p:cNvSpPr>
              <a:spLocks noChangeArrowheads="1"/>
            </p:cNvSpPr>
            <p:nvPr/>
          </p:nvSpPr>
          <p:spPr bwMode="auto">
            <a:xfrm>
              <a:off x="4150" y="2683"/>
              <a:ext cx="726" cy="272"/>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a:t>Node</a:t>
              </a:r>
            </a:p>
          </p:txBody>
        </p:sp>
        <p:sp>
          <p:nvSpPr>
            <p:cNvPr id="442391" name="Line 23"/>
            <p:cNvSpPr>
              <a:spLocks noChangeShapeType="1"/>
            </p:cNvSpPr>
            <p:nvPr/>
          </p:nvSpPr>
          <p:spPr bwMode="auto">
            <a:xfrm>
              <a:off x="2789" y="2183"/>
              <a:ext cx="1497" cy="499"/>
            </a:xfrm>
            <a:prstGeom prst="line">
              <a:avLst/>
            </a:prstGeom>
            <a:noFill/>
            <a:ln w="38100">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2409" name="Text Box 41"/>
            <p:cNvSpPr txBox="1">
              <a:spLocks noChangeArrowheads="1"/>
            </p:cNvSpPr>
            <p:nvPr/>
          </p:nvSpPr>
          <p:spPr bwMode="auto">
            <a:xfrm>
              <a:off x="3104" y="2112"/>
              <a:ext cx="862" cy="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rgbClr val="6699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spcBef>
                  <a:spcPct val="50000"/>
                </a:spcBef>
              </a:pPr>
              <a:r>
                <a:rPr lang="en-US" altLang="zh-CN" sz="1600" b="1">
                  <a:solidFill>
                    <a:srgbClr val="0000FF"/>
                  </a:solidFill>
                </a:rPr>
                <a:t>childNodes</a:t>
              </a:r>
            </a:p>
          </p:txBody>
        </p:sp>
      </p:grpSp>
      <p:grpSp>
        <p:nvGrpSpPr>
          <p:cNvPr id="442434" name="Group 66"/>
          <p:cNvGrpSpPr>
            <a:grpSpLocks/>
          </p:cNvGrpSpPr>
          <p:nvPr/>
        </p:nvGrpSpPr>
        <p:grpSpPr bwMode="auto">
          <a:xfrm>
            <a:off x="6227763" y="1077914"/>
            <a:ext cx="4260850" cy="2276475"/>
            <a:chOff x="2963" y="679"/>
            <a:chExt cx="2684" cy="1434"/>
          </a:xfrm>
        </p:grpSpPr>
        <p:sp>
          <p:nvSpPr>
            <p:cNvPr id="442385" name="Text Box 17"/>
            <p:cNvSpPr txBox="1">
              <a:spLocks noChangeArrowheads="1"/>
            </p:cNvSpPr>
            <p:nvPr/>
          </p:nvSpPr>
          <p:spPr bwMode="auto">
            <a:xfrm>
              <a:off x="3696" y="679"/>
              <a:ext cx="1950" cy="1434"/>
            </a:xfrm>
            <a:prstGeom prst="rect">
              <a:avLst/>
            </a:prstGeom>
            <a:noFill/>
            <a:ln w="25400">
              <a:solidFill>
                <a:srgbClr val="00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600" b="1">
                  <a:solidFill>
                    <a:srgbClr val="0000FF"/>
                  </a:solidFill>
                </a:rPr>
                <a:t>Node Methods:</a:t>
              </a:r>
            </a:p>
            <a:p>
              <a:pPr>
                <a:spcBef>
                  <a:spcPct val="50000"/>
                </a:spcBef>
              </a:pPr>
              <a:r>
                <a:rPr lang="en-US" altLang="zh-CN" sz="1400">
                  <a:solidFill>
                    <a:srgbClr val="0000FF"/>
                  </a:solidFill>
                </a:rPr>
                <a:t>insertBefore(newChild, refChild)</a:t>
              </a:r>
            </a:p>
            <a:p>
              <a:pPr>
                <a:spcBef>
                  <a:spcPct val="50000"/>
                </a:spcBef>
              </a:pPr>
              <a:r>
                <a:rPr lang="en-US" altLang="zh-CN" sz="1400">
                  <a:solidFill>
                    <a:srgbClr val="0000FF"/>
                  </a:solidFill>
                </a:rPr>
                <a:t>replaceChild(newChild, oldChild)</a:t>
              </a:r>
            </a:p>
            <a:p>
              <a:pPr>
                <a:spcBef>
                  <a:spcPct val="50000"/>
                </a:spcBef>
              </a:pPr>
              <a:r>
                <a:rPr lang="en-US" altLang="zh-CN" sz="1400">
                  <a:solidFill>
                    <a:srgbClr val="0000FF"/>
                  </a:solidFill>
                </a:rPr>
                <a:t>removeChild(oldChild)</a:t>
              </a:r>
            </a:p>
            <a:p>
              <a:pPr>
                <a:spcBef>
                  <a:spcPct val="50000"/>
                </a:spcBef>
              </a:pPr>
              <a:r>
                <a:rPr lang="en-US" altLang="zh-CN" sz="1400">
                  <a:solidFill>
                    <a:srgbClr val="0000FF"/>
                  </a:solidFill>
                </a:rPr>
                <a:t>appendChild(newChild)</a:t>
              </a:r>
            </a:p>
            <a:p>
              <a:pPr>
                <a:spcBef>
                  <a:spcPct val="50000"/>
                </a:spcBef>
              </a:pPr>
              <a:r>
                <a:rPr lang="en-US" altLang="zh-CN" sz="1400">
                  <a:solidFill>
                    <a:srgbClr val="0000FF"/>
                  </a:solidFill>
                </a:rPr>
                <a:t>hasChildNodes()</a:t>
              </a:r>
            </a:p>
            <a:p>
              <a:pPr>
                <a:spcBef>
                  <a:spcPct val="50000"/>
                </a:spcBef>
              </a:pPr>
              <a:r>
                <a:rPr lang="en-US" altLang="zh-CN" sz="1400">
                  <a:solidFill>
                    <a:srgbClr val="0000FF"/>
                  </a:solidFill>
                </a:rPr>
                <a:t>cloneNode(deep)</a:t>
              </a:r>
            </a:p>
          </p:txBody>
        </p:sp>
        <p:sp>
          <p:nvSpPr>
            <p:cNvPr id="442403" name="Line 35"/>
            <p:cNvSpPr>
              <a:spLocks noChangeShapeType="1"/>
            </p:cNvSpPr>
            <p:nvPr/>
          </p:nvSpPr>
          <p:spPr bwMode="auto">
            <a:xfrm flipV="1">
              <a:off x="2963" y="2042"/>
              <a:ext cx="725" cy="0"/>
            </a:xfrm>
            <a:prstGeom prst="line">
              <a:avLst/>
            </a:prstGeom>
            <a:noFill/>
            <a:ln w="254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2410" name="Line 42"/>
            <p:cNvSpPr>
              <a:spLocks noChangeShapeType="1"/>
            </p:cNvSpPr>
            <p:nvPr/>
          </p:nvSpPr>
          <p:spPr bwMode="auto">
            <a:xfrm>
              <a:off x="3696" y="914"/>
              <a:ext cx="1951" cy="0"/>
            </a:xfrm>
            <a:prstGeom prst="line">
              <a:avLst/>
            </a:prstGeom>
            <a:noFill/>
            <a:ln w="254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442430" name="Group 62"/>
          <p:cNvGrpSpPr>
            <a:grpSpLocks/>
          </p:cNvGrpSpPr>
          <p:nvPr/>
        </p:nvGrpSpPr>
        <p:grpSpPr bwMode="auto">
          <a:xfrm>
            <a:off x="3216276" y="4114801"/>
            <a:ext cx="1876425" cy="360363"/>
            <a:chOff x="1066" y="2592"/>
            <a:chExt cx="1182" cy="227"/>
          </a:xfrm>
        </p:grpSpPr>
        <p:sp>
          <p:nvSpPr>
            <p:cNvPr id="442405" name="Text Box 37"/>
            <p:cNvSpPr txBox="1">
              <a:spLocks noChangeArrowheads="1"/>
            </p:cNvSpPr>
            <p:nvPr/>
          </p:nvSpPr>
          <p:spPr bwMode="auto">
            <a:xfrm>
              <a:off x="1114" y="2592"/>
              <a:ext cx="1134" cy="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rgbClr val="6699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spcBef>
                  <a:spcPct val="50000"/>
                </a:spcBef>
              </a:pPr>
              <a:r>
                <a:rPr lang="en-US" altLang="zh-CN" sz="1600" b="1">
                  <a:solidFill>
                    <a:srgbClr val="0000FF"/>
                  </a:solidFill>
                </a:rPr>
                <a:t>previousSibling</a:t>
              </a:r>
            </a:p>
          </p:txBody>
        </p:sp>
        <p:sp>
          <p:nvSpPr>
            <p:cNvPr id="442420" name="Line 52"/>
            <p:cNvSpPr>
              <a:spLocks noChangeShapeType="1"/>
            </p:cNvSpPr>
            <p:nvPr/>
          </p:nvSpPr>
          <p:spPr bwMode="auto">
            <a:xfrm flipH="1">
              <a:off x="1066" y="2819"/>
              <a:ext cx="1179" cy="0"/>
            </a:xfrm>
            <a:prstGeom prst="line">
              <a:avLst/>
            </a:prstGeom>
            <a:noFill/>
            <a:ln w="38100">
              <a:solidFill>
                <a:schemeClr val="tx1"/>
              </a:solidFill>
              <a:prstDash val="dash"/>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442431" name="Group 63"/>
          <p:cNvGrpSpPr>
            <a:grpSpLocks/>
          </p:cNvGrpSpPr>
          <p:nvPr/>
        </p:nvGrpSpPr>
        <p:grpSpPr bwMode="auto">
          <a:xfrm>
            <a:off x="6240463" y="4114801"/>
            <a:ext cx="1871662" cy="322263"/>
            <a:chOff x="2971" y="2592"/>
            <a:chExt cx="1134" cy="227"/>
          </a:xfrm>
        </p:grpSpPr>
        <p:sp>
          <p:nvSpPr>
            <p:cNvPr id="442406" name="Text Box 38"/>
            <p:cNvSpPr txBox="1">
              <a:spLocks noChangeArrowheads="1"/>
            </p:cNvSpPr>
            <p:nvPr/>
          </p:nvSpPr>
          <p:spPr bwMode="auto">
            <a:xfrm>
              <a:off x="3107" y="2592"/>
              <a:ext cx="862" cy="1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rgbClr val="6699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spcBef>
                  <a:spcPct val="50000"/>
                </a:spcBef>
              </a:pPr>
              <a:r>
                <a:rPr lang="en-US" altLang="zh-CN" sz="1600" b="1">
                  <a:solidFill>
                    <a:srgbClr val="0000FF"/>
                  </a:solidFill>
                </a:rPr>
                <a:t>nextSibling</a:t>
              </a:r>
            </a:p>
          </p:txBody>
        </p:sp>
        <p:sp>
          <p:nvSpPr>
            <p:cNvPr id="442421" name="Line 53"/>
            <p:cNvSpPr>
              <a:spLocks noChangeShapeType="1"/>
            </p:cNvSpPr>
            <p:nvPr/>
          </p:nvSpPr>
          <p:spPr bwMode="auto">
            <a:xfrm flipV="1">
              <a:off x="2971" y="2819"/>
              <a:ext cx="1134" cy="0"/>
            </a:xfrm>
            <a:prstGeom prst="line">
              <a:avLst/>
            </a:prstGeom>
            <a:noFill/>
            <a:ln w="38100">
              <a:solidFill>
                <a:schemeClr val="tx1"/>
              </a:solidFill>
              <a:prstDash val="dash"/>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442429" name="Group 61"/>
          <p:cNvGrpSpPr>
            <a:grpSpLocks/>
          </p:cNvGrpSpPr>
          <p:nvPr/>
        </p:nvGrpSpPr>
        <p:grpSpPr bwMode="auto">
          <a:xfrm>
            <a:off x="5697538" y="3467101"/>
            <a:ext cx="1452562" cy="792163"/>
            <a:chOff x="2629" y="2184"/>
            <a:chExt cx="915" cy="499"/>
          </a:xfrm>
        </p:grpSpPr>
        <p:sp>
          <p:nvSpPr>
            <p:cNvPr id="442404" name="Text Box 36"/>
            <p:cNvSpPr txBox="1">
              <a:spLocks noChangeArrowheads="1"/>
            </p:cNvSpPr>
            <p:nvPr/>
          </p:nvSpPr>
          <p:spPr bwMode="auto">
            <a:xfrm>
              <a:off x="2659" y="2402"/>
              <a:ext cx="885" cy="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rgbClr val="6699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spcBef>
                  <a:spcPct val="50000"/>
                </a:spcBef>
              </a:pPr>
              <a:r>
                <a:rPr lang="en-US" altLang="zh-CN" sz="1600" b="1">
                  <a:solidFill>
                    <a:srgbClr val="0000FF"/>
                  </a:solidFill>
                </a:rPr>
                <a:t>parentNode</a:t>
              </a:r>
            </a:p>
          </p:txBody>
        </p:sp>
        <p:sp>
          <p:nvSpPr>
            <p:cNvPr id="442427" name="Line 59"/>
            <p:cNvSpPr>
              <a:spLocks noChangeShapeType="1"/>
            </p:cNvSpPr>
            <p:nvPr/>
          </p:nvSpPr>
          <p:spPr bwMode="auto">
            <a:xfrm flipH="1" flipV="1">
              <a:off x="2629" y="2184"/>
              <a:ext cx="0" cy="499"/>
            </a:xfrm>
            <a:prstGeom prst="line">
              <a:avLst/>
            </a:prstGeom>
            <a:noFill/>
            <a:ln w="38100">
              <a:solidFill>
                <a:schemeClr val="tx1"/>
              </a:solidFill>
              <a:prstDash val="dash"/>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442433" name="Group 65"/>
          <p:cNvGrpSpPr>
            <a:grpSpLocks/>
          </p:cNvGrpSpPr>
          <p:nvPr/>
        </p:nvGrpSpPr>
        <p:grpSpPr bwMode="auto">
          <a:xfrm>
            <a:off x="2206626" y="4689475"/>
            <a:ext cx="6913563" cy="1246188"/>
            <a:chOff x="430" y="2954"/>
            <a:chExt cx="4355" cy="785"/>
          </a:xfrm>
        </p:grpSpPr>
        <p:grpSp>
          <p:nvGrpSpPr>
            <p:cNvPr id="442419" name="Group 51"/>
            <p:cNvGrpSpPr>
              <a:grpSpLocks/>
            </p:cNvGrpSpPr>
            <p:nvPr/>
          </p:nvGrpSpPr>
          <p:grpSpPr bwMode="auto">
            <a:xfrm>
              <a:off x="1337" y="2954"/>
              <a:ext cx="2540" cy="785"/>
              <a:chOff x="1337" y="2885"/>
              <a:chExt cx="2540" cy="785"/>
            </a:xfrm>
          </p:grpSpPr>
          <p:sp>
            <p:nvSpPr>
              <p:cNvPr id="442380" name="Rectangle 12"/>
              <p:cNvSpPr>
                <a:spLocks noChangeArrowheads="1"/>
              </p:cNvSpPr>
              <p:nvPr/>
            </p:nvSpPr>
            <p:spPr bwMode="auto">
              <a:xfrm>
                <a:off x="1337" y="3398"/>
                <a:ext cx="726" cy="272"/>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a:t>Node</a:t>
                </a:r>
              </a:p>
            </p:txBody>
          </p:sp>
          <p:sp>
            <p:nvSpPr>
              <p:cNvPr id="442381" name="Rectangle 13"/>
              <p:cNvSpPr>
                <a:spLocks noChangeArrowheads="1"/>
              </p:cNvSpPr>
              <p:nvPr/>
            </p:nvSpPr>
            <p:spPr bwMode="auto">
              <a:xfrm>
                <a:off x="2244" y="3398"/>
                <a:ext cx="726" cy="272"/>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a:t>Node</a:t>
                </a:r>
              </a:p>
            </p:txBody>
          </p:sp>
          <p:sp>
            <p:nvSpPr>
              <p:cNvPr id="442382" name="Rectangle 14"/>
              <p:cNvSpPr>
                <a:spLocks noChangeArrowheads="1"/>
              </p:cNvSpPr>
              <p:nvPr/>
            </p:nvSpPr>
            <p:spPr bwMode="auto">
              <a:xfrm>
                <a:off x="3151" y="3398"/>
                <a:ext cx="726" cy="272"/>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a:t>Node</a:t>
                </a:r>
              </a:p>
            </p:txBody>
          </p:sp>
          <p:sp>
            <p:nvSpPr>
              <p:cNvPr id="442392" name="Line 24"/>
              <p:cNvSpPr>
                <a:spLocks noChangeShapeType="1"/>
              </p:cNvSpPr>
              <p:nvPr/>
            </p:nvSpPr>
            <p:spPr bwMode="auto">
              <a:xfrm flipH="1">
                <a:off x="2608" y="2885"/>
                <a:ext cx="0" cy="521"/>
              </a:xfrm>
              <a:prstGeom prst="line">
                <a:avLst/>
              </a:prstGeom>
              <a:noFill/>
              <a:ln w="38100">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2393" name="Line 25"/>
              <p:cNvSpPr>
                <a:spLocks noChangeShapeType="1"/>
              </p:cNvSpPr>
              <p:nvPr/>
            </p:nvSpPr>
            <p:spPr bwMode="auto">
              <a:xfrm flipH="1">
                <a:off x="1701" y="2885"/>
                <a:ext cx="771" cy="499"/>
              </a:xfrm>
              <a:prstGeom prst="line">
                <a:avLst/>
              </a:prstGeom>
              <a:noFill/>
              <a:ln w="38100">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2395" name="Line 27"/>
              <p:cNvSpPr>
                <a:spLocks noChangeShapeType="1"/>
              </p:cNvSpPr>
              <p:nvPr/>
            </p:nvSpPr>
            <p:spPr bwMode="auto">
              <a:xfrm>
                <a:off x="2744" y="2885"/>
                <a:ext cx="726" cy="499"/>
              </a:xfrm>
              <a:prstGeom prst="line">
                <a:avLst/>
              </a:prstGeom>
              <a:noFill/>
              <a:ln w="38100">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442384" name="Rectangle 16"/>
            <p:cNvSpPr>
              <a:spLocks noChangeArrowheads="1"/>
            </p:cNvSpPr>
            <p:nvPr/>
          </p:nvSpPr>
          <p:spPr bwMode="auto">
            <a:xfrm>
              <a:off x="430" y="3467"/>
              <a:ext cx="726" cy="272"/>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a:t>Node</a:t>
              </a:r>
            </a:p>
          </p:txBody>
        </p:sp>
        <p:sp>
          <p:nvSpPr>
            <p:cNvPr id="442394" name="Line 26"/>
            <p:cNvSpPr>
              <a:spLocks noChangeShapeType="1"/>
            </p:cNvSpPr>
            <p:nvPr/>
          </p:nvSpPr>
          <p:spPr bwMode="auto">
            <a:xfrm flipH="1">
              <a:off x="793" y="2954"/>
              <a:ext cx="1543" cy="499"/>
            </a:xfrm>
            <a:prstGeom prst="line">
              <a:avLst/>
            </a:prstGeom>
            <a:noFill/>
            <a:ln w="38100">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2383" name="Rectangle 15"/>
            <p:cNvSpPr>
              <a:spLocks noChangeArrowheads="1"/>
            </p:cNvSpPr>
            <p:nvPr/>
          </p:nvSpPr>
          <p:spPr bwMode="auto">
            <a:xfrm>
              <a:off x="4059" y="3467"/>
              <a:ext cx="726" cy="272"/>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a:t>Node</a:t>
              </a:r>
            </a:p>
          </p:txBody>
        </p:sp>
        <p:sp>
          <p:nvSpPr>
            <p:cNvPr id="442396" name="Line 28"/>
            <p:cNvSpPr>
              <a:spLocks noChangeShapeType="1"/>
            </p:cNvSpPr>
            <p:nvPr/>
          </p:nvSpPr>
          <p:spPr bwMode="auto">
            <a:xfrm>
              <a:off x="2880" y="2954"/>
              <a:ext cx="1452" cy="499"/>
            </a:xfrm>
            <a:prstGeom prst="line">
              <a:avLst/>
            </a:prstGeom>
            <a:noFill/>
            <a:ln w="38100">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2432" name="Text Box 64"/>
            <p:cNvSpPr txBox="1">
              <a:spLocks noChangeArrowheads="1"/>
            </p:cNvSpPr>
            <p:nvPr/>
          </p:nvSpPr>
          <p:spPr bwMode="auto">
            <a:xfrm>
              <a:off x="2192" y="3150"/>
              <a:ext cx="816" cy="154"/>
            </a:xfrm>
            <a:prstGeom prst="rect">
              <a:avLst/>
            </a:prstGeom>
            <a:solidFill>
              <a:schemeClr val="bg1"/>
            </a:solidFill>
            <a:ln>
              <a:noFill/>
            </a:ln>
            <a:effectLst/>
            <a:extLst>
              <a:ext uri="{91240B29-F687-4F45-9708-019B960494DF}">
                <a14:hiddenLine xmlns:a14="http://schemas.microsoft.com/office/drawing/2010/main" w="38100" algn="ctr">
                  <a:solidFill>
                    <a:srgbClr val="6699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spcBef>
                  <a:spcPct val="50000"/>
                </a:spcBef>
              </a:pPr>
              <a:r>
                <a:rPr lang="en-US" altLang="zh-CN" sz="1600" b="1">
                  <a:solidFill>
                    <a:srgbClr val="0000FF"/>
                  </a:solidFill>
                </a:rPr>
                <a:t>childNodes</a:t>
              </a:r>
            </a:p>
          </p:txBody>
        </p:sp>
      </p:grpSp>
    </p:spTree>
    <p:extLst>
      <p:ext uri="{BB962C8B-B14F-4D97-AF65-F5344CB8AC3E}">
        <p14:creationId xmlns:p14="http://schemas.microsoft.com/office/powerpoint/2010/main" val="585433662"/>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DOM HTML</a:t>
            </a:r>
            <a:endParaRPr lang="zh-CN" altLang="en-US" dirty="0"/>
          </a:p>
        </p:txBody>
      </p:sp>
      <p:sp>
        <p:nvSpPr>
          <p:cNvPr id="3" name="内容占位符 2"/>
          <p:cNvSpPr>
            <a:spLocks noGrp="1"/>
          </p:cNvSpPr>
          <p:nvPr>
            <p:ph idx="1"/>
          </p:nvPr>
        </p:nvSpPr>
        <p:spPr/>
        <p:txBody>
          <a:bodyPr/>
          <a:lstStyle/>
          <a:p>
            <a:r>
              <a:rPr lang="zh-CN" altLang="en-US" dirty="0" smtClean="0"/>
              <a:t>在通用的</a:t>
            </a:r>
            <a:r>
              <a:rPr lang="en-US" altLang="zh-CN" dirty="0" smtClean="0"/>
              <a:t>DOM Core</a:t>
            </a:r>
            <a:r>
              <a:rPr lang="zh-CN" altLang="en-US" dirty="0" smtClean="0"/>
              <a:t>之外，还专门针对</a:t>
            </a:r>
            <a:r>
              <a:rPr lang="en-US" altLang="zh-CN" dirty="0" smtClean="0"/>
              <a:t>HTML</a:t>
            </a:r>
            <a:r>
              <a:rPr lang="zh-CN" altLang="en-US" dirty="0" smtClean="0"/>
              <a:t>定义了扩展的</a:t>
            </a:r>
            <a:r>
              <a:rPr lang="en-US" altLang="zh-CN" dirty="0" smtClean="0"/>
              <a:t>DOM HTML</a:t>
            </a:r>
          </a:p>
          <a:p>
            <a:r>
              <a:rPr lang="zh-CN" altLang="en-US" dirty="0" smtClean="0"/>
              <a:t>其中针对规范定义了一一对应的元素和属性，如</a:t>
            </a:r>
            <a:r>
              <a:rPr lang="en-US" altLang="zh-CN" dirty="0" err="1" smtClean="0"/>
              <a:t>HTMLDocument</a:t>
            </a:r>
            <a:r>
              <a:rPr lang="zh-CN" altLang="en-US" dirty="0" smtClean="0"/>
              <a:t>、</a:t>
            </a:r>
            <a:r>
              <a:rPr lang="en-US" altLang="zh-CN" dirty="0" err="1" smtClean="0"/>
              <a:t>HTMLElement</a:t>
            </a:r>
            <a:r>
              <a:rPr lang="zh-CN" altLang="en-US" dirty="0" smtClean="0"/>
              <a:t>等</a:t>
            </a:r>
            <a:endParaRPr lang="en-US" altLang="zh-CN" dirty="0" smtClean="0"/>
          </a:p>
          <a:p>
            <a:pPr lvl="1"/>
            <a:r>
              <a:rPr lang="zh-CN" altLang="en-US" dirty="0" smtClean="0"/>
              <a:t>属性映射时考虑了</a:t>
            </a:r>
            <a:r>
              <a:rPr lang="en-US" altLang="zh-CN" dirty="0" smtClean="0"/>
              <a:t>JavaScript</a:t>
            </a:r>
            <a:r>
              <a:rPr lang="zh-CN" altLang="en-US" dirty="0" smtClean="0"/>
              <a:t>大小写相关的问题，如</a:t>
            </a:r>
            <a:r>
              <a:rPr lang="en-US" altLang="zh-CN" dirty="0" err="1" smtClean="0"/>
              <a:t>maxlength</a:t>
            </a:r>
            <a:r>
              <a:rPr lang="zh-CN" altLang="en-US" dirty="0" smtClean="0"/>
              <a:t>会映射为</a:t>
            </a:r>
            <a:r>
              <a:rPr lang="en-US" altLang="zh-CN" dirty="0" err="1" smtClean="0"/>
              <a:t>maxLength</a:t>
            </a:r>
            <a:endParaRPr lang="en-US" altLang="zh-CN" dirty="0" smtClean="0"/>
          </a:p>
          <a:p>
            <a:pPr lvl="1"/>
            <a:r>
              <a:rPr lang="zh-CN" altLang="en-US" dirty="0" smtClean="0"/>
              <a:t>考虑了</a:t>
            </a:r>
            <a:r>
              <a:rPr lang="en-US" altLang="zh-CN" dirty="0" smtClean="0"/>
              <a:t>JavaScript</a:t>
            </a:r>
            <a:r>
              <a:rPr lang="zh-CN" altLang="en-US" dirty="0" smtClean="0"/>
              <a:t>关键字的问题，如</a:t>
            </a:r>
            <a:r>
              <a:rPr lang="en-US" altLang="zh-CN" dirty="0" smtClean="0"/>
              <a:t>class</a:t>
            </a:r>
            <a:r>
              <a:rPr lang="zh-CN" altLang="en-US" dirty="0" smtClean="0"/>
              <a:t>被映射为</a:t>
            </a:r>
            <a:r>
              <a:rPr lang="en-US" altLang="zh-CN" dirty="0" err="1" smtClean="0"/>
              <a:t>className</a:t>
            </a:r>
            <a:endParaRPr lang="en-US" altLang="zh-CN" dirty="0" smtClean="0"/>
          </a:p>
          <a:p>
            <a:pPr lvl="1"/>
            <a:r>
              <a:rPr lang="zh-CN" altLang="en-US" dirty="0" smtClean="0"/>
              <a:t>考虑了事件处理属性</a:t>
            </a:r>
            <a:endParaRPr lang="en-US" altLang="zh-CN" dirty="0" smtClean="0"/>
          </a:p>
          <a:p>
            <a:r>
              <a:rPr lang="zh-CN" altLang="en-US" dirty="0" smtClean="0"/>
              <a:t>定义了</a:t>
            </a:r>
            <a:r>
              <a:rPr lang="en-US" altLang="zh-CN" dirty="0" smtClean="0"/>
              <a:t>DOM0</a:t>
            </a:r>
            <a:r>
              <a:rPr lang="zh-CN" altLang="en-US" dirty="0" smtClean="0"/>
              <a:t>中遗留的一些属性和方法</a:t>
            </a:r>
            <a:endParaRPr lang="zh-CN" altLang="en-US" dirty="0"/>
          </a:p>
        </p:txBody>
      </p:sp>
    </p:spTree>
    <p:extLst>
      <p:ext uri="{BB962C8B-B14F-4D97-AF65-F5344CB8AC3E}">
        <p14:creationId xmlns:p14="http://schemas.microsoft.com/office/powerpoint/2010/main" val="2435360647"/>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元素定位</a:t>
            </a:r>
            <a:endParaRPr lang="zh-CN" altLang="en-US" dirty="0"/>
          </a:p>
        </p:txBody>
      </p:sp>
      <p:sp>
        <p:nvSpPr>
          <p:cNvPr id="3" name="内容占位符 2"/>
          <p:cNvSpPr>
            <a:spLocks noGrp="1"/>
          </p:cNvSpPr>
          <p:nvPr>
            <p:ph idx="1"/>
          </p:nvPr>
        </p:nvSpPr>
        <p:spPr>
          <a:xfrm>
            <a:off x="1127448" y="1700808"/>
            <a:ext cx="10363200" cy="4114800"/>
          </a:xfrm>
        </p:spPr>
        <p:txBody>
          <a:bodyPr/>
          <a:lstStyle/>
          <a:p>
            <a:pPr eaLnBrk="1" hangingPunct="1"/>
            <a:r>
              <a:rPr lang="zh-CN" altLang="en-US" dirty="0" smtClean="0"/>
              <a:t>三类主要方法</a:t>
            </a:r>
            <a:endParaRPr lang="en-US" altLang="zh-CN" dirty="0"/>
          </a:p>
          <a:p>
            <a:pPr lvl="1" eaLnBrk="1" hangingPunct="1"/>
            <a:r>
              <a:rPr lang="zh-CN" altLang="en-US" dirty="0"/>
              <a:t>通过</a:t>
            </a:r>
            <a:r>
              <a:rPr lang="en-US" altLang="zh-CN" dirty="0"/>
              <a:t>id</a:t>
            </a:r>
            <a:r>
              <a:rPr lang="zh-CN" altLang="en-US" dirty="0"/>
              <a:t>定位</a:t>
            </a:r>
          </a:p>
          <a:p>
            <a:pPr lvl="1" eaLnBrk="1" hangingPunct="1"/>
            <a:r>
              <a:rPr lang="zh-CN" altLang="en-US" dirty="0"/>
              <a:t>通过产生对象集合</a:t>
            </a:r>
            <a:r>
              <a:rPr lang="zh-CN" altLang="en-US" dirty="0" smtClean="0"/>
              <a:t>列表</a:t>
            </a:r>
            <a:r>
              <a:rPr lang="zh-CN" altLang="en-US" dirty="0"/>
              <a:t>再</a:t>
            </a:r>
            <a:r>
              <a:rPr lang="zh-CN" altLang="en-US" dirty="0" smtClean="0"/>
              <a:t>定位</a:t>
            </a:r>
            <a:endParaRPr lang="en-US" altLang="zh-CN" dirty="0" smtClean="0"/>
          </a:p>
          <a:p>
            <a:pPr lvl="2" eaLnBrk="1" hangingPunct="1"/>
            <a:r>
              <a:rPr lang="en-US" altLang="zh-CN" dirty="0" smtClean="0"/>
              <a:t>name</a:t>
            </a:r>
            <a:r>
              <a:rPr lang="zh-CN" altLang="en-US" dirty="0" smtClean="0"/>
              <a:t>属性</a:t>
            </a:r>
            <a:endParaRPr lang="en-US" altLang="zh-CN" dirty="0" smtClean="0"/>
          </a:p>
          <a:p>
            <a:pPr lvl="2" eaLnBrk="1" hangingPunct="1"/>
            <a:r>
              <a:rPr lang="en-US" altLang="zh-CN" dirty="0" smtClean="0"/>
              <a:t>class</a:t>
            </a:r>
            <a:r>
              <a:rPr lang="zh-CN" altLang="en-US" dirty="0" smtClean="0"/>
              <a:t>属性</a:t>
            </a:r>
            <a:endParaRPr lang="en-US" altLang="zh-CN" dirty="0" smtClean="0"/>
          </a:p>
          <a:p>
            <a:pPr lvl="2" eaLnBrk="1" hangingPunct="1"/>
            <a:r>
              <a:rPr lang="zh-CN" altLang="en-US" dirty="0" smtClean="0"/>
              <a:t>元素名</a:t>
            </a:r>
            <a:endParaRPr lang="en-US" altLang="zh-CN" dirty="0" smtClean="0"/>
          </a:p>
          <a:p>
            <a:pPr lvl="2" eaLnBrk="1" hangingPunct="1"/>
            <a:r>
              <a:rPr lang="en-US" altLang="zh-CN" dirty="0" err="1" smtClean="0"/>
              <a:t>css</a:t>
            </a:r>
            <a:r>
              <a:rPr lang="zh-CN" altLang="en-US" dirty="0" smtClean="0"/>
              <a:t>选择器</a:t>
            </a:r>
            <a:endParaRPr lang="en-US" altLang="zh-CN" dirty="0" smtClean="0"/>
          </a:p>
          <a:p>
            <a:pPr lvl="2" eaLnBrk="1" hangingPunct="1"/>
            <a:r>
              <a:rPr lang="zh-CN" altLang="en-US" dirty="0" smtClean="0"/>
              <a:t>子元素集合</a:t>
            </a:r>
            <a:endParaRPr lang="zh-CN" altLang="en-US" dirty="0"/>
          </a:p>
          <a:p>
            <a:pPr lvl="1" eaLnBrk="1" hangingPunct="1"/>
            <a:r>
              <a:rPr lang="zh-CN" altLang="en-US" dirty="0" smtClean="0"/>
              <a:t>通过“走过</a:t>
            </a:r>
            <a:r>
              <a:rPr lang="zh-CN" altLang="en-US" dirty="0"/>
              <a:t>”</a:t>
            </a:r>
            <a:r>
              <a:rPr lang="zh-CN" altLang="en-US" dirty="0" smtClean="0"/>
              <a:t>对象</a:t>
            </a:r>
            <a:r>
              <a:rPr lang="zh-CN" altLang="en-US" dirty="0"/>
              <a:t>树</a:t>
            </a:r>
            <a:r>
              <a:rPr lang="zh-CN" altLang="en-US" dirty="0" smtClean="0"/>
              <a:t>定位</a:t>
            </a:r>
            <a:endParaRPr lang="en-US" altLang="zh-CN" dirty="0" smtClean="0"/>
          </a:p>
          <a:p>
            <a:pPr lvl="2" eaLnBrk="1" hangingPunct="1"/>
            <a:r>
              <a:rPr lang="zh-CN" altLang="en-US" dirty="0" smtClean="0"/>
              <a:t>带非元素节点</a:t>
            </a:r>
            <a:endParaRPr lang="en-US" altLang="zh-CN" dirty="0" smtClean="0"/>
          </a:p>
          <a:p>
            <a:pPr lvl="2" eaLnBrk="1" hangingPunct="1"/>
            <a:r>
              <a:rPr lang="zh-CN" altLang="en-US" dirty="0"/>
              <a:t>仅</a:t>
            </a:r>
            <a:r>
              <a:rPr lang="zh-CN" altLang="en-US" dirty="0" smtClean="0"/>
              <a:t>带元素节点</a:t>
            </a:r>
            <a:endParaRPr lang="en-US" altLang="zh-CN" dirty="0" smtClean="0"/>
          </a:p>
          <a:p>
            <a:pPr lvl="1" eaLnBrk="1" hangingPunct="1"/>
            <a:r>
              <a:rPr lang="zh-CN" altLang="en-US" dirty="0" smtClean="0"/>
              <a:t>前两者用于长途定位，后者便于短途定位</a:t>
            </a:r>
            <a:endParaRPr lang="zh-CN" altLang="en-US" dirty="0"/>
          </a:p>
          <a:p>
            <a:endParaRPr lang="zh-CN" altLang="en-US" dirty="0"/>
          </a:p>
        </p:txBody>
      </p:sp>
    </p:spTree>
    <p:extLst>
      <p:ext uri="{BB962C8B-B14F-4D97-AF65-F5344CB8AC3E}">
        <p14:creationId xmlns:p14="http://schemas.microsoft.com/office/powerpoint/2010/main" val="1163295584"/>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元素定位</a:t>
            </a:r>
          </a:p>
        </p:txBody>
      </p:sp>
      <p:sp>
        <p:nvSpPr>
          <p:cNvPr id="3" name="内容占位符 2"/>
          <p:cNvSpPr>
            <a:spLocks noGrp="1"/>
          </p:cNvSpPr>
          <p:nvPr>
            <p:ph sz="half" idx="1"/>
          </p:nvPr>
        </p:nvSpPr>
        <p:spPr/>
        <p:txBody>
          <a:bodyPr/>
          <a:lstStyle/>
          <a:p>
            <a:r>
              <a:rPr lang="zh-CN" altLang="en-US" dirty="0"/>
              <a:t>通过</a:t>
            </a:r>
            <a:r>
              <a:rPr lang="en-US" altLang="zh-CN" dirty="0"/>
              <a:t>id</a:t>
            </a:r>
            <a:r>
              <a:rPr lang="zh-CN" altLang="en-US" dirty="0" smtClean="0"/>
              <a:t>定位</a:t>
            </a:r>
            <a:endParaRPr lang="en-US" altLang="zh-CN" dirty="0"/>
          </a:p>
          <a:p>
            <a:pPr lvl="1"/>
            <a:r>
              <a:rPr lang="zh-CN" altLang="en-US" dirty="0" smtClean="0"/>
              <a:t>使用</a:t>
            </a:r>
            <a:r>
              <a:rPr lang="en-US" altLang="zh-CN" dirty="0" smtClean="0"/>
              <a:t>Document</a:t>
            </a:r>
            <a:r>
              <a:rPr lang="zh-CN" altLang="en-US" dirty="0"/>
              <a:t>对象的</a:t>
            </a:r>
            <a:r>
              <a:rPr lang="en-US" altLang="zh-CN" dirty="0" err="1"/>
              <a:t>getElementById</a:t>
            </a:r>
            <a:r>
              <a:rPr lang="zh-CN" altLang="en-US" dirty="0"/>
              <a:t>方法</a:t>
            </a:r>
          </a:p>
          <a:p>
            <a:pPr lvl="1"/>
            <a:r>
              <a:rPr lang="en-US" altLang="zh-CN" dirty="0">
                <a:hlinkClick r:id="rId2" action="ppaction://hlinkfile"/>
              </a:rPr>
              <a:t>example</a:t>
            </a:r>
            <a:endParaRPr lang="en-US" altLang="zh-CN" dirty="0"/>
          </a:p>
          <a:p>
            <a:endParaRPr lang="zh-CN" altLang="en-US" dirty="0"/>
          </a:p>
        </p:txBody>
      </p:sp>
      <p:pic>
        <p:nvPicPr>
          <p:cNvPr id="5" name="内容占位符 4"/>
          <p:cNvPicPr>
            <a:picLocks noGrp="1" noChangeAspect="1"/>
          </p:cNvPicPr>
          <p:nvPr>
            <p:ph sz="half" idx="2"/>
          </p:nvPr>
        </p:nvPicPr>
        <p:blipFill>
          <a:blip r:embed="rId3"/>
          <a:stretch>
            <a:fillRect/>
          </a:stretch>
        </p:blipFill>
        <p:spPr>
          <a:xfrm>
            <a:off x="6400800" y="2424012"/>
            <a:ext cx="5080000" cy="3076775"/>
          </a:xfrm>
          <a:prstGeom prst="rect">
            <a:avLst/>
          </a:prstGeom>
        </p:spPr>
      </p:pic>
    </p:spTree>
    <p:extLst>
      <p:ext uri="{BB962C8B-B14F-4D97-AF65-F5344CB8AC3E}">
        <p14:creationId xmlns:p14="http://schemas.microsoft.com/office/powerpoint/2010/main" val="2500600222"/>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元素定位</a:t>
            </a:r>
          </a:p>
        </p:txBody>
      </p:sp>
      <p:sp>
        <p:nvSpPr>
          <p:cNvPr id="3" name="内容占位符 2"/>
          <p:cNvSpPr>
            <a:spLocks noGrp="1"/>
          </p:cNvSpPr>
          <p:nvPr>
            <p:ph idx="1"/>
          </p:nvPr>
        </p:nvSpPr>
        <p:spPr/>
        <p:txBody>
          <a:bodyPr/>
          <a:lstStyle/>
          <a:p>
            <a:pPr eaLnBrk="1" hangingPunct="1"/>
            <a:r>
              <a:rPr lang="zh-CN" altLang="en-US" dirty="0"/>
              <a:t>通过产生对象集合</a:t>
            </a:r>
            <a:r>
              <a:rPr lang="zh-CN" altLang="en-US" dirty="0" smtClean="0"/>
              <a:t>列表再定位</a:t>
            </a:r>
            <a:endParaRPr lang="en-US" altLang="zh-CN" dirty="0" smtClean="0"/>
          </a:p>
          <a:p>
            <a:pPr lvl="1" eaLnBrk="1" hangingPunct="1"/>
            <a:r>
              <a:rPr lang="zh-CN" altLang="en-US" dirty="0" smtClean="0"/>
              <a:t>一般得到的是节点列表（</a:t>
            </a:r>
            <a:r>
              <a:rPr lang="en-US" altLang="zh-CN" dirty="0" err="1" smtClean="0"/>
              <a:t>NodeList</a:t>
            </a:r>
            <a:r>
              <a:rPr lang="zh-CN" altLang="en-US" dirty="0" smtClean="0"/>
              <a:t>）对象，这是一个类数组对象</a:t>
            </a:r>
            <a:endParaRPr lang="en-US" altLang="zh-CN" dirty="0"/>
          </a:p>
          <a:p>
            <a:pPr lvl="1" eaLnBrk="1" hangingPunct="1"/>
            <a:r>
              <a:rPr lang="zh-CN" altLang="en-US" dirty="0" smtClean="0"/>
              <a:t>节点列表对象可以像数组一样用下标访问，也可以用</a:t>
            </a:r>
            <a:r>
              <a:rPr lang="en-US" altLang="zh-CN" dirty="0" smtClean="0"/>
              <a:t>item</a:t>
            </a:r>
            <a:r>
              <a:rPr lang="zh-CN" altLang="en-US" dirty="0" smtClean="0"/>
              <a:t>方法访问，还有</a:t>
            </a:r>
            <a:r>
              <a:rPr lang="en-US" altLang="zh-CN" dirty="0" smtClean="0"/>
              <a:t>length</a:t>
            </a:r>
            <a:r>
              <a:rPr lang="zh-CN" altLang="en-US" dirty="0" smtClean="0"/>
              <a:t>属性</a:t>
            </a:r>
            <a:endParaRPr lang="en-US" altLang="zh-CN" dirty="0" smtClean="0"/>
          </a:p>
          <a:p>
            <a:pPr lvl="1" eaLnBrk="1" hangingPunct="1"/>
            <a:r>
              <a:rPr lang="zh-CN" altLang="en-US" dirty="0"/>
              <a:t>节点列表</a:t>
            </a:r>
            <a:r>
              <a:rPr lang="zh-CN" altLang="en-US" dirty="0" smtClean="0"/>
              <a:t>对象的危险性在于其动态性</a:t>
            </a:r>
            <a:endParaRPr lang="en-US" altLang="zh-CN" dirty="0" smtClean="0"/>
          </a:p>
        </p:txBody>
      </p:sp>
    </p:spTree>
    <p:extLst>
      <p:ext uri="{BB962C8B-B14F-4D97-AF65-F5344CB8AC3E}">
        <p14:creationId xmlns:p14="http://schemas.microsoft.com/office/powerpoint/2010/main" val="2660245449"/>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元素定位</a:t>
            </a:r>
          </a:p>
        </p:txBody>
      </p:sp>
      <p:sp>
        <p:nvSpPr>
          <p:cNvPr id="3" name="内容占位符 2"/>
          <p:cNvSpPr>
            <a:spLocks noGrp="1"/>
          </p:cNvSpPr>
          <p:nvPr>
            <p:ph sz="half" idx="1"/>
          </p:nvPr>
        </p:nvSpPr>
        <p:spPr>
          <a:xfrm>
            <a:off x="812800" y="1904999"/>
            <a:ext cx="6634584" cy="4114800"/>
          </a:xfrm>
        </p:spPr>
        <p:txBody>
          <a:bodyPr/>
          <a:lstStyle/>
          <a:p>
            <a:r>
              <a:rPr lang="zh-CN" altLang="en-US" dirty="0"/>
              <a:t>通过产生对象集合列表再定位</a:t>
            </a:r>
            <a:endParaRPr lang="en-US" altLang="zh-CN" dirty="0"/>
          </a:p>
          <a:p>
            <a:pPr lvl="1" eaLnBrk="1" hangingPunct="1"/>
            <a:r>
              <a:rPr lang="zh-CN" altLang="en-US" dirty="0"/>
              <a:t>通过</a:t>
            </a:r>
            <a:r>
              <a:rPr lang="en-US" altLang="zh-CN" dirty="0"/>
              <a:t>name</a:t>
            </a:r>
            <a:r>
              <a:rPr lang="zh-CN" altLang="en-US" dirty="0"/>
              <a:t>属性产生对象集合</a:t>
            </a:r>
            <a:endParaRPr lang="en-US" altLang="zh-CN" dirty="0"/>
          </a:p>
          <a:p>
            <a:pPr lvl="2" eaLnBrk="1" hangingPunct="1"/>
            <a:r>
              <a:rPr lang="en-US" altLang="zh-CN" dirty="0" err="1"/>
              <a:t>HTMLDocument</a:t>
            </a:r>
            <a:r>
              <a:rPr lang="zh-CN" altLang="en-US" dirty="0"/>
              <a:t>对象的</a:t>
            </a:r>
            <a:r>
              <a:rPr lang="en-US" altLang="zh-CN" dirty="0" err="1"/>
              <a:t>getElementsByName</a:t>
            </a:r>
            <a:r>
              <a:rPr lang="zh-CN" altLang="en-US" dirty="0"/>
              <a:t>方法</a:t>
            </a:r>
            <a:endParaRPr lang="en-US" altLang="zh-CN" dirty="0"/>
          </a:p>
          <a:p>
            <a:pPr lvl="2" eaLnBrk="1" hangingPunct="1"/>
            <a:r>
              <a:rPr lang="en-US" altLang="zh-CN" dirty="0">
                <a:hlinkClick r:id="rId2" action="ppaction://hlinkfile"/>
              </a:rPr>
              <a:t>example</a:t>
            </a:r>
            <a:endParaRPr lang="en-US" altLang="zh-CN" dirty="0"/>
          </a:p>
          <a:p>
            <a:pPr lvl="1" eaLnBrk="1" hangingPunct="1"/>
            <a:r>
              <a:rPr lang="zh-CN" altLang="en-US" dirty="0"/>
              <a:t>通过元素名称产生对象集合</a:t>
            </a:r>
            <a:endParaRPr lang="en-US" altLang="zh-CN" dirty="0"/>
          </a:p>
          <a:p>
            <a:pPr lvl="2" eaLnBrk="1" hangingPunct="1"/>
            <a:r>
              <a:rPr lang="en-US" altLang="zh-CN" dirty="0"/>
              <a:t>document</a:t>
            </a:r>
            <a:r>
              <a:rPr lang="zh-CN" altLang="en-US" dirty="0"/>
              <a:t>对象的</a:t>
            </a:r>
            <a:r>
              <a:rPr lang="en-US" altLang="zh-CN" dirty="0" err="1"/>
              <a:t>getElementsByTagName</a:t>
            </a:r>
            <a:r>
              <a:rPr lang="zh-CN" altLang="en-US" dirty="0"/>
              <a:t>方法</a:t>
            </a:r>
            <a:endParaRPr lang="en-US" altLang="zh-CN" dirty="0"/>
          </a:p>
          <a:p>
            <a:pPr lvl="2" eaLnBrk="1" hangingPunct="1"/>
            <a:r>
              <a:rPr lang="en-US" altLang="zh-CN" dirty="0" smtClean="0">
                <a:hlinkClick r:id="rId3" action="ppaction://hlinkfile"/>
              </a:rPr>
              <a:t>example</a:t>
            </a:r>
            <a:endParaRPr lang="en-US" altLang="zh-CN" dirty="0" smtClean="0"/>
          </a:p>
          <a:p>
            <a:pPr lvl="1" eaLnBrk="1" hangingPunct="1"/>
            <a:r>
              <a:rPr lang="zh-CN" altLang="en-US" dirty="0" smtClean="0"/>
              <a:t>通过元素类名产生对象集合</a:t>
            </a:r>
            <a:endParaRPr lang="en-US" altLang="zh-CN" dirty="0" smtClean="0"/>
          </a:p>
          <a:p>
            <a:pPr lvl="2" eaLnBrk="1" hangingPunct="1"/>
            <a:r>
              <a:rPr lang="en-US" altLang="zh-CN" dirty="0"/>
              <a:t>document</a:t>
            </a:r>
            <a:r>
              <a:rPr lang="zh-CN" altLang="en-US" dirty="0"/>
              <a:t>对象的</a:t>
            </a:r>
            <a:r>
              <a:rPr lang="en-US" altLang="zh-CN" dirty="0" err="1" smtClean="0"/>
              <a:t>getElementsByClassName</a:t>
            </a:r>
            <a:r>
              <a:rPr lang="zh-CN" altLang="en-US" dirty="0"/>
              <a:t>方法</a:t>
            </a:r>
            <a:endParaRPr lang="en-US" altLang="zh-CN" dirty="0"/>
          </a:p>
          <a:p>
            <a:pPr lvl="2" eaLnBrk="1" hangingPunct="1"/>
            <a:r>
              <a:rPr lang="en-US" altLang="zh-CN" dirty="0" smtClean="0">
                <a:hlinkClick r:id="rId4" action="ppaction://hlinkfile"/>
              </a:rPr>
              <a:t>example</a:t>
            </a:r>
            <a:endParaRPr lang="en-US" altLang="zh-CN" dirty="0"/>
          </a:p>
        </p:txBody>
      </p:sp>
      <p:pic>
        <p:nvPicPr>
          <p:cNvPr id="6" name="内容占位符 5"/>
          <p:cNvPicPr>
            <a:picLocks noGrp="1" noChangeAspect="1"/>
          </p:cNvPicPr>
          <p:nvPr>
            <p:ph sz="half" idx="2"/>
          </p:nvPr>
        </p:nvPicPr>
        <p:blipFill>
          <a:blip r:embed="rId5"/>
          <a:stretch>
            <a:fillRect/>
          </a:stretch>
        </p:blipFill>
        <p:spPr>
          <a:xfrm>
            <a:off x="7248128" y="2564904"/>
            <a:ext cx="4361254" cy="2701273"/>
          </a:xfrm>
          <a:prstGeom prst="rect">
            <a:avLst/>
          </a:prstGeom>
        </p:spPr>
      </p:pic>
    </p:spTree>
    <p:extLst>
      <p:ext uri="{BB962C8B-B14F-4D97-AF65-F5344CB8AC3E}">
        <p14:creationId xmlns:p14="http://schemas.microsoft.com/office/powerpoint/2010/main" val="303739325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JavaScript </a:t>
            </a:r>
            <a:r>
              <a:rPr lang="en-US" altLang="zh-CN" dirty="0" smtClean="0"/>
              <a:t>API</a:t>
            </a:r>
            <a:endParaRPr lang="zh-CN" altLang="en-US" dirty="0"/>
          </a:p>
        </p:txBody>
      </p:sp>
      <p:sp>
        <p:nvSpPr>
          <p:cNvPr id="3" name="内容占位符 2"/>
          <p:cNvSpPr>
            <a:spLocks noGrp="1"/>
          </p:cNvSpPr>
          <p:nvPr>
            <p:ph idx="1"/>
          </p:nvPr>
        </p:nvSpPr>
        <p:spPr/>
        <p:txBody>
          <a:bodyPr/>
          <a:lstStyle/>
          <a:p>
            <a:r>
              <a:rPr lang="zh-CN" altLang="en-US" dirty="0" smtClean="0"/>
              <a:t>表现为一组预置的对象、类型或模块集合</a:t>
            </a:r>
            <a:endParaRPr lang="en-US" altLang="zh-CN" dirty="0" smtClean="0"/>
          </a:p>
          <a:p>
            <a:pPr lvl="1"/>
            <a:r>
              <a:rPr lang="zh-CN" altLang="en-US" dirty="0" smtClean="0"/>
              <a:t>对象：可在程序中直接使用，如</a:t>
            </a:r>
            <a:r>
              <a:rPr lang="en-US" altLang="zh-CN" dirty="0" smtClean="0"/>
              <a:t>window</a:t>
            </a:r>
            <a:r>
              <a:rPr lang="zh-CN" altLang="en-US" dirty="0" smtClean="0"/>
              <a:t>或</a:t>
            </a:r>
            <a:r>
              <a:rPr lang="en-US" altLang="zh-CN" dirty="0" smtClean="0"/>
              <a:t>navigator</a:t>
            </a:r>
          </a:p>
          <a:p>
            <a:pPr lvl="1"/>
            <a:r>
              <a:rPr lang="zh-CN" altLang="en-US" dirty="0" smtClean="0"/>
              <a:t>类型：可通过构造函数或工厂方法生成该类型的对象，如</a:t>
            </a:r>
            <a:r>
              <a:rPr lang="en-US" altLang="zh-CN" dirty="0" err="1" smtClean="0"/>
              <a:t>XMLHttpRequest</a:t>
            </a:r>
            <a:r>
              <a:rPr lang="zh-CN" altLang="en-US" dirty="0" smtClean="0"/>
              <a:t>或</a:t>
            </a:r>
            <a:r>
              <a:rPr lang="en-US" altLang="zh-CN" dirty="0" err="1" smtClean="0"/>
              <a:t>ActiveXObject</a:t>
            </a:r>
            <a:endParaRPr lang="en-US" altLang="zh-CN" dirty="0" smtClean="0"/>
          </a:p>
          <a:p>
            <a:pPr lvl="1"/>
            <a:r>
              <a:rPr lang="zh-CN" altLang="en-US" dirty="0" smtClean="0"/>
              <a:t>模块：一般是个函数对象，用作命名空间，如</a:t>
            </a:r>
            <a:r>
              <a:rPr lang="en-US" altLang="zh-CN" dirty="0" err="1" smtClean="0"/>
              <a:t>jQuery</a:t>
            </a:r>
            <a:endParaRPr lang="en-US" altLang="zh-CN" dirty="0" smtClean="0"/>
          </a:p>
          <a:p>
            <a:pPr lvl="1"/>
            <a:r>
              <a:rPr lang="zh-CN" altLang="en-US" dirty="0" smtClean="0"/>
              <a:t>按来源分：引擎、宿主、平台、第三方、用户</a:t>
            </a:r>
            <a:endParaRPr lang="en-US" altLang="zh-CN" dirty="0" smtClean="0"/>
          </a:p>
          <a:p>
            <a:pPr lvl="1"/>
            <a:r>
              <a:rPr lang="zh-CN" altLang="en-US" dirty="0"/>
              <a:t>按是否需引入分</a:t>
            </a:r>
            <a:r>
              <a:rPr lang="zh-CN" altLang="en-US" dirty="0" smtClean="0"/>
              <a:t>：显性、隐性</a:t>
            </a:r>
            <a:endParaRPr lang="zh-CN" altLang="en-US" dirty="0"/>
          </a:p>
          <a:p>
            <a:pPr lvl="1"/>
            <a:r>
              <a:rPr lang="zh-CN" altLang="en-US" dirty="0" smtClean="0"/>
              <a:t>按使用方法分：内置、内预置</a:t>
            </a:r>
            <a:endParaRPr lang="en-US" altLang="zh-CN" dirty="0" smtClean="0"/>
          </a:p>
        </p:txBody>
      </p:sp>
    </p:spTree>
    <p:extLst>
      <p:ext uri="{BB962C8B-B14F-4D97-AF65-F5344CB8AC3E}">
        <p14:creationId xmlns:p14="http://schemas.microsoft.com/office/powerpoint/2010/main" val="2174164680"/>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元素定位</a:t>
            </a:r>
          </a:p>
        </p:txBody>
      </p:sp>
      <p:pic>
        <p:nvPicPr>
          <p:cNvPr id="5" name="内容占位符 4"/>
          <p:cNvPicPr>
            <a:picLocks noGrp="1" noChangeAspect="1"/>
          </p:cNvPicPr>
          <p:nvPr>
            <p:ph sz="half" idx="1"/>
          </p:nvPr>
        </p:nvPicPr>
        <p:blipFill>
          <a:blip r:embed="rId2"/>
          <a:stretch>
            <a:fillRect/>
          </a:stretch>
        </p:blipFill>
        <p:spPr>
          <a:xfrm>
            <a:off x="1117600" y="2349702"/>
            <a:ext cx="5080000" cy="3225396"/>
          </a:xfrm>
          <a:prstGeom prst="rect">
            <a:avLst/>
          </a:prstGeom>
        </p:spPr>
      </p:pic>
      <p:pic>
        <p:nvPicPr>
          <p:cNvPr id="6" name="内容占位符 5"/>
          <p:cNvPicPr>
            <a:picLocks noGrp="1" noChangeAspect="1"/>
          </p:cNvPicPr>
          <p:nvPr>
            <p:ph sz="half" idx="2"/>
          </p:nvPr>
        </p:nvPicPr>
        <p:blipFill>
          <a:blip r:embed="rId3"/>
          <a:stretch>
            <a:fillRect/>
          </a:stretch>
        </p:blipFill>
        <p:spPr>
          <a:xfrm>
            <a:off x="6400800" y="2424012"/>
            <a:ext cx="5080000" cy="3076775"/>
          </a:xfrm>
          <a:prstGeom prst="rect">
            <a:avLst/>
          </a:prstGeom>
        </p:spPr>
      </p:pic>
    </p:spTree>
    <p:extLst>
      <p:ext uri="{BB962C8B-B14F-4D97-AF65-F5344CB8AC3E}">
        <p14:creationId xmlns:p14="http://schemas.microsoft.com/office/powerpoint/2010/main" val="3231252720"/>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元素定位</a:t>
            </a:r>
          </a:p>
        </p:txBody>
      </p:sp>
      <p:sp>
        <p:nvSpPr>
          <p:cNvPr id="3" name="内容占位符 2"/>
          <p:cNvSpPr>
            <a:spLocks noGrp="1"/>
          </p:cNvSpPr>
          <p:nvPr>
            <p:ph sz="half" idx="1"/>
          </p:nvPr>
        </p:nvSpPr>
        <p:spPr>
          <a:xfrm>
            <a:off x="1117600" y="1905000"/>
            <a:ext cx="5194424" cy="4114800"/>
          </a:xfrm>
        </p:spPr>
        <p:txBody>
          <a:bodyPr/>
          <a:lstStyle/>
          <a:p>
            <a:r>
              <a:rPr lang="zh-CN" altLang="en-US" dirty="0"/>
              <a:t>通过产生对象集合列表再定位</a:t>
            </a:r>
            <a:endParaRPr lang="en-US" altLang="zh-CN" dirty="0"/>
          </a:p>
          <a:p>
            <a:pPr lvl="1"/>
            <a:r>
              <a:rPr lang="zh-CN" altLang="en-US" dirty="0" smtClean="0"/>
              <a:t>通过</a:t>
            </a:r>
            <a:r>
              <a:rPr lang="en-US" altLang="zh-CN" dirty="0" smtClean="0"/>
              <a:t>CSS</a:t>
            </a:r>
            <a:r>
              <a:rPr lang="zh-CN" altLang="en-US" dirty="0" smtClean="0"/>
              <a:t>选择器（</a:t>
            </a:r>
            <a:r>
              <a:rPr lang="en-US" altLang="zh-CN" dirty="0" smtClean="0"/>
              <a:t>selector</a:t>
            </a:r>
            <a:r>
              <a:rPr lang="zh-CN" altLang="en-US" dirty="0" smtClean="0"/>
              <a:t>）选定对象或对象集合</a:t>
            </a:r>
            <a:endParaRPr lang="en-US" altLang="zh-CN" dirty="0" smtClean="0"/>
          </a:p>
          <a:p>
            <a:pPr lvl="1"/>
            <a:r>
              <a:rPr lang="zh-CN" altLang="en-US" dirty="0" smtClean="0"/>
              <a:t>可作用于</a:t>
            </a:r>
            <a:r>
              <a:rPr lang="en-US" altLang="zh-CN" dirty="0" smtClean="0"/>
              <a:t>document</a:t>
            </a:r>
            <a:r>
              <a:rPr lang="zh-CN" altLang="en-US" dirty="0" smtClean="0"/>
              <a:t>对象或任意元素上，对元素的子树进行查询</a:t>
            </a:r>
            <a:endParaRPr lang="en-US" altLang="zh-CN" dirty="0" smtClean="0"/>
          </a:p>
          <a:p>
            <a:pPr lvl="1"/>
            <a:r>
              <a:rPr lang="en-US" altLang="zh-CN" dirty="0" err="1"/>
              <a:t>querySelector</a:t>
            </a:r>
            <a:r>
              <a:rPr lang="en-US" altLang="zh-CN" dirty="0"/>
              <a:t>() </a:t>
            </a:r>
            <a:r>
              <a:rPr lang="zh-CN" altLang="en-US" dirty="0" smtClean="0"/>
              <a:t>方法返回首个匹配元素</a:t>
            </a:r>
            <a:endParaRPr lang="en-US" altLang="zh-CN" dirty="0" smtClean="0"/>
          </a:p>
          <a:p>
            <a:pPr lvl="1"/>
            <a:r>
              <a:rPr lang="en-US" altLang="zh-CN" dirty="0" err="1" smtClean="0"/>
              <a:t>querySelectorAll</a:t>
            </a:r>
            <a:r>
              <a:rPr lang="en-US" altLang="zh-CN" dirty="0" smtClean="0"/>
              <a:t>() </a:t>
            </a:r>
            <a:r>
              <a:rPr lang="zh-CN" altLang="en-US" dirty="0" smtClean="0"/>
              <a:t>方法返回所有匹配元素</a:t>
            </a:r>
            <a:endParaRPr lang="en-US" altLang="zh-CN" dirty="0" smtClean="0"/>
          </a:p>
          <a:p>
            <a:pPr lvl="1"/>
            <a:r>
              <a:rPr lang="en-US" altLang="zh-CN" dirty="0" smtClean="0">
                <a:hlinkClick r:id="rId2" action="ppaction://hlinkfile"/>
              </a:rPr>
              <a:t>example</a:t>
            </a:r>
            <a:endParaRPr lang="zh-CN" altLang="en-US" dirty="0"/>
          </a:p>
        </p:txBody>
      </p:sp>
      <p:pic>
        <p:nvPicPr>
          <p:cNvPr id="5" name="内容占位符 4"/>
          <p:cNvPicPr>
            <a:picLocks noGrp="1" noChangeAspect="1"/>
          </p:cNvPicPr>
          <p:nvPr>
            <p:ph sz="half" idx="2"/>
          </p:nvPr>
        </p:nvPicPr>
        <p:blipFill>
          <a:blip r:embed="rId3"/>
          <a:stretch>
            <a:fillRect/>
          </a:stretch>
        </p:blipFill>
        <p:spPr>
          <a:xfrm>
            <a:off x="6527800" y="2072203"/>
            <a:ext cx="4953000" cy="3780394"/>
          </a:xfrm>
          <a:prstGeom prst="rect">
            <a:avLst/>
          </a:prstGeom>
        </p:spPr>
      </p:pic>
    </p:spTree>
    <p:extLst>
      <p:ext uri="{BB962C8B-B14F-4D97-AF65-F5344CB8AC3E}">
        <p14:creationId xmlns:p14="http://schemas.microsoft.com/office/powerpoint/2010/main" val="3303288461"/>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元素定位</a:t>
            </a:r>
          </a:p>
        </p:txBody>
      </p:sp>
      <p:sp>
        <p:nvSpPr>
          <p:cNvPr id="3" name="内容占位符 2"/>
          <p:cNvSpPr>
            <a:spLocks noGrp="1"/>
          </p:cNvSpPr>
          <p:nvPr>
            <p:ph idx="1"/>
          </p:nvPr>
        </p:nvSpPr>
        <p:spPr/>
        <p:txBody>
          <a:bodyPr/>
          <a:lstStyle/>
          <a:p>
            <a:r>
              <a:rPr lang="zh-CN" altLang="en-US" dirty="0"/>
              <a:t>通过产生对象集合列表再定位</a:t>
            </a:r>
            <a:endParaRPr lang="en-US" altLang="zh-CN" dirty="0"/>
          </a:p>
          <a:p>
            <a:pPr lvl="1" eaLnBrk="1" hangingPunct="1"/>
            <a:r>
              <a:rPr lang="zh-CN" altLang="en-US" dirty="0" smtClean="0"/>
              <a:t>通过</a:t>
            </a:r>
            <a:r>
              <a:rPr lang="zh-CN" altLang="en-US" dirty="0"/>
              <a:t>产生子对象</a:t>
            </a:r>
            <a:r>
              <a:rPr lang="zh-CN" altLang="en-US" dirty="0" smtClean="0"/>
              <a:t>集合</a:t>
            </a:r>
            <a:endParaRPr lang="en-US" altLang="zh-CN" dirty="0"/>
          </a:p>
          <a:p>
            <a:pPr lvl="2" eaLnBrk="1" hangingPunct="1"/>
            <a:r>
              <a:rPr lang="en-US" altLang="zh-CN" dirty="0" err="1"/>
              <a:t>ChildNodes</a:t>
            </a:r>
            <a:r>
              <a:rPr lang="zh-CN" altLang="en-US" dirty="0" smtClean="0"/>
              <a:t>属性</a:t>
            </a:r>
            <a:endParaRPr lang="en-US" altLang="zh-CN" dirty="0" smtClean="0"/>
          </a:p>
          <a:p>
            <a:pPr lvl="2" eaLnBrk="1" hangingPunct="1"/>
            <a:r>
              <a:rPr lang="zh-CN" altLang="en-US" dirty="0" smtClean="0"/>
              <a:t>空文本节点问题</a:t>
            </a:r>
            <a:endParaRPr lang="en-US" altLang="zh-CN" dirty="0" smtClean="0"/>
          </a:p>
          <a:p>
            <a:pPr lvl="2" eaLnBrk="1" hangingPunct="1"/>
            <a:r>
              <a:rPr lang="en-US" altLang="zh-CN" dirty="0" smtClean="0"/>
              <a:t>IE</a:t>
            </a:r>
            <a:r>
              <a:rPr lang="zh-CN" altLang="en-US" dirty="0" smtClean="0"/>
              <a:t>支持</a:t>
            </a:r>
            <a:r>
              <a:rPr lang="zh-CN" altLang="en-US" dirty="0"/>
              <a:t>有问题</a:t>
            </a:r>
          </a:p>
          <a:p>
            <a:pPr lvl="2" eaLnBrk="1" hangingPunct="1"/>
            <a:r>
              <a:rPr lang="en-US" altLang="zh-CN" dirty="0" smtClean="0">
                <a:hlinkClick r:id="rId2" action="ppaction://hlinkfile"/>
              </a:rPr>
              <a:t>example1</a:t>
            </a:r>
            <a:r>
              <a:rPr lang="en-US" altLang="zh-CN" dirty="0" smtClean="0"/>
              <a:t> vs. </a:t>
            </a:r>
            <a:r>
              <a:rPr lang="en-US" altLang="zh-CN" dirty="0" smtClean="0">
                <a:hlinkClick r:id="rId3" action="ppaction://hlinkfile"/>
              </a:rPr>
              <a:t>example2</a:t>
            </a:r>
            <a:r>
              <a:rPr lang="en-US" altLang="zh-CN" dirty="0" smtClean="0"/>
              <a:t> vs. </a:t>
            </a:r>
            <a:r>
              <a:rPr lang="en-US" altLang="zh-CN" dirty="0" smtClean="0">
                <a:hlinkClick r:id="rId4" action="ppaction://hlinkfile"/>
              </a:rPr>
              <a:t>example3</a:t>
            </a:r>
            <a:r>
              <a:rPr lang="en-US" altLang="zh-CN" dirty="0" smtClean="0"/>
              <a:t> vs. </a:t>
            </a:r>
            <a:r>
              <a:rPr lang="en-US" altLang="zh-CN" dirty="0" smtClean="0">
                <a:hlinkClick r:id="rId5" action="ppaction://hlinkfile"/>
              </a:rPr>
              <a:t>example4</a:t>
            </a:r>
            <a:endParaRPr lang="en-US" altLang="zh-CN" dirty="0"/>
          </a:p>
          <a:p>
            <a:endParaRPr lang="zh-CN" altLang="en-US" dirty="0"/>
          </a:p>
        </p:txBody>
      </p:sp>
    </p:spTree>
    <p:extLst>
      <p:ext uri="{BB962C8B-B14F-4D97-AF65-F5344CB8AC3E}">
        <p14:creationId xmlns:p14="http://schemas.microsoft.com/office/powerpoint/2010/main" val="1910929158"/>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元素定位</a:t>
            </a:r>
          </a:p>
        </p:txBody>
      </p:sp>
      <p:pic>
        <p:nvPicPr>
          <p:cNvPr id="6" name="内容占位符 5"/>
          <p:cNvPicPr>
            <a:picLocks noGrp="1" noChangeAspect="1"/>
          </p:cNvPicPr>
          <p:nvPr>
            <p:ph sz="half" idx="1"/>
          </p:nvPr>
        </p:nvPicPr>
        <p:blipFill>
          <a:blip r:embed="rId2"/>
          <a:stretch>
            <a:fillRect/>
          </a:stretch>
        </p:blipFill>
        <p:spPr>
          <a:xfrm>
            <a:off x="1117600" y="2537570"/>
            <a:ext cx="5080000" cy="2849660"/>
          </a:xfrm>
          <a:prstGeom prst="rect">
            <a:avLst/>
          </a:prstGeom>
        </p:spPr>
      </p:pic>
      <p:pic>
        <p:nvPicPr>
          <p:cNvPr id="7" name="内容占位符 6"/>
          <p:cNvPicPr>
            <a:picLocks noGrp="1" noChangeAspect="1"/>
          </p:cNvPicPr>
          <p:nvPr>
            <p:ph sz="half" idx="2"/>
          </p:nvPr>
        </p:nvPicPr>
        <p:blipFill>
          <a:blip r:embed="rId3"/>
          <a:stretch>
            <a:fillRect/>
          </a:stretch>
        </p:blipFill>
        <p:spPr>
          <a:xfrm>
            <a:off x="6400800" y="2229198"/>
            <a:ext cx="5080000" cy="3466404"/>
          </a:xfrm>
          <a:prstGeom prst="rect">
            <a:avLst/>
          </a:prstGeom>
        </p:spPr>
      </p:pic>
    </p:spTree>
    <p:extLst>
      <p:ext uri="{BB962C8B-B14F-4D97-AF65-F5344CB8AC3E}">
        <p14:creationId xmlns:p14="http://schemas.microsoft.com/office/powerpoint/2010/main" val="1178241619"/>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元素定位</a:t>
            </a:r>
          </a:p>
        </p:txBody>
      </p:sp>
      <p:pic>
        <p:nvPicPr>
          <p:cNvPr id="5" name="内容占位符 4"/>
          <p:cNvPicPr>
            <a:picLocks noGrp="1" noChangeAspect="1"/>
          </p:cNvPicPr>
          <p:nvPr>
            <p:ph sz="half" idx="1"/>
          </p:nvPr>
        </p:nvPicPr>
        <p:blipFill>
          <a:blip r:embed="rId2"/>
          <a:stretch>
            <a:fillRect/>
          </a:stretch>
        </p:blipFill>
        <p:spPr>
          <a:xfrm>
            <a:off x="1117600" y="2296755"/>
            <a:ext cx="5080000" cy="3331290"/>
          </a:xfrm>
          <a:prstGeom prst="rect">
            <a:avLst/>
          </a:prstGeom>
        </p:spPr>
      </p:pic>
      <p:pic>
        <p:nvPicPr>
          <p:cNvPr id="6" name="内容占位符 5"/>
          <p:cNvPicPr>
            <a:picLocks noGrp="1" noChangeAspect="1"/>
          </p:cNvPicPr>
          <p:nvPr>
            <p:ph sz="half" idx="2"/>
          </p:nvPr>
        </p:nvPicPr>
        <p:blipFill>
          <a:blip r:embed="rId3"/>
          <a:stretch>
            <a:fillRect/>
          </a:stretch>
        </p:blipFill>
        <p:spPr>
          <a:xfrm>
            <a:off x="6400800" y="2392375"/>
            <a:ext cx="5080000" cy="3140050"/>
          </a:xfrm>
          <a:prstGeom prst="rect">
            <a:avLst/>
          </a:prstGeom>
        </p:spPr>
      </p:pic>
    </p:spTree>
    <p:extLst>
      <p:ext uri="{BB962C8B-B14F-4D97-AF65-F5344CB8AC3E}">
        <p14:creationId xmlns:p14="http://schemas.microsoft.com/office/powerpoint/2010/main" val="3183374448"/>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元素定位</a:t>
            </a:r>
          </a:p>
        </p:txBody>
      </p:sp>
      <p:sp>
        <p:nvSpPr>
          <p:cNvPr id="3" name="内容占位符 2"/>
          <p:cNvSpPr>
            <a:spLocks noGrp="1"/>
          </p:cNvSpPr>
          <p:nvPr>
            <p:ph sz="half" idx="1"/>
          </p:nvPr>
        </p:nvSpPr>
        <p:spPr/>
        <p:txBody>
          <a:bodyPr/>
          <a:lstStyle/>
          <a:p>
            <a:r>
              <a:rPr lang="zh-CN" altLang="en-US" dirty="0"/>
              <a:t>通过“走过”对象树定位</a:t>
            </a:r>
          </a:p>
          <a:p>
            <a:pPr lvl="1"/>
            <a:r>
              <a:rPr lang="zh-CN" altLang="en-US" dirty="0" smtClean="0"/>
              <a:t>各节点通用的反映</a:t>
            </a:r>
            <a:r>
              <a:rPr lang="zh-CN" altLang="en-US" dirty="0"/>
              <a:t>节点间关系属性</a:t>
            </a:r>
            <a:r>
              <a:rPr lang="zh-CN" altLang="en-US" dirty="0" smtClean="0"/>
              <a:t>：</a:t>
            </a:r>
            <a:r>
              <a:rPr lang="en-US" altLang="zh-CN" dirty="0" err="1" smtClean="0"/>
              <a:t>parentNode</a:t>
            </a:r>
            <a:r>
              <a:rPr lang="zh-CN" altLang="en-US" dirty="0" smtClean="0"/>
              <a:t>、</a:t>
            </a:r>
            <a:r>
              <a:rPr lang="en-US" altLang="zh-CN" dirty="0" err="1" smtClean="0"/>
              <a:t>firstChild</a:t>
            </a:r>
            <a:r>
              <a:rPr lang="zh-CN" altLang="en-US" dirty="0" smtClean="0"/>
              <a:t>、</a:t>
            </a:r>
            <a:r>
              <a:rPr lang="en-US" altLang="zh-CN" dirty="0" err="1" smtClean="0"/>
              <a:t>lastChild</a:t>
            </a:r>
            <a:r>
              <a:rPr lang="zh-CN" altLang="en-US" dirty="0" smtClean="0"/>
              <a:t>、</a:t>
            </a:r>
            <a:r>
              <a:rPr lang="en-US" altLang="zh-CN" dirty="0" err="1" smtClean="0"/>
              <a:t>previousSibling</a:t>
            </a:r>
            <a:r>
              <a:rPr lang="zh-CN" altLang="en-US" dirty="0" smtClean="0"/>
              <a:t>、</a:t>
            </a:r>
            <a:r>
              <a:rPr lang="en-US" altLang="zh-CN" dirty="0" err="1" smtClean="0"/>
              <a:t>nextSibling</a:t>
            </a:r>
            <a:endParaRPr lang="en-US" altLang="zh-CN" dirty="0" smtClean="0"/>
          </a:p>
          <a:p>
            <a:pPr lvl="1"/>
            <a:r>
              <a:rPr lang="en-US" altLang="zh-CN" dirty="0"/>
              <a:t>document</a:t>
            </a:r>
            <a:r>
              <a:rPr lang="zh-CN" altLang="en-US" dirty="0"/>
              <a:t>对象独有的</a:t>
            </a:r>
            <a:r>
              <a:rPr lang="zh-CN" altLang="en-US" dirty="0" smtClean="0"/>
              <a:t>属性：</a:t>
            </a:r>
            <a:r>
              <a:rPr lang="en-US" altLang="zh-CN" dirty="0" err="1" smtClean="0"/>
              <a:t>documentElement</a:t>
            </a:r>
            <a:r>
              <a:rPr lang="zh-CN" altLang="en-US" dirty="0" smtClean="0"/>
              <a:t>，文档</a:t>
            </a:r>
            <a:r>
              <a:rPr lang="zh-CN" altLang="en-US" dirty="0"/>
              <a:t>的根</a:t>
            </a:r>
            <a:r>
              <a:rPr lang="zh-CN" altLang="en-US" dirty="0" smtClean="0"/>
              <a:t>节点</a:t>
            </a:r>
            <a:endParaRPr lang="en-US" altLang="zh-CN" dirty="0" smtClean="0"/>
          </a:p>
          <a:p>
            <a:pPr lvl="1"/>
            <a:r>
              <a:rPr lang="zh-CN" altLang="en-US" dirty="0" smtClean="0"/>
              <a:t>各节点通用的方法：</a:t>
            </a:r>
            <a:r>
              <a:rPr lang="en-US" altLang="zh-CN" dirty="0" err="1" smtClean="0"/>
              <a:t>hasChildNodes</a:t>
            </a:r>
            <a:r>
              <a:rPr lang="en-US" altLang="zh-CN" dirty="0" smtClean="0"/>
              <a:t>()</a:t>
            </a:r>
          </a:p>
          <a:p>
            <a:pPr lvl="1"/>
            <a:r>
              <a:rPr lang="en-US" altLang="zh-CN" dirty="0" smtClean="0">
                <a:hlinkClick r:id="rId2" action="ppaction://hlinkfile"/>
              </a:rPr>
              <a:t>example</a:t>
            </a:r>
            <a:endParaRPr lang="en-US" altLang="zh-CN" dirty="0" smtClean="0"/>
          </a:p>
          <a:p>
            <a:pPr lvl="1"/>
            <a:endParaRPr lang="en-US" altLang="zh-CN" dirty="0" smtClean="0"/>
          </a:p>
          <a:p>
            <a:pPr lvl="1"/>
            <a:endParaRPr lang="zh-CN" altLang="en-US" dirty="0"/>
          </a:p>
        </p:txBody>
      </p:sp>
      <p:pic>
        <p:nvPicPr>
          <p:cNvPr id="5" name="内容占位符 4"/>
          <p:cNvPicPr>
            <a:picLocks noGrp="1" noChangeAspect="1"/>
          </p:cNvPicPr>
          <p:nvPr>
            <p:ph sz="half" idx="2"/>
          </p:nvPr>
        </p:nvPicPr>
        <p:blipFill>
          <a:blip r:embed="rId3"/>
          <a:stretch>
            <a:fillRect/>
          </a:stretch>
        </p:blipFill>
        <p:spPr>
          <a:xfrm>
            <a:off x="6400800" y="2740079"/>
            <a:ext cx="5080000" cy="2444641"/>
          </a:xfrm>
          <a:prstGeom prst="rect">
            <a:avLst/>
          </a:prstGeom>
        </p:spPr>
      </p:pic>
    </p:spTree>
    <p:extLst>
      <p:ext uri="{BB962C8B-B14F-4D97-AF65-F5344CB8AC3E}">
        <p14:creationId xmlns:p14="http://schemas.microsoft.com/office/powerpoint/2010/main" val="899578261"/>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元素定位</a:t>
            </a:r>
          </a:p>
        </p:txBody>
      </p:sp>
      <p:sp>
        <p:nvSpPr>
          <p:cNvPr id="3" name="内容占位符 2"/>
          <p:cNvSpPr>
            <a:spLocks noGrp="1"/>
          </p:cNvSpPr>
          <p:nvPr>
            <p:ph sz="half" idx="1"/>
          </p:nvPr>
        </p:nvSpPr>
        <p:spPr/>
        <p:txBody>
          <a:bodyPr/>
          <a:lstStyle/>
          <a:p>
            <a:r>
              <a:rPr lang="zh-CN" altLang="en-US" dirty="0"/>
              <a:t>通过“走过”对象树定位</a:t>
            </a:r>
          </a:p>
          <a:p>
            <a:pPr lvl="1"/>
            <a:r>
              <a:rPr lang="zh-CN" altLang="en-US" dirty="0" smtClean="0"/>
              <a:t>为解决浏览器兼容性问题，</a:t>
            </a:r>
            <a:r>
              <a:rPr lang="en-US" altLang="zh-CN" dirty="0" smtClean="0"/>
              <a:t>W3C</a:t>
            </a:r>
            <a:r>
              <a:rPr lang="zh-CN" altLang="en-US" dirty="0" smtClean="0"/>
              <a:t>新定义了</a:t>
            </a:r>
            <a:r>
              <a:rPr lang="en-US" altLang="zh-CN" dirty="0"/>
              <a:t>Element </a:t>
            </a:r>
            <a:r>
              <a:rPr lang="en-US" altLang="zh-CN" dirty="0" smtClean="0"/>
              <a:t>Traversal</a:t>
            </a:r>
            <a:r>
              <a:rPr lang="zh-CN" altLang="en-US" dirty="0" smtClean="0"/>
              <a:t>规范，用于遍历时仅处理元素类节点</a:t>
            </a:r>
            <a:endParaRPr lang="en-US" altLang="zh-CN" dirty="0" smtClean="0"/>
          </a:p>
          <a:p>
            <a:pPr lvl="1"/>
            <a:r>
              <a:rPr lang="zh-CN" altLang="en-US" dirty="0" smtClean="0"/>
              <a:t>为每个</a:t>
            </a:r>
            <a:r>
              <a:rPr lang="en-US" altLang="zh-CN" dirty="0" smtClean="0"/>
              <a:t>DOM</a:t>
            </a:r>
            <a:r>
              <a:rPr lang="zh-CN" altLang="en-US" dirty="0" smtClean="0"/>
              <a:t>元素增加了</a:t>
            </a:r>
            <a:r>
              <a:rPr lang="en-US" altLang="zh-CN" dirty="0" err="1" smtClean="0"/>
              <a:t>childElementCount</a:t>
            </a:r>
            <a:r>
              <a:rPr lang="zh-CN" altLang="en-US" dirty="0" smtClean="0"/>
              <a:t>、</a:t>
            </a:r>
            <a:r>
              <a:rPr lang="en-US" altLang="zh-CN" dirty="0" err="1" smtClean="0"/>
              <a:t>firstElementChild</a:t>
            </a:r>
            <a:r>
              <a:rPr lang="zh-CN" altLang="en-US" dirty="0" smtClean="0"/>
              <a:t>、</a:t>
            </a:r>
            <a:r>
              <a:rPr lang="en-US" altLang="zh-CN" dirty="0" err="1" smtClean="0"/>
              <a:t>lastElementChild</a:t>
            </a:r>
            <a:r>
              <a:rPr lang="zh-CN" altLang="en-US" dirty="0" smtClean="0"/>
              <a:t>、</a:t>
            </a:r>
            <a:r>
              <a:rPr lang="en-US" altLang="zh-CN" dirty="0" err="1" smtClean="0"/>
              <a:t>previousElementSibling</a:t>
            </a:r>
            <a:r>
              <a:rPr lang="zh-CN" altLang="en-US" dirty="0" smtClean="0"/>
              <a:t>、</a:t>
            </a:r>
            <a:r>
              <a:rPr lang="en-US" altLang="zh-CN" dirty="0" err="1" smtClean="0"/>
              <a:t>nextElementSibling</a:t>
            </a:r>
            <a:r>
              <a:rPr lang="zh-CN" altLang="en-US" dirty="0" smtClean="0"/>
              <a:t>等</a:t>
            </a:r>
            <a:r>
              <a:rPr lang="en-US" altLang="zh-CN" dirty="0" smtClean="0"/>
              <a:t>5</a:t>
            </a:r>
            <a:r>
              <a:rPr lang="zh-CN" altLang="en-US" dirty="0" smtClean="0"/>
              <a:t>个属性</a:t>
            </a:r>
            <a:endParaRPr lang="en-US" altLang="zh-CN" dirty="0" smtClean="0"/>
          </a:p>
          <a:p>
            <a:pPr lvl="1"/>
            <a:r>
              <a:rPr lang="en-US" altLang="zh-CN" dirty="0">
                <a:hlinkClick r:id="rId2" action="ppaction://hlinkfile"/>
              </a:rPr>
              <a:t>example</a:t>
            </a:r>
            <a:endParaRPr lang="zh-CN" altLang="en-US" dirty="0"/>
          </a:p>
        </p:txBody>
      </p:sp>
      <p:pic>
        <p:nvPicPr>
          <p:cNvPr id="5" name="内容占位符 4"/>
          <p:cNvPicPr>
            <a:picLocks noGrp="1" noChangeAspect="1"/>
          </p:cNvPicPr>
          <p:nvPr>
            <p:ph sz="half" idx="2"/>
          </p:nvPr>
        </p:nvPicPr>
        <p:blipFill>
          <a:blip r:embed="rId3"/>
          <a:stretch>
            <a:fillRect/>
          </a:stretch>
        </p:blipFill>
        <p:spPr>
          <a:xfrm>
            <a:off x="6400800" y="2828510"/>
            <a:ext cx="5080000" cy="2267780"/>
          </a:xfrm>
          <a:prstGeom prst="rect">
            <a:avLst/>
          </a:prstGeom>
        </p:spPr>
      </p:pic>
    </p:spTree>
    <p:extLst>
      <p:ext uri="{BB962C8B-B14F-4D97-AF65-F5344CB8AC3E}">
        <p14:creationId xmlns:p14="http://schemas.microsoft.com/office/powerpoint/2010/main" val="1824199367"/>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操作文档对象树</a:t>
            </a:r>
          </a:p>
        </p:txBody>
      </p:sp>
      <p:sp>
        <p:nvSpPr>
          <p:cNvPr id="3" name="内容占位符 2"/>
          <p:cNvSpPr>
            <a:spLocks noGrp="1"/>
          </p:cNvSpPr>
          <p:nvPr>
            <p:ph idx="1"/>
          </p:nvPr>
        </p:nvSpPr>
        <p:spPr/>
        <p:txBody>
          <a:bodyPr/>
          <a:lstStyle/>
          <a:p>
            <a:pPr eaLnBrk="1" hangingPunct="1"/>
            <a:r>
              <a:rPr lang="zh-CN" altLang="en-US" dirty="0"/>
              <a:t>创建节点</a:t>
            </a:r>
            <a:r>
              <a:rPr lang="zh-CN" altLang="en-US" dirty="0" smtClean="0"/>
              <a:t>对象的方法</a:t>
            </a:r>
            <a:endParaRPr lang="en-US" altLang="zh-CN" dirty="0"/>
          </a:p>
          <a:p>
            <a:pPr lvl="1" eaLnBrk="1" hangingPunct="1"/>
            <a:r>
              <a:rPr lang="zh-CN" altLang="en-US" dirty="0" smtClean="0"/>
              <a:t>创建元素节点：</a:t>
            </a:r>
            <a:r>
              <a:rPr lang="en-US" altLang="zh-CN" dirty="0" err="1" smtClean="0"/>
              <a:t>document.createElement</a:t>
            </a:r>
            <a:r>
              <a:rPr lang="en-US" altLang="zh-CN" dirty="0" smtClean="0"/>
              <a:t>(</a:t>
            </a:r>
            <a:r>
              <a:rPr lang="en-US" altLang="zh-CN" dirty="0" err="1" smtClean="0"/>
              <a:t>tagName</a:t>
            </a:r>
            <a:r>
              <a:rPr lang="en-US" altLang="zh-CN" dirty="0"/>
              <a:t>)</a:t>
            </a:r>
          </a:p>
          <a:p>
            <a:pPr lvl="1" eaLnBrk="1" hangingPunct="1"/>
            <a:r>
              <a:rPr lang="zh-CN" altLang="en-US" dirty="0" smtClean="0"/>
              <a:t>创建文本节点：</a:t>
            </a:r>
            <a:r>
              <a:rPr lang="en-US" altLang="zh-CN" dirty="0" err="1" smtClean="0"/>
              <a:t>document.createTextNode</a:t>
            </a:r>
            <a:r>
              <a:rPr lang="en-US" altLang="zh-CN" dirty="0" smtClean="0"/>
              <a:t>(data</a:t>
            </a:r>
            <a:r>
              <a:rPr lang="en-US" altLang="zh-CN" dirty="0"/>
              <a:t>)</a:t>
            </a:r>
          </a:p>
          <a:p>
            <a:pPr lvl="1" eaLnBrk="1" hangingPunct="1"/>
            <a:r>
              <a:rPr lang="zh-CN" altLang="en-US" dirty="0" smtClean="0"/>
              <a:t>克隆节点：</a:t>
            </a:r>
            <a:r>
              <a:rPr lang="en-US" altLang="zh-CN" dirty="0" err="1" smtClean="0"/>
              <a:t>Node.cloneNode</a:t>
            </a:r>
            <a:r>
              <a:rPr lang="en-US" altLang="zh-CN" dirty="0" smtClean="0"/>
              <a:t>(</a:t>
            </a:r>
            <a:r>
              <a:rPr lang="en-US" altLang="zh-CN" dirty="0" err="1" smtClean="0"/>
              <a:t>boolean</a:t>
            </a:r>
            <a:r>
              <a:rPr lang="en-US" altLang="zh-CN" dirty="0" smtClean="0"/>
              <a:t>)</a:t>
            </a:r>
          </a:p>
          <a:p>
            <a:pPr lvl="2" eaLnBrk="1" hangingPunct="1"/>
            <a:r>
              <a:rPr lang="en-US" altLang="zh-CN" dirty="0" smtClean="0"/>
              <a:t>true</a:t>
            </a:r>
            <a:r>
              <a:rPr lang="zh-CN" altLang="en-US" dirty="0" smtClean="0"/>
              <a:t>的话包含子节点，</a:t>
            </a:r>
            <a:r>
              <a:rPr lang="en-US" altLang="zh-CN" dirty="0" smtClean="0"/>
              <a:t>false</a:t>
            </a:r>
            <a:r>
              <a:rPr lang="zh-CN" altLang="en-US" dirty="0" smtClean="0"/>
              <a:t>不包含</a:t>
            </a:r>
            <a:endParaRPr lang="en-US" altLang="zh-CN" dirty="0" smtClean="0"/>
          </a:p>
          <a:p>
            <a:pPr lvl="2" eaLnBrk="1" hangingPunct="1"/>
            <a:r>
              <a:rPr lang="zh-CN" altLang="en-US" dirty="0" smtClean="0"/>
              <a:t>克隆时不克隆事件处理程序</a:t>
            </a:r>
            <a:endParaRPr lang="en-US" altLang="zh-CN" dirty="0" smtClean="0"/>
          </a:p>
          <a:p>
            <a:pPr lvl="1" eaLnBrk="1" hangingPunct="1"/>
            <a:endParaRPr lang="en-US" altLang="zh-CN" dirty="0" smtClean="0"/>
          </a:p>
          <a:p>
            <a:pPr lvl="1" eaLnBrk="1" hangingPunct="1"/>
            <a:endParaRPr lang="en-US" altLang="zh-CN" dirty="0"/>
          </a:p>
          <a:p>
            <a:pPr lvl="1"/>
            <a:endParaRPr lang="zh-CN" altLang="en-US" dirty="0"/>
          </a:p>
        </p:txBody>
      </p:sp>
    </p:spTree>
    <p:extLst>
      <p:ext uri="{BB962C8B-B14F-4D97-AF65-F5344CB8AC3E}">
        <p14:creationId xmlns:p14="http://schemas.microsoft.com/office/powerpoint/2010/main" val="2315885689"/>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操作文档对象树</a:t>
            </a:r>
          </a:p>
        </p:txBody>
      </p:sp>
      <p:sp>
        <p:nvSpPr>
          <p:cNvPr id="3" name="内容占位符 2"/>
          <p:cNvSpPr>
            <a:spLocks noGrp="1"/>
          </p:cNvSpPr>
          <p:nvPr>
            <p:ph idx="1"/>
          </p:nvPr>
        </p:nvSpPr>
        <p:spPr/>
        <p:txBody>
          <a:bodyPr/>
          <a:lstStyle/>
          <a:p>
            <a:r>
              <a:rPr lang="zh-CN" altLang="en-US" dirty="0" smtClean="0"/>
              <a:t>插入节点对象的方法</a:t>
            </a:r>
            <a:endParaRPr lang="en-US" altLang="zh-CN" dirty="0" smtClean="0"/>
          </a:p>
          <a:p>
            <a:pPr lvl="1" eaLnBrk="1" hangingPunct="1"/>
            <a:r>
              <a:rPr lang="en-US" altLang="zh-CN" dirty="0" err="1" smtClean="0"/>
              <a:t>NodeA.appendChild</a:t>
            </a:r>
            <a:r>
              <a:rPr lang="en-US" altLang="zh-CN" dirty="0" smtClean="0"/>
              <a:t>(</a:t>
            </a:r>
            <a:r>
              <a:rPr lang="en-US" altLang="zh-CN" dirty="0" err="1" smtClean="0"/>
              <a:t>NodeB</a:t>
            </a:r>
            <a:r>
              <a:rPr lang="en-US" altLang="zh-CN" dirty="0" smtClean="0"/>
              <a:t>)</a:t>
            </a:r>
          </a:p>
          <a:p>
            <a:pPr lvl="2" eaLnBrk="1" hangingPunct="1"/>
            <a:r>
              <a:rPr lang="zh-CN" altLang="en-US" dirty="0" smtClean="0"/>
              <a:t>在</a:t>
            </a:r>
            <a:r>
              <a:rPr lang="en-US" altLang="zh-CN" dirty="0" err="1" smtClean="0"/>
              <a:t>NodeA</a:t>
            </a:r>
            <a:r>
              <a:rPr lang="zh-CN" altLang="en-US" dirty="0" smtClean="0"/>
              <a:t>的</a:t>
            </a:r>
            <a:r>
              <a:rPr lang="en-US" altLang="zh-CN" dirty="0" err="1" smtClean="0"/>
              <a:t>childNodes</a:t>
            </a:r>
            <a:r>
              <a:rPr lang="zh-CN" altLang="en-US" dirty="0" smtClean="0"/>
              <a:t>列表末尾添加</a:t>
            </a:r>
            <a:r>
              <a:rPr lang="en-US" altLang="zh-CN" dirty="0" err="1" smtClean="0"/>
              <a:t>NodeB</a:t>
            </a:r>
            <a:endParaRPr lang="en-US" altLang="zh-CN" dirty="0" smtClean="0"/>
          </a:p>
          <a:p>
            <a:pPr lvl="2" eaLnBrk="1" hangingPunct="1"/>
            <a:r>
              <a:rPr lang="zh-CN" altLang="en-US" dirty="0" smtClean="0"/>
              <a:t>返回</a:t>
            </a:r>
            <a:r>
              <a:rPr lang="en-US" altLang="zh-CN" dirty="0" err="1" smtClean="0"/>
              <a:t>NodeB</a:t>
            </a:r>
            <a:endParaRPr lang="en-US" altLang="zh-CN" dirty="0"/>
          </a:p>
          <a:p>
            <a:pPr lvl="1" eaLnBrk="1" hangingPunct="1"/>
            <a:r>
              <a:rPr lang="en-US" altLang="zh-CN" dirty="0" err="1" smtClean="0"/>
              <a:t>NodeA.insertBefore</a:t>
            </a:r>
            <a:r>
              <a:rPr lang="en-US" altLang="zh-CN" dirty="0" smtClean="0"/>
              <a:t>(</a:t>
            </a:r>
            <a:r>
              <a:rPr lang="en-US" altLang="zh-CN" dirty="0" err="1"/>
              <a:t>Node</a:t>
            </a:r>
            <a:r>
              <a:rPr lang="en-US" altLang="zh-CN" dirty="0" err="1" smtClean="0"/>
              <a:t>B</a:t>
            </a:r>
            <a:r>
              <a:rPr lang="en-US" altLang="zh-CN" dirty="0" smtClean="0"/>
              <a:t>,[</a:t>
            </a:r>
            <a:r>
              <a:rPr lang="en-US" altLang="zh-CN" dirty="0" err="1"/>
              <a:t>Node</a:t>
            </a:r>
            <a:r>
              <a:rPr lang="en-US" altLang="zh-CN" dirty="0" err="1" smtClean="0"/>
              <a:t>C</a:t>
            </a:r>
            <a:r>
              <a:rPr lang="en-US" altLang="zh-CN" dirty="0" smtClean="0"/>
              <a:t>])</a:t>
            </a:r>
          </a:p>
          <a:p>
            <a:pPr lvl="2" eaLnBrk="1" hangingPunct="1"/>
            <a:r>
              <a:rPr lang="zh-CN" altLang="en-US" dirty="0" smtClean="0"/>
              <a:t>在</a:t>
            </a:r>
            <a:r>
              <a:rPr lang="en-US" altLang="zh-CN" dirty="0" err="1" smtClean="0"/>
              <a:t>NodeA</a:t>
            </a:r>
            <a:r>
              <a:rPr lang="zh-CN" altLang="en-US" dirty="0"/>
              <a:t>的</a:t>
            </a:r>
            <a:r>
              <a:rPr lang="en-US" altLang="zh-CN" dirty="0" err="1"/>
              <a:t>childNodes</a:t>
            </a:r>
            <a:r>
              <a:rPr lang="zh-CN" altLang="en-US" dirty="0" smtClean="0"/>
              <a:t>列表中</a:t>
            </a:r>
            <a:r>
              <a:rPr lang="en-US" altLang="zh-CN" dirty="0" err="1" smtClean="0"/>
              <a:t>NodeC</a:t>
            </a:r>
            <a:r>
              <a:rPr lang="zh-CN" altLang="en-US" dirty="0" smtClean="0"/>
              <a:t>前插入</a:t>
            </a:r>
            <a:r>
              <a:rPr lang="en-US" altLang="zh-CN" dirty="0" err="1" smtClean="0"/>
              <a:t>NodeB</a:t>
            </a:r>
            <a:endParaRPr lang="en-US" altLang="zh-CN" dirty="0" smtClean="0"/>
          </a:p>
          <a:p>
            <a:pPr lvl="2" eaLnBrk="1" hangingPunct="1"/>
            <a:r>
              <a:rPr lang="zh-CN" altLang="en-US" dirty="0" smtClean="0"/>
              <a:t>如果</a:t>
            </a:r>
            <a:r>
              <a:rPr lang="en-US" altLang="zh-CN" dirty="0" err="1" smtClean="0"/>
              <a:t>NodeC</a:t>
            </a:r>
            <a:r>
              <a:rPr lang="zh-CN" altLang="en-US" dirty="0" smtClean="0"/>
              <a:t>为</a:t>
            </a:r>
            <a:r>
              <a:rPr lang="en-US" altLang="zh-CN" dirty="0" smtClean="0"/>
              <a:t>null</a:t>
            </a:r>
            <a:r>
              <a:rPr lang="zh-CN" altLang="en-US" dirty="0" smtClean="0"/>
              <a:t>，同</a:t>
            </a:r>
            <a:r>
              <a:rPr lang="en-US" altLang="zh-CN" dirty="0" err="1" smtClean="0"/>
              <a:t>appendChild</a:t>
            </a:r>
            <a:r>
              <a:rPr lang="en-US" altLang="zh-CN" dirty="0" smtClean="0"/>
              <a:t>()</a:t>
            </a:r>
          </a:p>
          <a:p>
            <a:pPr lvl="2" eaLnBrk="1" hangingPunct="1"/>
            <a:r>
              <a:rPr lang="zh-CN" altLang="en-US" dirty="0" smtClean="0"/>
              <a:t>返回</a:t>
            </a:r>
            <a:r>
              <a:rPr lang="en-US" altLang="zh-CN" dirty="0" err="1" smtClean="0"/>
              <a:t>NodeB</a:t>
            </a:r>
            <a:endParaRPr lang="en-US" altLang="zh-CN" dirty="0"/>
          </a:p>
          <a:p>
            <a:pPr lvl="1"/>
            <a:r>
              <a:rPr lang="en-US" altLang="zh-CN" dirty="0" smtClean="0">
                <a:hlinkClick r:id="rId2" action="ppaction://hlinkfile"/>
              </a:rPr>
              <a:t>example</a:t>
            </a:r>
            <a:endParaRPr lang="en-US" altLang="zh-CN" dirty="0" smtClean="0"/>
          </a:p>
          <a:p>
            <a:endParaRPr lang="zh-CN" altLang="en-US" dirty="0"/>
          </a:p>
        </p:txBody>
      </p:sp>
    </p:spTree>
    <p:extLst>
      <p:ext uri="{BB962C8B-B14F-4D97-AF65-F5344CB8AC3E}">
        <p14:creationId xmlns:p14="http://schemas.microsoft.com/office/powerpoint/2010/main" val="3026161912"/>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操作文档对象树</a:t>
            </a:r>
          </a:p>
        </p:txBody>
      </p:sp>
      <p:pic>
        <p:nvPicPr>
          <p:cNvPr id="6" name="内容占位符 5"/>
          <p:cNvPicPr>
            <a:picLocks noGrp="1" noChangeAspect="1"/>
          </p:cNvPicPr>
          <p:nvPr>
            <p:ph sz="half" idx="1"/>
          </p:nvPr>
        </p:nvPicPr>
        <p:blipFill>
          <a:blip r:embed="rId2"/>
          <a:stretch>
            <a:fillRect/>
          </a:stretch>
        </p:blipFill>
        <p:spPr>
          <a:xfrm>
            <a:off x="1117600" y="2808564"/>
            <a:ext cx="5080000" cy="2307671"/>
          </a:xfrm>
          <a:prstGeom prst="rect">
            <a:avLst/>
          </a:prstGeom>
        </p:spPr>
      </p:pic>
      <p:pic>
        <p:nvPicPr>
          <p:cNvPr id="7" name="内容占位符 6"/>
          <p:cNvPicPr>
            <a:picLocks noGrp="1" noChangeAspect="1"/>
          </p:cNvPicPr>
          <p:nvPr>
            <p:ph sz="half" idx="2"/>
          </p:nvPr>
        </p:nvPicPr>
        <p:blipFill>
          <a:blip r:embed="rId3"/>
          <a:stretch>
            <a:fillRect/>
          </a:stretch>
        </p:blipFill>
        <p:spPr>
          <a:xfrm>
            <a:off x="6483970" y="1905000"/>
            <a:ext cx="4913660" cy="4114800"/>
          </a:xfrm>
          <a:prstGeom prst="rect">
            <a:avLst/>
          </a:prstGeom>
        </p:spPr>
      </p:pic>
    </p:spTree>
    <p:extLst>
      <p:ext uri="{BB962C8B-B14F-4D97-AF65-F5344CB8AC3E}">
        <p14:creationId xmlns:p14="http://schemas.microsoft.com/office/powerpoint/2010/main" val="69744095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JavaScript </a:t>
            </a:r>
            <a:r>
              <a:rPr lang="en-US" altLang="zh-CN" dirty="0" smtClean="0"/>
              <a:t>API</a:t>
            </a:r>
            <a:r>
              <a:rPr lang="zh-CN" altLang="en-US" dirty="0" smtClean="0"/>
              <a:t>分类</a:t>
            </a:r>
            <a:endParaRPr lang="zh-CN" altLang="en-US" dirty="0"/>
          </a:p>
        </p:txBody>
      </p:sp>
      <p:sp>
        <p:nvSpPr>
          <p:cNvPr id="3" name="内容占位符 2"/>
          <p:cNvSpPr>
            <a:spLocks noGrp="1"/>
          </p:cNvSpPr>
          <p:nvPr>
            <p:ph idx="1"/>
          </p:nvPr>
        </p:nvSpPr>
        <p:spPr/>
        <p:txBody>
          <a:bodyPr/>
          <a:lstStyle/>
          <a:p>
            <a:r>
              <a:rPr lang="zh-CN" altLang="en-US" dirty="0" smtClean="0"/>
              <a:t>引擎提供</a:t>
            </a:r>
            <a:r>
              <a:rPr lang="en-US" altLang="zh-CN" dirty="0" smtClean="0"/>
              <a:t>API</a:t>
            </a:r>
          </a:p>
          <a:p>
            <a:pPr lvl="1"/>
            <a:r>
              <a:rPr lang="en-US" altLang="zh-CN" dirty="0" smtClean="0"/>
              <a:t>ECMA-262</a:t>
            </a:r>
            <a:r>
              <a:rPr lang="zh-CN" altLang="en-US" dirty="0" smtClean="0"/>
              <a:t>规范中定义的内建对象和类型，如</a:t>
            </a:r>
            <a:r>
              <a:rPr lang="en-US" altLang="zh-CN" dirty="0" smtClean="0"/>
              <a:t>Global</a:t>
            </a:r>
            <a:r>
              <a:rPr lang="zh-CN" altLang="en-US" dirty="0" smtClean="0"/>
              <a:t>、</a:t>
            </a:r>
            <a:r>
              <a:rPr lang="en-US" altLang="zh-CN" dirty="0" smtClean="0"/>
              <a:t>String</a:t>
            </a:r>
            <a:r>
              <a:rPr lang="zh-CN" altLang="en-US" dirty="0" smtClean="0"/>
              <a:t>、</a:t>
            </a:r>
            <a:r>
              <a:rPr lang="en-US" altLang="zh-CN" dirty="0" smtClean="0"/>
              <a:t>JSON</a:t>
            </a:r>
            <a:r>
              <a:rPr lang="zh-CN" altLang="en-US" dirty="0" smtClean="0"/>
              <a:t>等</a:t>
            </a:r>
            <a:endParaRPr lang="en-US" altLang="zh-CN" dirty="0" smtClean="0"/>
          </a:p>
          <a:p>
            <a:pPr lvl="1"/>
            <a:r>
              <a:rPr lang="zh-CN" altLang="en-US" dirty="0" smtClean="0"/>
              <a:t>引擎相关原生对象（</a:t>
            </a:r>
            <a:r>
              <a:rPr lang="en-US" altLang="zh-CN" dirty="0" smtClean="0"/>
              <a:t>native object</a:t>
            </a:r>
            <a:r>
              <a:rPr lang="zh-CN" altLang="en-US" dirty="0" smtClean="0"/>
              <a:t>）</a:t>
            </a:r>
            <a:endParaRPr lang="en-US" altLang="zh-CN" dirty="0" smtClean="0"/>
          </a:p>
          <a:p>
            <a:r>
              <a:rPr lang="zh-CN" altLang="en-US" dirty="0" smtClean="0"/>
              <a:t>宿主提供</a:t>
            </a:r>
            <a:r>
              <a:rPr lang="en-US" altLang="zh-CN" dirty="0" smtClean="0"/>
              <a:t>API</a:t>
            </a:r>
          </a:p>
          <a:p>
            <a:pPr lvl="1"/>
            <a:r>
              <a:rPr lang="en-US" altLang="zh-CN" dirty="0" smtClean="0"/>
              <a:t>W3C</a:t>
            </a:r>
            <a:r>
              <a:rPr lang="zh-CN" altLang="en-US" dirty="0" smtClean="0"/>
              <a:t>定义的</a:t>
            </a:r>
            <a:r>
              <a:rPr lang="en-US" altLang="zh-CN" dirty="0" smtClean="0"/>
              <a:t>JavaScript API</a:t>
            </a:r>
            <a:r>
              <a:rPr lang="zh-CN" altLang="en-US" dirty="0" smtClean="0"/>
              <a:t>规范</a:t>
            </a:r>
            <a:endParaRPr lang="en-US" altLang="zh-CN" dirty="0" smtClean="0"/>
          </a:p>
          <a:p>
            <a:pPr lvl="1"/>
            <a:r>
              <a:rPr lang="en-US" altLang="zh-CN" dirty="0" smtClean="0"/>
              <a:t>Shell</a:t>
            </a:r>
            <a:r>
              <a:rPr lang="zh-CN" altLang="en-US" dirty="0"/>
              <a:t>脚本宿主</a:t>
            </a:r>
            <a:r>
              <a:rPr lang="en-US" altLang="zh-CN" dirty="0"/>
              <a:t>WSH</a:t>
            </a:r>
            <a:r>
              <a:rPr lang="zh-CN" altLang="en-US" dirty="0"/>
              <a:t>（</a:t>
            </a:r>
            <a:r>
              <a:rPr lang="en-US" altLang="zh-CN" dirty="0"/>
              <a:t>wscript.exe</a:t>
            </a:r>
            <a:r>
              <a:rPr lang="zh-CN" altLang="en-US" dirty="0"/>
              <a:t>）中提供的</a:t>
            </a:r>
            <a:r>
              <a:rPr lang="en-US" altLang="zh-CN" dirty="0" err="1"/>
              <a:t>Wscript</a:t>
            </a:r>
            <a:r>
              <a:rPr lang="zh-CN" altLang="en-US" dirty="0"/>
              <a:t>等对象</a:t>
            </a:r>
          </a:p>
          <a:p>
            <a:pPr lvl="1"/>
            <a:r>
              <a:rPr lang="zh-CN" altLang="en-US" dirty="0"/>
              <a:t>服务器端脚本宿主</a:t>
            </a:r>
            <a:r>
              <a:rPr lang="en-US" altLang="zh-CN" dirty="0"/>
              <a:t>ASP</a:t>
            </a:r>
            <a:r>
              <a:rPr lang="zh-CN" altLang="en-US" dirty="0"/>
              <a:t>（</a:t>
            </a:r>
            <a:r>
              <a:rPr lang="en-US" altLang="zh-CN" dirty="0"/>
              <a:t>asp.dll</a:t>
            </a:r>
            <a:r>
              <a:rPr lang="zh-CN" altLang="en-US" dirty="0"/>
              <a:t>）中提供的</a:t>
            </a:r>
            <a:r>
              <a:rPr lang="en-US" altLang="zh-CN" dirty="0"/>
              <a:t>Response</a:t>
            </a:r>
            <a:r>
              <a:rPr lang="zh-CN" altLang="en-US" dirty="0"/>
              <a:t>等对象</a:t>
            </a:r>
          </a:p>
          <a:p>
            <a:pPr lvl="1"/>
            <a:endParaRPr lang="en-US" altLang="zh-CN" dirty="0" smtClean="0"/>
          </a:p>
          <a:p>
            <a:endParaRPr lang="zh-CN" altLang="en-US" dirty="0"/>
          </a:p>
        </p:txBody>
      </p:sp>
    </p:spTree>
    <p:extLst>
      <p:ext uri="{BB962C8B-B14F-4D97-AF65-F5344CB8AC3E}">
        <p14:creationId xmlns:p14="http://schemas.microsoft.com/office/powerpoint/2010/main" val="700278446"/>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操作文档对象树</a:t>
            </a:r>
          </a:p>
        </p:txBody>
      </p:sp>
      <p:sp>
        <p:nvSpPr>
          <p:cNvPr id="3" name="内容占位符 2"/>
          <p:cNvSpPr>
            <a:spLocks noGrp="1"/>
          </p:cNvSpPr>
          <p:nvPr>
            <p:ph idx="1"/>
          </p:nvPr>
        </p:nvSpPr>
        <p:spPr/>
        <p:txBody>
          <a:bodyPr/>
          <a:lstStyle/>
          <a:p>
            <a:pPr eaLnBrk="1" hangingPunct="1"/>
            <a:r>
              <a:rPr lang="zh-CN" altLang="en-US" dirty="0"/>
              <a:t>删除节点对象</a:t>
            </a:r>
            <a:r>
              <a:rPr lang="zh-CN" altLang="en-US" dirty="0" smtClean="0"/>
              <a:t>的</a:t>
            </a:r>
            <a:r>
              <a:rPr lang="zh-CN" altLang="en-US" dirty="0"/>
              <a:t>方法</a:t>
            </a:r>
            <a:endParaRPr lang="en-US" altLang="zh-CN" dirty="0"/>
          </a:p>
          <a:p>
            <a:pPr lvl="1" eaLnBrk="1" hangingPunct="1"/>
            <a:r>
              <a:rPr lang="zh-CN" altLang="en-US" dirty="0"/>
              <a:t>先定位到欲删除</a:t>
            </a:r>
            <a:r>
              <a:rPr lang="zh-CN" altLang="en-US" dirty="0" smtClean="0"/>
              <a:t>节点</a:t>
            </a:r>
            <a:r>
              <a:rPr lang="en-US" altLang="zh-CN" dirty="0" err="1" smtClean="0"/>
              <a:t>NodeB</a:t>
            </a:r>
            <a:r>
              <a:rPr lang="zh-CN" altLang="en-US" dirty="0" smtClean="0"/>
              <a:t>的</a:t>
            </a:r>
            <a:r>
              <a:rPr lang="zh-CN" altLang="en-US" dirty="0"/>
              <a:t>父</a:t>
            </a:r>
            <a:r>
              <a:rPr lang="zh-CN" altLang="en-US" dirty="0" smtClean="0"/>
              <a:t>节点</a:t>
            </a:r>
            <a:r>
              <a:rPr lang="en-US" altLang="zh-CN" dirty="0" err="1" smtClean="0"/>
              <a:t>NodeA</a:t>
            </a:r>
            <a:endParaRPr lang="zh-CN" altLang="en-US" dirty="0"/>
          </a:p>
          <a:p>
            <a:pPr lvl="1" eaLnBrk="1" hangingPunct="1"/>
            <a:r>
              <a:rPr lang="en-US" altLang="zh-CN" dirty="0" err="1" smtClean="0"/>
              <a:t>NodeA.removeChild</a:t>
            </a:r>
            <a:r>
              <a:rPr lang="en-US" altLang="zh-CN" dirty="0" smtClean="0"/>
              <a:t>(</a:t>
            </a:r>
            <a:r>
              <a:rPr lang="en-US" altLang="zh-CN" dirty="0" err="1" smtClean="0"/>
              <a:t>NodeB</a:t>
            </a:r>
            <a:r>
              <a:rPr lang="en-US" altLang="zh-CN" dirty="0" smtClean="0"/>
              <a:t>)</a:t>
            </a:r>
            <a:endParaRPr lang="en-US" altLang="zh-CN" dirty="0"/>
          </a:p>
          <a:p>
            <a:pPr lvl="2" eaLnBrk="1" hangingPunct="1"/>
            <a:r>
              <a:rPr lang="zh-CN" altLang="en-US" dirty="0" smtClean="0"/>
              <a:t>将</a:t>
            </a:r>
            <a:r>
              <a:rPr lang="en-US" altLang="zh-CN" dirty="0" err="1" smtClean="0"/>
              <a:t>NodeB</a:t>
            </a:r>
            <a:r>
              <a:rPr lang="zh-CN" altLang="en-US" dirty="0" smtClean="0"/>
              <a:t>从</a:t>
            </a:r>
            <a:r>
              <a:rPr lang="en-US" altLang="zh-CN" dirty="0" err="1" smtClean="0"/>
              <a:t>NodeA</a:t>
            </a:r>
            <a:r>
              <a:rPr lang="zh-CN" altLang="en-US" dirty="0"/>
              <a:t>的</a:t>
            </a:r>
            <a:r>
              <a:rPr lang="en-US" altLang="zh-CN" dirty="0" err="1"/>
              <a:t>childNodes</a:t>
            </a:r>
            <a:r>
              <a:rPr lang="zh-CN" altLang="en-US" dirty="0" smtClean="0"/>
              <a:t>列表中除去</a:t>
            </a:r>
            <a:endParaRPr lang="en-US" altLang="zh-CN" dirty="0" smtClean="0"/>
          </a:p>
          <a:p>
            <a:pPr lvl="2" eaLnBrk="1" hangingPunct="1"/>
            <a:r>
              <a:rPr lang="zh-CN" altLang="en-US" dirty="0" smtClean="0"/>
              <a:t>返回</a:t>
            </a:r>
            <a:r>
              <a:rPr lang="en-US" altLang="zh-CN" dirty="0" err="1" smtClean="0"/>
              <a:t>NodeB</a:t>
            </a:r>
            <a:r>
              <a:rPr lang="zh-CN" altLang="en-US" dirty="0" smtClean="0"/>
              <a:t>，此时</a:t>
            </a:r>
            <a:r>
              <a:rPr lang="en-US" altLang="zh-CN" dirty="0" err="1" smtClean="0"/>
              <a:t>NodeB</a:t>
            </a:r>
            <a:r>
              <a:rPr lang="zh-CN" altLang="en-US" dirty="0" smtClean="0"/>
              <a:t>仍在文档中，可以再次被使用</a:t>
            </a:r>
            <a:endParaRPr lang="en-US" altLang="zh-CN" dirty="0" smtClean="0"/>
          </a:p>
          <a:p>
            <a:pPr lvl="2" eaLnBrk="1" hangingPunct="1"/>
            <a:r>
              <a:rPr lang="zh-CN" altLang="en-US" dirty="0" smtClean="0"/>
              <a:t>可以使用</a:t>
            </a:r>
            <a:r>
              <a:rPr lang="en-US" altLang="zh-CN" dirty="0" err="1" smtClean="0"/>
              <a:t>NodeA.hasChildNodes</a:t>
            </a:r>
            <a:r>
              <a:rPr lang="en-US" altLang="zh-CN" dirty="0" smtClean="0"/>
              <a:t>()</a:t>
            </a:r>
            <a:r>
              <a:rPr lang="zh-CN" altLang="en-US" dirty="0" smtClean="0"/>
              <a:t>辅助判断</a:t>
            </a:r>
            <a:endParaRPr lang="en-US" altLang="zh-CN" dirty="0" smtClean="0"/>
          </a:p>
          <a:p>
            <a:pPr lvl="1" eaLnBrk="1" hangingPunct="1"/>
            <a:r>
              <a:rPr lang="en-US" altLang="zh-CN" dirty="0">
                <a:hlinkClick r:id="rId2" action="ppaction://hlinkfile"/>
              </a:rPr>
              <a:t>example</a:t>
            </a:r>
            <a:endParaRPr lang="en-US" altLang="zh-CN" dirty="0"/>
          </a:p>
          <a:p>
            <a:endParaRPr lang="zh-CN" altLang="en-US" dirty="0"/>
          </a:p>
        </p:txBody>
      </p:sp>
    </p:spTree>
    <p:extLst>
      <p:ext uri="{BB962C8B-B14F-4D97-AF65-F5344CB8AC3E}">
        <p14:creationId xmlns:p14="http://schemas.microsoft.com/office/powerpoint/2010/main" val="1112774157"/>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操作文档对象树</a:t>
            </a:r>
          </a:p>
        </p:txBody>
      </p:sp>
      <p:sp>
        <p:nvSpPr>
          <p:cNvPr id="3" name="内容占位符 2"/>
          <p:cNvSpPr>
            <a:spLocks noGrp="1"/>
          </p:cNvSpPr>
          <p:nvPr>
            <p:ph idx="1"/>
          </p:nvPr>
        </p:nvSpPr>
        <p:spPr/>
        <p:txBody>
          <a:bodyPr/>
          <a:lstStyle/>
          <a:p>
            <a:pPr eaLnBrk="1" hangingPunct="1"/>
            <a:r>
              <a:rPr lang="zh-CN" altLang="en-US" dirty="0"/>
              <a:t>修改节点对象</a:t>
            </a:r>
            <a:r>
              <a:rPr lang="zh-CN" altLang="en-US" dirty="0" smtClean="0"/>
              <a:t>的</a:t>
            </a:r>
            <a:r>
              <a:rPr lang="zh-CN" altLang="en-US" dirty="0"/>
              <a:t>方法</a:t>
            </a:r>
            <a:endParaRPr lang="en-US" altLang="zh-CN" dirty="0"/>
          </a:p>
          <a:p>
            <a:pPr lvl="1" eaLnBrk="1" hangingPunct="1"/>
            <a:r>
              <a:rPr lang="zh-CN" altLang="en-US" dirty="0"/>
              <a:t>先定位到欲修改</a:t>
            </a:r>
            <a:r>
              <a:rPr lang="zh-CN" altLang="en-US" dirty="0" smtClean="0"/>
              <a:t>节点</a:t>
            </a:r>
            <a:r>
              <a:rPr lang="en-US" altLang="zh-CN" dirty="0" err="1" smtClean="0"/>
              <a:t>NodeC</a:t>
            </a:r>
            <a:r>
              <a:rPr lang="zh-CN" altLang="en-US" dirty="0" smtClean="0"/>
              <a:t>的</a:t>
            </a:r>
            <a:r>
              <a:rPr lang="zh-CN" altLang="en-US" dirty="0"/>
              <a:t>父节点</a:t>
            </a:r>
            <a:r>
              <a:rPr lang="en-US" altLang="zh-CN" dirty="0" err="1" smtClean="0"/>
              <a:t>NodeA</a:t>
            </a:r>
            <a:endParaRPr lang="en-US" altLang="zh-CN" dirty="0" smtClean="0"/>
          </a:p>
          <a:p>
            <a:pPr lvl="1" eaLnBrk="1" hangingPunct="1"/>
            <a:r>
              <a:rPr lang="zh-CN" altLang="en-US" dirty="0" smtClean="0"/>
              <a:t>（创建新节点</a:t>
            </a:r>
            <a:r>
              <a:rPr lang="en-US" altLang="zh-CN" dirty="0" err="1" smtClean="0"/>
              <a:t>NodeB</a:t>
            </a:r>
            <a:r>
              <a:rPr lang="zh-CN" altLang="en-US" dirty="0" smtClean="0"/>
              <a:t>）</a:t>
            </a:r>
            <a:endParaRPr lang="zh-CN" altLang="en-US" dirty="0"/>
          </a:p>
          <a:p>
            <a:pPr lvl="1" eaLnBrk="1" hangingPunct="1"/>
            <a:r>
              <a:rPr lang="en-US" altLang="zh-CN" dirty="0" err="1" smtClean="0"/>
              <a:t>NodeA.replaceChild</a:t>
            </a:r>
            <a:r>
              <a:rPr lang="en-US" altLang="zh-CN" dirty="0" smtClean="0"/>
              <a:t>(</a:t>
            </a:r>
            <a:r>
              <a:rPr lang="en-US" altLang="zh-CN" dirty="0" err="1" smtClean="0"/>
              <a:t>NodeB</a:t>
            </a:r>
            <a:r>
              <a:rPr lang="en-US" altLang="zh-CN" dirty="0" smtClean="0"/>
              <a:t>, </a:t>
            </a:r>
            <a:r>
              <a:rPr lang="en-US" altLang="zh-CN" dirty="0" err="1" smtClean="0"/>
              <a:t>NodeC</a:t>
            </a:r>
            <a:r>
              <a:rPr lang="en-US" altLang="zh-CN" dirty="0" smtClean="0"/>
              <a:t>)</a:t>
            </a:r>
          </a:p>
          <a:p>
            <a:pPr lvl="2" eaLnBrk="1" hangingPunct="1"/>
            <a:r>
              <a:rPr lang="zh-CN" altLang="en-US" dirty="0"/>
              <a:t>在</a:t>
            </a:r>
            <a:r>
              <a:rPr lang="en-US" altLang="zh-CN" dirty="0" err="1"/>
              <a:t>NodeA</a:t>
            </a:r>
            <a:r>
              <a:rPr lang="zh-CN" altLang="en-US" dirty="0"/>
              <a:t>的</a:t>
            </a:r>
            <a:r>
              <a:rPr lang="en-US" altLang="zh-CN" dirty="0" err="1"/>
              <a:t>childNodes</a:t>
            </a:r>
            <a:r>
              <a:rPr lang="zh-CN" altLang="en-US" dirty="0"/>
              <a:t>列表中</a:t>
            </a:r>
            <a:r>
              <a:rPr lang="en-US" altLang="zh-CN" dirty="0" err="1" smtClean="0"/>
              <a:t>NodeC</a:t>
            </a:r>
            <a:r>
              <a:rPr lang="zh-CN" altLang="en-US" dirty="0" smtClean="0"/>
              <a:t>用</a:t>
            </a:r>
            <a:r>
              <a:rPr lang="en-US" altLang="zh-CN" dirty="0" err="1" smtClean="0"/>
              <a:t>NodeB</a:t>
            </a:r>
            <a:r>
              <a:rPr lang="zh-CN" altLang="en-US" dirty="0" smtClean="0"/>
              <a:t>替代</a:t>
            </a:r>
            <a:endParaRPr lang="en-US" altLang="zh-CN" dirty="0" smtClean="0"/>
          </a:p>
          <a:p>
            <a:pPr lvl="2" eaLnBrk="1" hangingPunct="1"/>
            <a:r>
              <a:rPr lang="zh-CN" altLang="en-US" dirty="0" smtClean="0"/>
              <a:t>如果</a:t>
            </a:r>
            <a:r>
              <a:rPr lang="en-US" altLang="zh-CN" dirty="0" err="1" smtClean="0"/>
              <a:t>NodeB</a:t>
            </a:r>
            <a:r>
              <a:rPr lang="zh-CN" altLang="en-US" dirty="0" smtClean="0"/>
              <a:t>是文档中现有节点，则将</a:t>
            </a:r>
            <a:r>
              <a:rPr lang="en-US" altLang="zh-CN" dirty="0" err="1" smtClean="0"/>
              <a:t>NodeB</a:t>
            </a:r>
            <a:r>
              <a:rPr lang="zh-CN" altLang="en-US" dirty="0" smtClean="0"/>
              <a:t>从原位置挪到</a:t>
            </a:r>
            <a:r>
              <a:rPr lang="en-US" altLang="zh-CN" dirty="0" err="1" smtClean="0"/>
              <a:t>NodeA</a:t>
            </a:r>
            <a:r>
              <a:rPr lang="zh-CN" altLang="en-US" dirty="0" smtClean="0"/>
              <a:t>子节点位置上</a:t>
            </a:r>
            <a:endParaRPr lang="en-US" altLang="zh-CN" dirty="0" smtClean="0"/>
          </a:p>
          <a:p>
            <a:pPr lvl="1" eaLnBrk="1" hangingPunct="1"/>
            <a:r>
              <a:rPr lang="en-US" altLang="zh-CN" dirty="0">
                <a:hlinkClick r:id="rId2" action="ppaction://hlinkfile"/>
              </a:rPr>
              <a:t>example</a:t>
            </a:r>
            <a:endParaRPr lang="en-US" altLang="zh-CN" dirty="0"/>
          </a:p>
          <a:p>
            <a:endParaRPr lang="zh-CN" altLang="en-US" dirty="0"/>
          </a:p>
        </p:txBody>
      </p:sp>
    </p:spTree>
    <p:extLst>
      <p:ext uri="{BB962C8B-B14F-4D97-AF65-F5344CB8AC3E}">
        <p14:creationId xmlns:p14="http://schemas.microsoft.com/office/powerpoint/2010/main" val="1785704249"/>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操作文本内容</a:t>
            </a:r>
            <a:endParaRPr lang="zh-CN" altLang="en-US" dirty="0"/>
          </a:p>
        </p:txBody>
      </p:sp>
      <p:sp>
        <p:nvSpPr>
          <p:cNvPr id="3" name="内容占位符 2"/>
          <p:cNvSpPr>
            <a:spLocks noGrp="1"/>
          </p:cNvSpPr>
          <p:nvPr>
            <p:ph idx="1"/>
          </p:nvPr>
        </p:nvSpPr>
        <p:spPr/>
        <p:txBody>
          <a:bodyPr/>
          <a:lstStyle/>
          <a:p>
            <a:r>
              <a:rPr lang="zh-CN" altLang="en-US" dirty="0" smtClean="0"/>
              <a:t>文本内容由</a:t>
            </a:r>
            <a:r>
              <a:rPr lang="en-US" altLang="zh-CN" dirty="0" smtClean="0"/>
              <a:t>Text</a:t>
            </a:r>
            <a:r>
              <a:rPr lang="zh-CN" altLang="en-US" dirty="0" smtClean="0"/>
              <a:t>类型节点表示</a:t>
            </a:r>
            <a:endParaRPr lang="en-US" altLang="zh-CN" dirty="0" smtClean="0"/>
          </a:p>
          <a:p>
            <a:pPr lvl="1"/>
            <a:r>
              <a:rPr lang="zh-CN" altLang="en-US" dirty="0" smtClean="0"/>
              <a:t>可以包含转义后的</a:t>
            </a:r>
            <a:r>
              <a:rPr lang="en-US" altLang="zh-CN" dirty="0" smtClean="0"/>
              <a:t>HTML</a:t>
            </a:r>
            <a:r>
              <a:rPr lang="zh-CN" altLang="en-US" dirty="0" smtClean="0"/>
              <a:t>字符，但不能包含</a:t>
            </a:r>
            <a:r>
              <a:rPr lang="en-US" altLang="zh-CN" dirty="0" smtClean="0"/>
              <a:t>HTML</a:t>
            </a:r>
            <a:r>
              <a:rPr lang="zh-CN" altLang="en-US" dirty="0" smtClean="0"/>
              <a:t>代码</a:t>
            </a:r>
            <a:endParaRPr lang="en-US" altLang="zh-CN" dirty="0" smtClean="0"/>
          </a:p>
          <a:p>
            <a:pPr lvl="1"/>
            <a:r>
              <a:rPr lang="zh-CN" altLang="en-US" dirty="0" smtClean="0"/>
              <a:t>除</a:t>
            </a:r>
            <a:r>
              <a:rPr lang="en-US" altLang="zh-CN" dirty="0" err="1" smtClean="0"/>
              <a:t>nodeValue</a:t>
            </a:r>
            <a:r>
              <a:rPr lang="zh-CN" altLang="en-US" dirty="0" smtClean="0"/>
              <a:t>外，可以通过</a:t>
            </a:r>
            <a:r>
              <a:rPr lang="en-US" altLang="zh-CN" dirty="0" smtClean="0"/>
              <a:t>data</a:t>
            </a:r>
            <a:r>
              <a:rPr lang="zh-CN" altLang="en-US" dirty="0" smtClean="0"/>
              <a:t>属性访问文本值</a:t>
            </a:r>
            <a:endParaRPr lang="en-US" altLang="zh-CN" dirty="0" smtClean="0"/>
          </a:p>
          <a:p>
            <a:r>
              <a:rPr lang="zh-CN" altLang="en-US" dirty="0" smtClean="0"/>
              <a:t>特定方法</a:t>
            </a:r>
            <a:endParaRPr lang="en-US" altLang="zh-CN" dirty="0" smtClean="0"/>
          </a:p>
          <a:p>
            <a:pPr lvl="1"/>
            <a:r>
              <a:rPr lang="en-US" altLang="zh-CN" dirty="0" err="1" smtClean="0"/>
              <a:t>appendData</a:t>
            </a:r>
            <a:r>
              <a:rPr lang="en-US" altLang="zh-CN" dirty="0" smtClean="0"/>
              <a:t>(text)</a:t>
            </a:r>
            <a:r>
              <a:rPr lang="zh-CN" altLang="en-US" dirty="0" smtClean="0"/>
              <a:t>、</a:t>
            </a:r>
            <a:r>
              <a:rPr lang="en-US" altLang="zh-CN" dirty="0" err="1" smtClean="0"/>
              <a:t>deleteData</a:t>
            </a:r>
            <a:r>
              <a:rPr lang="en-US" altLang="zh-CN" dirty="0" smtClean="0"/>
              <a:t>(</a:t>
            </a:r>
            <a:r>
              <a:rPr lang="en-US" altLang="zh-CN" dirty="0" err="1" smtClean="0"/>
              <a:t>offset,count</a:t>
            </a:r>
            <a:r>
              <a:rPr lang="en-US" altLang="zh-CN" dirty="0" smtClean="0"/>
              <a:t>)</a:t>
            </a:r>
            <a:r>
              <a:rPr lang="zh-CN" altLang="en-US" dirty="0" smtClean="0"/>
              <a:t>、</a:t>
            </a:r>
            <a:r>
              <a:rPr lang="en-US" altLang="zh-CN" dirty="0" err="1" smtClean="0"/>
              <a:t>insertData</a:t>
            </a:r>
            <a:r>
              <a:rPr lang="en-US" altLang="zh-CN" dirty="0" smtClean="0"/>
              <a:t>(</a:t>
            </a:r>
            <a:r>
              <a:rPr lang="en-US" altLang="zh-CN" dirty="0" err="1" smtClean="0"/>
              <a:t>offset,text</a:t>
            </a:r>
            <a:r>
              <a:rPr lang="en-US" altLang="zh-CN" dirty="0" smtClean="0"/>
              <a:t>)</a:t>
            </a:r>
            <a:r>
              <a:rPr lang="zh-CN" altLang="en-US" dirty="0" smtClean="0"/>
              <a:t>、</a:t>
            </a:r>
            <a:r>
              <a:rPr lang="en-US" altLang="zh-CN" dirty="0" err="1" smtClean="0"/>
              <a:t>replaceData</a:t>
            </a:r>
            <a:r>
              <a:rPr lang="en-US" altLang="zh-CN" dirty="0" smtClean="0"/>
              <a:t>(</a:t>
            </a:r>
            <a:r>
              <a:rPr lang="en-US" altLang="zh-CN" dirty="0" err="1" smtClean="0"/>
              <a:t>offset,count</a:t>
            </a:r>
            <a:r>
              <a:rPr lang="en-US" altLang="zh-CN" dirty="0" smtClean="0"/>
              <a:t>, text)</a:t>
            </a:r>
          </a:p>
          <a:p>
            <a:pPr lvl="1"/>
            <a:r>
              <a:rPr lang="en-US" altLang="zh-CN" dirty="0" err="1" smtClean="0"/>
              <a:t>splitText</a:t>
            </a:r>
            <a:r>
              <a:rPr lang="en-US" altLang="zh-CN" dirty="0" smtClean="0"/>
              <a:t>(offset)</a:t>
            </a:r>
          </a:p>
          <a:p>
            <a:pPr lvl="1"/>
            <a:r>
              <a:rPr lang="en-US" altLang="zh-CN" dirty="0">
                <a:hlinkClick r:id="rId2" action="ppaction://hlinkfile"/>
              </a:rPr>
              <a:t>example</a:t>
            </a:r>
            <a:endParaRPr lang="en-US" altLang="zh-CN" dirty="0" smtClean="0"/>
          </a:p>
        </p:txBody>
      </p:sp>
    </p:spTree>
    <p:extLst>
      <p:ext uri="{BB962C8B-B14F-4D97-AF65-F5344CB8AC3E}">
        <p14:creationId xmlns:p14="http://schemas.microsoft.com/office/powerpoint/2010/main" val="1333112206"/>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操作文本内容</a:t>
            </a:r>
          </a:p>
        </p:txBody>
      </p:sp>
      <p:pic>
        <p:nvPicPr>
          <p:cNvPr id="6" name="内容占位符 5"/>
          <p:cNvPicPr>
            <a:picLocks noGrp="1" noChangeAspect="1"/>
          </p:cNvPicPr>
          <p:nvPr>
            <p:ph sz="half" idx="1"/>
          </p:nvPr>
        </p:nvPicPr>
        <p:blipFill>
          <a:blip r:embed="rId3"/>
          <a:stretch>
            <a:fillRect/>
          </a:stretch>
        </p:blipFill>
        <p:spPr>
          <a:xfrm>
            <a:off x="1117600" y="3243788"/>
            <a:ext cx="5080000" cy="1437224"/>
          </a:xfrm>
          <a:prstGeom prst="rect">
            <a:avLst/>
          </a:prstGeom>
        </p:spPr>
      </p:pic>
      <p:pic>
        <p:nvPicPr>
          <p:cNvPr id="7" name="内容占位符 6"/>
          <p:cNvPicPr>
            <a:picLocks noGrp="1" noChangeAspect="1"/>
          </p:cNvPicPr>
          <p:nvPr>
            <p:ph sz="half" idx="2"/>
          </p:nvPr>
        </p:nvPicPr>
        <p:blipFill>
          <a:blip r:embed="rId4"/>
          <a:stretch>
            <a:fillRect/>
          </a:stretch>
        </p:blipFill>
        <p:spPr>
          <a:xfrm>
            <a:off x="6400800" y="3062551"/>
            <a:ext cx="5080000" cy="1799698"/>
          </a:xfrm>
          <a:prstGeom prst="rect">
            <a:avLst/>
          </a:prstGeom>
        </p:spPr>
      </p:pic>
    </p:spTree>
    <p:extLst>
      <p:ext uri="{BB962C8B-B14F-4D97-AF65-F5344CB8AC3E}">
        <p14:creationId xmlns:p14="http://schemas.microsoft.com/office/powerpoint/2010/main" val="3007036938"/>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操作特性</a:t>
            </a:r>
            <a:endParaRPr lang="zh-CN" altLang="en-US" dirty="0"/>
          </a:p>
        </p:txBody>
      </p:sp>
      <p:sp>
        <p:nvSpPr>
          <p:cNvPr id="3" name="内容占位符 2"/>
          <p:cNvSpPr>
            <a:spLocks noGrp="1"/>
          </p:cNvSpPr>
          <p:nvPr>
            <p:ph idx="1"/>
          </p:nvPr>
        </p:nvSpPr>
        <p:spPr/>
        <p:txBody>
          <a:bodyPr/>
          <a:lstStyle/>
          <a:p>
            <a:r>
              <a:rPr lang="zh-CN" altLang="en-US" dirty="0" smtClean="0"/>
              <a:t>元素特性由</a:t>
            </a:r>
            <a:r>
              <a:rPr lang="en-US" altLang="zh-CN" dirty="0" err="1"/>
              <a:t>Attr</a:t>
            </a:r>
            <a:r>
              <a:rPr lang="zh-CN" altLang="en-US" dirty="0" smtClean="0"/>
              <a:t>类型</a:t>
            </a:r>
            <a:r>
              <a:rPr lang="zh-CN" altLang="en-US" dirty="0"/>
              <a:t>节点</a:t>
            </a:r>
            <a:r>
              <a:rPr lang="zh-CN" altLang="en-US" dirty="0" smtClean="0"/>
              <a:t>表示</a:t>
            </a:r>
            <a:endParaRPr lang="en-US" altLang="zh-CN" dirty="0" smtClean="0"/>
          </a:p>
          <a:p>
            <a:pPr lvl="1"/>
            <a:r>
              <a:rPr lang="en-US" altLang="zh-CN" dirty="0" err="1" smtClean="0"/>
              <a:t>Attr</a:t>
            </a:r>
            <a:r>
              <a:rPr lang="zh-CN" altLang="en-US" dirty="0" smtClean="0"/>
              <a:t>节点不出现在父节点的</a:t>
            </a:r>
            <a:r>
              <a:rPr lang="en-US" altLang="zh-CN" dirty="0" err="1" smtClean="0"/>
              <a:t>childNodes</a:t>
            </a:r>
            <a:r>
              <a:rPr lang="zh-CN" altLang="en-US" dirty="0" smtClean="0"/>
              <a:t>列表中</a:t>
            </a:r>
            <a:endParaRPr lang="en-US" altLang="zh-CN" dirty="0" smtClean="0"/>
          </a:p>
          <a:p>
            <a:pPr lvl="1"/>
            <a:r>
              <a:rPr lang="zh-CN" altLang="en-US" dirty="0" smtClean="0"/>
              <a:t>可以访问其构造函数和原型</a:t>
            </a:r>
            <a:endParaRPr lang="en-US" altLang="zh-CN" dirty="0" smtClean="0"/>
          </a:p>
          <a:p>
            <a:pPr lvl="1"/>
            <a:r>
              <a:rPr lang="zh-CN" altLang="en-US" dirty="0" smtClean="0"/>
              <a:t>具有</a:t>
            </a:r>
            <a:r>
              <a:rPr lang="en-US" altLang="zh-CN" dirty="0" smtClean="0"/>
              <a:t>3</a:t>
            </a:r>
            <a:r>
              <a:rPr lang="zh-CN" altLang="en-US" dirty="0" smtClean="0"/>
              <a:t>个属性</a:t>
            </a:r>
            <a:endParaRPr lang="en-US" altLang="zh-CN" dirty="0" smtClean="0"/>
          </a:p>
          <a:p>
            <a:pPr lvl="2"/>
            <a:r>
              <a:rPr lang="en-US" altLang="zh-CN" dirty="0" smtClean="0"/>
              <a:t>name</a:t>
            </a:r>
            <a:r>
              <a:rPr lang="zh-CN" altLang="en-US" dirty="0" smtClean="0"/>
              <a:t>：相当于</a:t>
            </a:r>
            <a:r>
              <a:rPr lang="en-US" altLang="zh-CN" dirty="0" err="1" smtClean="0"/>
              <a:t>nodeName</a:t>
            </a:r>
            <a:r>
              <a:rPr lang="zh-CN" altLang="en-US" dirty="0" smtClean="0"/>
              <a:t>，特性名称</a:t>
            </a:r>
            <a:endParaRPr lang="en-US" altLang="zh-CN" dirty="0" smtClean="0"/>
          </a:p>
          <a:p>
            <a:pPr lvl="2"/>
            <a:r>
              <a:rPr lang="en-US" altLang="zh-CN" dirty="0" smtClean="0"/>
              <a:t>value</a:t>
            </a:r>
            <a:r>
              <a:rPr lang="zh-CN" altLang="en-US" dirty="0" smtClean="0"/>
              <a:t>：相当于</a:t>
            </a:r>
            <a:r>
              <a:rPr lang="en-US" altLang="zh-CN" dirty="0" err="1" smtClean="0"/>
              <a:t>nodeValue</a:t>
            </a:r>
            <a:r>
              <a:rPr lang="zh-CN" altLang="en-US" dirty="0" smtClean="0"/>
              <a:t>，特性值</a:t>
            </a:r>
            <a:endParaRPr lang="en-US" altLang="zh-CN" dirty="0" smtClean="0"/>
          </a:p>
          <a:p>
            <a:pPr lvl="2"/>
            <a:r>
              <a:rPr lang="en-US" altLang="zh-CN" dirty="0" smtClean="0"/>
              <a:t>specified</a:t>
            </a:r>
            <a:r>
              <a:rPr lang="zh-CN" altLang="en-US" dirty="0" smtClean="0"/>
              <a:t>：用于确定是否是默认特性</a:t>
            </a:r>
            <a:endParaRPr lang="en-US" altLang="zh-CN" dirty="0" smtClean="0"/>
          </a:p>
          <a:p>
            <a:pPr lvl="1"/>
            <a:r>
              <a:rPr lang="en-US" altLang="zh-CN" dirty="0" smtClean="0"/>
              <a:t>document</a:t>
            </a:r>
            <a:r>
              <a:rPr lang="zh-CN" altLang="en-US" dirty="0" smtClean="0"/>
              <a:t>对象的</a:t>
            </a:r>
            <a:r>
              <a:rPr lang="en-US" altLang="zh-CN" dirty="0" err="1" smtClean="0"/>
              <a:t>createAttribute</a:t>
            </a:r>
            <a:r>
              <a:rPr lang="en-US" altLang="zh-CN" dirty="0" smtClean="0"/>
              <a:t>()</a:t>
            </a:r>
            <a:r>
              <a:rPr lang="zh-CN" altLang="en-US" dirty="0" smtClean="0"/>
              <a:t>方法可以创建</a:t>
            </a:r>
            <a:r>
              <a:rPr lang="en-US" altLang="zh-CN" dirty="0" err="1" smtClean="0"/>
              <a:t>Attr</a:t>
            </a:r>
            <a:r>
              <a:rPr lang="zh-CN" altLang="en-US" dirty="0" smtClean="0"/>
              <a:t>节点</a:t>
            </a:r>
            <a:endParaRPr lang="zh-CN" altLang="en-US" dirty="0"/>
          </a:p>
        </p:txBody>
      </p:sp>
    </p:spTree>
    <p:extLst>
      <p:ext uri="{BB962C8B-B14F-4D97-AF65-F5344CB8AC3E}">
        <p14:creationId xmlns:p14="http://schemas.microsoft.com/office/powerpoint/2010/main" val="1051925949"/>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操作特性</a:t>
            </a:r>
            <a:endParaRPr lang="zh-CN" altLang="en-US" dirty="0"/>
          </a:p>
        </p:txBody>
      </p:sp>
      <p:sp>
        <p:nvSpPr>
          <p:cNvPr id="3" name="内容占位符 2"/>
          <p:cNvSpPr>
            <a:spLocks noGrp="1"/>
          </p:cNvSpPr>
          <p:nvPr>
            <p:ph idx="1"/>
          </p:nvPr>
        </p:nvSpPr>
        <p:spPr/>
        <p:txBody>
          <a:bodyPr/>
          <a:lstStyle/>
          <a:p>
            <a:r>
              <a:rPr lang="en-US" altLang="zh-CN" dirty="0" smtClean="0"/>
              <a:t>Element</a:t>
            </a:r>
            <a:r>
              <a:rPr lang="zh-CN" altLang="en-US" dirty="0" smtClean="0"/>
              <a:t>接口中定义了操作特性相关常用属性和方法</a:t>
            </a:r>
            <a:endParaRPr lang="en-US" altLang="zh-CN" dirty="0" smtClean="0"/>
          </a:p>
          <a:p>
            <a:pPr lvl="1"/>
            <a:r>
              <a:rPr lang="en-US" altLang="zh-CN" dirty="0" smtClean="0"/>
              <a:t>attributes</a:t>
            </a:r>
            <a:r>
              <a:rPr lang="zh-CN" altLang="en-US" dirty="0" smtClean="0"/>
              <a:t>属性：包含了元素所有特性的集合</a:t>
            </a:r>
            <a:endParaRPr lang="en-US" altLang="zh-CN" dirty="0" smtClean="0"/>
          </a:p>
          <a:p>
            <a:pPr lvl="2"/>
            <a:r>
              <a:rPr lang="en-US" altLang="zh-CN" dirty="0" err="1" smtClean="0"/>
              <a:t>NamedNodeMap</a:t>
            </a:r>
            <a:r>
              <a:rPr lang="zh-CN" altLang="en-US" dirty="0" smtClean="0"/>
              <a:t>类型，设置了</a:t>
            </a:r>
            <a:r>
              <a:rPr lang="en-US" altLang="zh-CN" dirty="0" err="1" smtClean="0"/>
              <a:t>getNamedItem</a:t>
            </a:r>
            <a:r>
              <a:rPr lang="en-US" altLang="zh-CN" dirty="0" smtClean="0"/>
              <a:t>()</a:t>
            </a:r>
            <a:r>
              <a:rPr lang="zh-CN" altLang="en-US" dirty="0" smtClean="0"/>
              <a:t>、</a:t>
            </a:r>
            <a:r>
              <a:rPr lang="en-US" altLang="zh-CN" dirty="0" err="1" smtClean="0"/>
              <a:t>removeNamedItem</a:t>
            </a:r>
            <a:r>
              <a:rPr lang="en-US" altLang="zh-CN" dirty="0" smtClean="0"/>
              <a:t>()</a:t>
            </a:r>
            <a:r>
              <a:rPr lang="zh-CN" altLang="en-US" dirty="0" smtClean="0"/>
              <a:t>、</a:t>
            </a:r>
            <a:r>
              <a:rPr lang="en-US" altLang="zh-CN" dirty="0" err="1" smtClean="0"/>
              <a:t>setNamedItem</a:t>
            </a:r>
            <a:r>
              <a:rPr lang="en-US" altLang="zh-CN" dirty="0" smtClean="0"/>
              <a:t>()</a:t>
            </a:r>
            <a:r>
              <a:rPr lang="zh-CN" altLang="en-US" dirty="0" smtClean="0"/>
              <a:t>、</a:t>
            </a:r>
            <a:r>
              <a:rPr lang="en-US" altLang="zh-CN" dirty="0" smtClean="0"/>
              <a:t>item()</a:t>
            </a:r>
            <a:r>
              <a:rPr lang="zh-CN" altLang="en-US" dirty="0" smtClean="0"/>
              <a:t>方法</a:t>
            </a:r>
            <a:endParaRPr lang="en-US" altLang="zh-CN" dirty="0" smtClean="0"/>
          </a:p>
          <a:p>
            <a:pPr lvl="2"/>
            <a:r>
              <a:rPr lang="zh-CN" altLang="en-US" dirty="0" smtClean="0"/>
              <a:t>多用于遍历属性</a:t>
            </a:r>
            <a:endParaRPr lang="en-US" altLang="zh-CN" dirty="0" smtClean="0"/>
          </a:p>
          <a:p>
            <a:pPr lvl="1"/>
            <a:r>
              <a:rPr lang="en-US" altLang="zh-CN" dirty="0" err="1" smtClean="0"/>
              <a:t>getAttribute</a:t>
            </a:r>
            <a:r>
              <a:rPr lang="en-US" altLang="zh-CN" dirty="0" smtClean="0"/>
              <a:t>()</a:t>
            </a:r>
            <a:r>
              <a:rPr lang="zh-CN" altLang="en-US" dirty="0" smtClean="0"/>
              <a:t>方法：取得特性值</a:t>
            </a:r>
            <a:endParaRPr lang="en-US" altLang="zh-CN" dirty="0" smtClean="0"/>
          </a:p>
          <a:p>
            <a:pPr lvl="1"/>
            <a:r>
              <a:rPr lang="en-US" altLang="zh-CN" dirty="0" err="1" smtClean="0"/>
              <a:t>setAttribute</a:t>
            </a:r>
            <a:r>
              <a:rPr lang="en-US" altLang="zh-CN" dirty="0" smtClean="0"/>
              <a:t>()</a:t>
            </a:r>
            <a:r>
              <a:rPr lang="zh-CN" altLang="en-US" dirty="0" smtClean="0"/>
              <a:t>方法：设置特性值，特性会变为小写</a:t>
            </a:r>
            <a:endParaRPr lang="en-US" altLang="zh-CN" dirty="0"/>
          </a:p>
          <a:p>
            <a:pPr lvl="1"/>
            <a:r>
              <a:rPr lang="en-US" altLang="zh-CN" dirty="0" err="1" smtClean="0"/>
              <a:t>removeAttribute</a:t>
            </a:r>
            <a:r>
              <a:rPr lang="en-US" altLang="zh-CN" dirty="0" smtClean="0"/>
              <a:t>()</a:t>
            </a:r>
            <a:r>
              <a:rPr lang="zh-CN" altLang="en-US" dirty="0" smtClean="0"/>
              <a:t>方法：移除特性</a:t>
            </a:r>
            <a:endParaRPr lang="en-US" altLang="zh-CN" dirty="0" smtClean="0"/>
          </a:p>
          <a:p>
            <a:pPr lvl="1"/>
            <a:r>
              <a:rPr lang="zh-CN" altLang="en-US" dirty="0" smtClean="0"/>
              <a:t>可以用于所有特性，包括自定义特性，使用特性本来名字，非映射后名字</a:t>
            </a:r>
            <a:endParaRPr lang="zh-CN" altLang="en-US" dirty="0"/>
          </a:p>
        </p:txBody>
      </p:sp>
    </p:spTree>
    <p:extLst>
      <p:ext uri="{BB962C8B-B14F-4D97-AF65-F5344CB8AC3E}">
        <p14:creationId xmlns:p14="http://schemas.microsoft.com/office/powerpoint/2010/main" val="577304077"/>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操作特性</a:t>
            </a:r>
            <a:endParaRPr lang="zh-CN" altLang="en-US" dirty="0"/>
          </a:p>
        </p:txBody>
      </p:sp>
      <p:sp>
        <p:nvSpPr>
          <p:cNvPr id="3" name="内容占位符 2"/>
          <p:cNvSpPr>
            <a:spLocks noGrp="1"/>
          </p:cNvSpPr>
          <p:nvPr>
            <p:ph sz="half" idx="1"/>
          </p:nvPr>
        </p:nvSpPr>
        <p:spPr/>
        <p:txBody>
          <a:bodyPr/>
          <a:lstStyle/>
          <a:p>
            <a:r>
              <a:rPr lang="en-US" altLang="zh-CN" dirty="0" smtClean="0"/>
              <a:t>HTML</a:t>
            </a:r>
            <a:r>
              <a:rPr lang="zh-CN" altLang="en-US" dirty="0" smtClean="0"/>
              <a:t>规范中的元素特性都已被映射</a:t>
            </a:r>
            <a:endParaRPr lang="en-US" altLang="zh-CN" dirty="0" smtClean="0"/>
          </a:p>
          <a:p>
            <a:pPr lvl="1"/>
            <a:r>
              <a:rPr lang="en-US" altLang="zh-CN" dirty="0" smtClean="0"/>
              <a:t>HTML</a:t>
            </a:r>
            <a:r>
              <a:rPr lang="zh-CN" altLang="en-US" dirty="0"/>
              <a:t>特</a:t>
            </a:r>
            <a:r>
              <a:rPr lang="zh-CN" altLang="en-US" dirty="0" smtClean="0"/>
              <a:t>性被映射为</a:t>
            </a:r>
            <a:r>
              <a:rPr lang="en-US" altLang="zh-CN" dirty="0" smtClean="0"/>
              <a:t>JavaScript</a:t>
            </a:r>
            <a:r>
              <a:rPr lang="zh-CN" altLang="en-US" dirty="0" smtClean="0"/>
              <a:t>属性，可以直接读写，相当于</a:t>
            </a:r>
            <a:r>
              <a:rPr lang="en-US" altLang="zh-CN" dirty="0" smtClean="0"/>
              <a:t>get/set</a:t>
            </a:r>
            <a:r>
              <a:rPr lang="zh-CN" altLang="en-US" dirty="0" smtClean="0"/>
              <a:t>方法</a:t>
            </a:r>
            <a:endParaRPr lang="en-US" altLang="zh-CN" dirty="0" smtClean="0"/>
          </a:p>
          <a:p>
            <a:pPr lvl="1"/>
            <a:r>
              <a:rPr lang="en-US" altLang="zh-CN" dirty="0" smtClean="0"/>
              <a:t>style</a:t>
            </a:r>
            <a:r>
              <a:rPr lang="zh-CN" altLang="en-US" dirty="0"/>
              <a:t>特</a:t>
            </a:r>
            <a:r>
              <a:rPr lang="zh-CN" altLang="en-US" dirty="0" smtClean="0"/>
              <a:t>性和类似</a:t>
            </a:r>
            <a:r>
              <a:rPr lang="en-US" altLang="zh-CN" dirty="0" err="1" smtClean="0"/>
              <a:t>onclick</a:t>
            </a:r>
            <a:r>
              <a:rPr lang="zh-CN" altLang="en-US" dirty="0" smtClean="0"/>
              <a:t>这样的事件处理特性直接读取和使用方法获得值不同</a:t>
            </a:r>
            <a:endParaRPr lang="en-US" altLang="zh-CN" dirty="0" smtClean="0"/>
          </a:p>
          <a:p>
            <a:r>
              <a:rPr lang="en-US" altLang="zh-CN" dirty="0">
                <a:hlinkClick r:id="rId3" action="ppaction://hlinkfile"/>
              </a:rPr>
              <a:t>example</a:t>
            </a:r>
            <a:endParaRPr lang="zh-CN" altLang="en-US" dirty="0"/>
          </a:p>
        </p:txBody>
      </p:sp>
      <p:pic>
        <p:nvPicPr>
          <p:cNvPr id="5" name="内容占位符 4"/>
          <p:cNvPicPr>
            <a:picLocks noGrp="1" noChangeAspect="1"/>
          </p:cNvPicPr>
          <p:nvPr>
            <p:ph sz="half" idx="2"/>
          </p:nvPr>
        </p:nvPicPr>
        <p:blipFill>
          <a:blip r:embed="rId4"/>
          <a:stretch>
            <a:fillRect/>
          </a:stretch>
        </p:blipFill>
        <p:spPr>
          <a:xfrm>
            <a:off x="6400800" y="2099865"/>
            <a:ext cx="5080000" cy="3725069"/>
          </a:xfrm>
          <a:prstGeom prst="rect">
            <a:avLst/>
          </a:prstGeom>
        </p:spPr>
      </p:pic>
    </p:spTree>
    <p:extLst>
      <p:ext uri="{BB962C8B-B14F-4D97-AF65-F5344CB8AC3E}">
        <p14:creationId xmlns:p14="http://schemas.microsoft.com/office/powerpoint/2010/main" val="2038920281"/>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操作特性</a:t>
            </a:r>
            <a:endParaRPr lang="zh-CN" altLang="en-US" dirty="0"/>
          </a:p>
        </p:txBody>
      </p:sp>
      <p:sp>
        <p:nvSpPr>
          <p:cNvPr id="3" name="内容占位符 2"/>
          <p:cNvSpPr>
            <a:spLocks noGrp="1"/>
          </p:cNvSpPr>
          <p:nvPr>
            <p:ph sz="half" idx="1"/>
          </p:nvPr>
        </p:nvSpPr>
        <p:spPr/>
        <p:txBody>
          <a:bodyPr/>
          <a:lstStyle/>
          <a:p>
            <a:r>
              <a:rPr lang="zh-CN" altLang="en-US" dirty="0" smtClean="0"/>
              <a:t>类特性的操作</a:t>
            </a:r>
            <a:endParaRPr lang="en-US" altLang="zh-CN" dirty="0" smtClean="0"/>
          </a:p>
          <a:p>
            <a:pPr lvl="1"/>
            <a:r>
              <a:rPr lang="en-US" altLang="zh-CN" dirty="0" smtClean="0"/>
              <a:t>HTML5</a:t>
            </a:r>
            <a:r>
              <a:rPr lang="zh-CN" altLang="en-US" dirty="0" smtClean="0"/>
              <a:t>针对类特性的操作新定义了</a:t>
            </a:r>
            <a:r>
              <a:rPr lang="en-US" altLang="zh-CN" dirty="0" err="1" smtClean="0"/>
              <a:t>DOMTokenList</a:t>
            </a:r>
            <a:r>
              <a:rPr lang="zh-CN" altLang="en-US" dirty="0" smtClean="0"/>
              <a:t>集合类型</a:t>
            </a:r>
            <a:endParaRPr lang="en-US" altLang="zh-CN" dirty="0" smtClean="0"/>
          </a:p>
          <a:p>
            <a:pPr lvl="2"/>
            <a:r>
              <a:rPr lang="zh-CN" altLang="en-US" dirty="0" smtClean="0"/>
              <a:t>提供了</a:t>
            </a:r>
            <a:r>
              <a:rPr lang="en-US" altLang="zh-CN" dirty="0" smtClean="0"/>
              <a:t>item</a:t>
            </a:r>
            <a:r>
              <a:rPr lang="zh-CN" altLang="en-US" dirty="0" smtClean="0"/>
              <a:t>、</a:t>
            </a:r>
            <a:r>
              <a:rPr lang="en-US" altLang="zh-CN" dirty="0" smtClean="0"/>
              <a:t>add</a:t>
            </a:r>
            <a:r>
              <a:rPr lang="zh-CN" altLang="en-US" dirty="0" smtClean="0"/>
              <a:t>、</a:t>
            </a:r>
            <a:r>
              <a:rPr lang="en-US" altLang="zh-CN" dirty="0" smtClean="0"/>
              <a:t>contain</a:t>
            </a:r>
            <a:r>
              <a:rPr lang="zh-CN" altLang="en-US" dirty="0" smtClean="0"/>
              <a:t>、</a:t>
            </a:r>
            <a:r>
              <a:rPr lang="en-US" altLang="zh-CN" dirty="0" smtClean="0"/>
              <a:t>remove</a:t>
            </a:r>
            <a:r>
              <a:rPr lang="zh-CN" altLang="en-US" dirty="0" smtClean="0"/>
              <a:t>、</a:t>
            </a:r>
            <a:r>
              <a:rPr lang="en-US" altLang="zh-CN" dirty="0" smtClean="0"/>
              <a:t>toggle</a:t>
            </a:r>
            <a:r>
              <a:rPr lang="zh-CN" altLang="en-US" dirty="0" smtClean="0"/>
              <a:t>等方法</a:t>
            </a:r>
            <a:endParaRPr lang="en-US" altLang="zh-CN" dirty="0" smtClean="0"/>
          </a:p>
          <a:p>
            <a:pPr lvl="1"/>
            <a:r>
              <a:rPr lang="en-US" altLang="zh-CN" dirty="0" smtClean="0"/>
              <a:t>HTML5</a:t>
            </a:r>
            <a:r>
              <a:rPr lang="zh-CN" altLang="en-US" dirty="0" smtClean="0"/>
              <a:t>为每个元素添加了</a:t>
            </a:r>
            <a:r>
              <a:rPr lang="en-US" altLang="zh-CN" dirty="0" err="1" smtClean="0"/>
              <a:t>classList</a:t>
            </a:r>
            <a:r>
              <a:rPr lang="zh-CN" altLang="en-US" dirty="0" smtClean="0"/>
              <a:t>属性，对应于类名列表</a:t>
            </a:r>
            <a:endParaRPr lang="en-US" altLang="zh-CN" dirty="0" smtClean="0"/>
          </a:p>
          <a:p>
            <a:pPr lvl="1"/>
            <a:r>
              <a:rPr lang="en-US" altLang="zh-CN" dirty="0">
                <a:hlinkClick r:id="rId2" action="ppaction://hlinkfile"/>
              </a:rPr>
              <a:t>example</a:t>
            </a:r>
            <a:endParaRPr lang="zh-CN" altLang="en-US" dirty="0"/>
          </a:p>
        </p:txBody>
      </p:sp>
      <p:pic>
        <p:nvPicPr>
          <p:cNvPr id="5" name="内容占位符 4"/>
          <p:cNvPicPr>
            <a:picLocks noGrp="1" noChangeAspect="1"/>
          </p:cNvPicPr>
          <p:nvPr>
            <p:ph sz="half" idx="2"/>
          </p:nvPr>
        </p:nvPicPr>
        <p:blipFill>
          <a:blip r:embed="rId3"/>
          <a:stretch>
            <a:fillRect/>
          </a:stretch>
        </p:blipFill>
        <p:spPr>
          <a:xfrm>
            <a:off x="6400800" y="2963985"/>
            <a:ext cx="5080000" cy="1996830"/>
          </a:xfrm>
          <a:prstGeom prst="rect">
            <a:avLst/>
          </a:prstGeom>
        </p:spPr>
      </p:pic>
    </p:spTree>
    <p:extLst>
      <p:ext uri="{BB962C8B-B14F-4D97-AF65-F5344CB8AC3E}">
        <p14:creationId xmlns:p14="http://schemas.microsoft.com/office/powerpoint/2010/main" val="2278969405"/>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操作特性</a:t>
            </a:r>
            <a:endParaRPr lang="zh-CN" altLang="en-US" dirty="0"/>
          </a:p>
        </p:txBody>
      </p:sp>
      <p:sp>
        <p:nvSpPr>
          <p:cNvPr id="3" name="内容占位符 2"/>
          <p:cNvSpPr>
            <a:spLocks noGrp="1"/>
          </p:cNvSpPr>
          <p:nvPr>
            <p:ph sz="half" idx="1"/>
          </p:nvPr>
        </p:nvSpPr>
        <p:spPr/>
        <p:txBody>
          <a:bodyPr/>
          <a:lstStyle/>
          <a:p>
            <a:r>
              <a:rPr lang="zh-CN" altLang="en-US" dirty="0" smtClean="0"/>
              <a:t>自定义数据特性</a:t>
            </a:r>
            <a:endParaRPr lang="en-US" altLang="zh-CN" dirty="0" smtClean="0"/>
          </a:p>
          <a:p>
            <a:pPr lvl="1"/>
            <a:r>
              <a:rPr lang="en-US" altLang="zh-CN" dirty="0" smtClean="0"/>
              <a:t>HTML5</a:t>
            </a:r>
            <a:r>
              <a:rPr lang="zh-CN" altLang="en-US" dirty="0" smtClean="0"/>
              <a:t>新增的</a:t>
            </a:r>
            <a:r>
              <a:rPr lang="en-US" altLang="zh-CN" dirty="0" smtClean="0"/>
              <a:t>data-*</a:t>
            </a:r>
            <a:r>
              <a:rPr lang="zh-CN" altLang="en-US" dirty="0" smtClean="0"/>
              <a:t>特性对应的属性</a:t>
            </a:r>
            <a:endParaRPr lang="en-US" altLang="zh-CN" dirty="0" smtClean="0"/>
          </a:p>
          <a:p>
            <a:pPr lvl="1"/>
            <a:r>
              <a:rPr lang="en-US" altLang="zh-CN" dirty="0" smtClean="0"/>
              <a:t>HTML5</a:t>
            </a:r>
            <a:r>
              <a:rPr lang="zh-CN" altLang="en-US" dirty="0" smtClean="0"/>
              <a:t>在元素类型上新定义了</a:t>
            </a:r>
            <a:r>
              <a:rPr lang="en-US" altLang="zh-CN" dirty="0" smtClean="0"/>
              <a:t>dataset</a:t>
            </a:r>
            <a:r>
              <a:rPr lang="zh-CN" altLang="en-US" dirty="0" smtClean="0"/>
              <a:t>属性</a:t>
            </a:r>
            <a:endParaRPr lang="en-US" altLang="zh-CN" dirty="0" smtClean="0"/>
          </a:p>
          <a:p>
            <a:pPr lvl="2"/>
            <a:r>
              <a:rPr lang="zh-CN" altLang="en-US" dirty="0" smtClean="0"/>
              <a:t>集合对象，其每个属性对应于去掉</a:t>
            </a:r>
            <a:r>
              <a:rPr lang="en-US" altLang="zh-CN" dirty="0" smtClean="0"/>
              <a:t>data-</a:t>
            </a:r>
            <a:r>
              <a:rPr lang="zh-CN" altLang="en-US" dirty="0" smtClean="0"/>
              <a:t>前缀的自定义特性，</a:t>
            </a:r>
            <a:r>
              <a:rPr lang="en-US" altLang="zh-CN" dirty="0" err="1" smtClean="0"/>
              <a:t>dataset.x</a:t>
            </a:r>
            <a:r>
              <a:rPr lang="zh-CN" altLang="en-US" dirty="0" smtClean="0"/>
              <a:t>对应于</a:t>
            </a:r>
            <a:r>
              <a:rPr lang="en-US" altLang="zh-CN" dirty="0" smtClean="0"/>
              <a:t>data-x</a:t>
            </a:r>
            <a:r>
              <a:rPr lang="zh-CN" altLang="en-US" dirty="0" smtClean="0"/>
              <a:t>特性</a:t>
            </a:r>
            <a:endParaRPr lang="en-US" altLang="zh-CN" dirty="0" smtClean="0"/>
          </a:p>
          <a:p>
            <a:pPr lvl="2"/>
            <a:r>
              <a:rPr lang="zh-CN" altLang="en-US" dirty="0" smtClean="0"/>
              <a:t>如果是带连字符特性，映射到驼峰命名法属性；如</a:t>
            </a:r>
            <a:r>
              <a:rPr lang="en-US" altLang="zh-CN" dirty="0" smtClean="0"/>
              <a:t>data-student-name</a:t>
            </a:r>
            <a:r>
              <a:rPr lang="zh-CN" altLang="en-US" dirty="0" smtClean="0"/>
              <a:t>映射为</a:t>
            </a:r>
            <a:r>
              <a:rPr lang="en-US" altLang="zh-CN" dirty="0" err="1" smtClean="0"/>
              <a:t>dataset.studentName</a:t>
            </a:r>
            <a:endParaRPr lang="en-US" altLang="zh-CN" dirty="0" smtClean="0"/>
          </a:p>
          <a:p>
            <a:pPr lvl="1"/>
            <a:r>
              <a:rPr lang="en-US" altLang="zh-CN" dirty="0" smtClean="0">
                <a:hlinkClick r:id="rId2" action="ppaction://hlinkfile"/>
              </a:rPr>
              <a:t>example</a:t>
            </a:r>
            <a:endParaRPr lang="zh-CN" altLang="en-US" dirty="0"/>
          </a:p>
        </p:txBody>
      </p:sp>
      <p:pic>
        <p:nvPicPr>
          <p:cNvPr id="5" name="内容占位符 4"/>
          <p:cNvPicPr>
            <a:picLocks noGrp="1" noChangeAspect="1"/>
          </p:cNvPicPr>
          <p:nvPr>
            <p:ph sz="half" idx="2"/>
          </p:nvPr>
        </p:nvPicPr>
        <p:blipFill>
          <a:blip r:embed="rId3"/>
          <a:stretch>
            <a:fillRect/>
          </a:stretch>
        </p:blipFill>
        <p:spPr>
          <a:xfrm>
            <a:off x="6400800" y="3078235"/>
            <a:ext cx="5080000" cy="1768329"/>
          </a:xfrm>
          <a:prstGeom prst="rect">
            <a:avLst/>
          </a:prstGeom>
        </p:spPr>
      </p:pic>
    </p:spTree>
    <p:extLst>
      <p:ext uri="{BB962C8B-B14F-4D97-AF65-F5344CB8AC3E}">
        <p14:creationId xmlns:p14="http://schemas.microsoft.com/office/powerpoint/2010/main" val="2923872494"/>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操作表格</a:t>
            </a:r>
            <a:endParaRPr lang="zh-CN" altLang="en-US" dirty="0"/>
          </a:p>
        </p:txBody>
      </p:sp>
      <p:sp>
        <p:nvSpPr>
          <p:cNvPr id="3" name="内容占位符 2"/>
          <p:cNvSpPr>
            <a:spLocks noGrp="1"/>
          </p:cNvSpPr>
          <p:nvPr>
            <p:ph idx="1"/>
          </p:nvPr>
        </p:nvSpPr>
        <p:spPr/>
        <p:txBody>
          <a:bodyPr/>
          <a:lstStyle/>
          <a:p>
            <a:r>
              <a:rPr lang="zh-CN" altLang="en-US" dirty="0" smtClean="0"/>
              <a:t>因为表格的</a:t>
            </a:r>
            <a:r>
              <a:rPr lang="en-US" altLang="zh-CN" dirty="0" smtClean="0"/>
              <a:t>HTML</a:t>
            </a:r>
            <a:r>
              <a:rPr lang="zh-CN" altLang="en-US" dirty="0" smtClean="0"/>
              <a:t>结构比较复杂，完全用核心</a:t>
            </a:r>
            <a:r>
              <a:rPr lang="en-US" altLang="zh-CN" dirty="0" smtClean="0"/>
              <a:t>DOM</a:t>
            </a:r>
            <a:r>
              <a:rPr lang="zh-CN" altLang="en-US" dirty="0" smtClean="0"/>
              <a:t>操作表格会复杂</a:t>
            </a:r>
            <a:endParaRPr lang="en-US" altLang="zh-CN" dirty="0" smtClean="0"/>
          </a:p>
          <a:p>
            <a:r>
              <a:rPr lang="zh-CN" altLang="en-US" dirty="0" smtClean="0"/>
              <a:t>针对</a:t>
            </a:r>
            <a:r>
              <a:rPr lang="en-US" altLang="zh-CN" dirty="0" smtClean="0"/>
              <a:t>table</a:t>
            </a:r>
            <a:r>
              <a:rPr lang="zh-CN" altLang="en-US" dirty="0" smtClean="0"/>
              <a:t>、</a:t>
            </a:r>
            <a:r>
              <a:rPr lang="en-US" altLang="zh-CN" dirty="0" err="1" smtClean="0"/>
              <a:t>tbody</a:t>
            </a:r>
            <a:r>
              <a:rPr lang="zh-CN" altLang="en-US" dirty="0" smtClean="0"/>
              <a:t>、</a:t>
            </a:r>
            <a:r>
              <a:rPr lang="en-US" altLang="zh-CN" dirty="0" err="1" smtClean="0"/>
              <a:t>tr</a:t>
            </a:r>
            <a:r>
              <a:rPr lang="zh-CN" altLang="en-US" dirty="0" smtClean="0"/>
              <a:t>元素扩展了一些专门属性和方法，如</a:t>
            </a:r>
            <a:r>
              <a:rPr lang="en-US" altLang="zh-CN" dirty="0" err="1" smtClean="0"/>
              <a:t>createRow</a:t>
            </a:r>
            <a:r>
              <a:rPr lang="zh-CN" altLang="en-US" dirty="0" smtClean="0"/>
              <a:t>、</a:t>
            </a:r>
            <a:r>
              <a:rPr lang="en-US" altLang="zh-CN" dirty="0" err="1" smtClean="0"/>
              <a:t>deleteRow</a:t>
            </a:r>
            <a:r>
              <a:rPr lang="zh-CN" altLang="en-US" dirty="0" smtClean="0"/>
              <a:t>、</a:t>
            </a:r>
            <a:r>
              <a:rPr lang="en-US" altLang="zh-CN" dirty="0" err="1" smtClean="0"/>
              <a:t>insertCell</a:t>
            </a:r>
            <a:r>
              <a:rPr lang="zh-CN" altLang="en-US" dirty="0" smtClean="0"/>
              <a:t>、</a:t>
            </a:r>
            <a:r>
              <a:rPr lang="en-US" altLang="zh-CN" dirty="0" err="1" smtClean="0"/>
              <a:t>deleteCell</a:t>
            </a:r>
            <a:r>
              <a:rPr lang="zh-CN" altLang="en-US" dirty="0" smtClean="0"/>
              <a:t>等</a:t>
            </a:r>
            <a:endParaRPr lang="en-US" altLang="zh-CN" dirty="0" smtClean="0"/>
          </a:p>
          <a:p>
            <a:r>
              <a:rPr lang="en-US" altLang="zh-CN" dirty="0">
                <a:hlinkClick r:id="rId2" action="ppaction://hlinkfile"/>
              </a:rPr>
              <a:t>example</a:t>
            </a:r>
            <a:endParaRPr lang="zh-CN" altLang="en-US" dirty="0"/>
          </a:p>
        </p:txBody>
      </p:sp>
    </p:spTree>
    <p:extLst>
      <p:ext uri="{BB962C8B-B14F-4D97-AF65-F5344CB8AC3E}">
        <p14:creationId xmlns:p14="http://schemas.microsoft.com/office/powerpoint/2010/main" val="370623650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JavaScript API</a:t>
            </a:r>
            <a:r>
              <a:rPr lang="zh-CN" altLang="en-US" dirty="0"/>
              <a:t>分类</a:t>
            </a:r>
          </a:p>
        </p:txBody>
      </p:sp>
      <p:sp>
        <p:nvSpPr>
          <p:cNvPr id="3" name="内容占位符 2"/>
          <p:cNvSpPr>
            <a:spLocks noGrp="1"/>
          </p:cNvSpPr>
          <p:nvPr>
            <p:ph idx="1"/>
          </p:nvPr>
        </p:nvSpPr>
        <p:spPr/>
        <p:txBody>
          <a:bodyPr/>
          <a:lstStyle/>
          <a:p>
            <a:r>
              <a:rPr lang="zh-CN" altLang="en-US" dirty="0" smtClean="0"/>
              <a:t>平台提供</a:t>
            </a:r>
            <a:r>
              <a:rPr lang="en-US" altLang="zh-CN" dirty="0" smtClean="0"/>
              <a:t>API</a:t>
            </a:r>
          </a:p>
          <a:p>
            <a:pPr lvl="1"/>
            <a:r>
              <a:rPr lang="zh-CN" altLang="en-US" dirty="0"/>
              <a:t>微软或第三方提供的</a:t>
            </a:r>
            <a:r>
              <a:rPr lang="en-US" altLang="zh-CN" dirty="0"/>
              <a:t>OLE</a:t>
            </a:r>
            <a:r>
              <a:rPr lang="zh-CN" altLang="en-US" dirty="0" smtClean="0"/>
              <a:t>对象</a:t>
            </a:r>
            <a:endParaRPr lang="en-US" altLang="zh-CN" dirty="0" smtClean="0"/>
          </a:p>
          <a:p>
            <a:pPr lvl="1" eaLnBrk="1" hangingPunct="1"/>
            <a:r>
              <a:rPr lang="zh-CN" altLang="en-US" dirty="0"/>
              <a:t>如</a:t>
            </a:r>
            <a:r>
              <a:rPr lang="en-US" altLang="zh-CN" dirty="0"/>
              <a:t>Microsoft Scripting Runtime</a:t>
            </a:r>
            <a:r>
              <a:rPr lang="zh-CN" altLang="en-US" dirty="0"/>
              <a:t>（</a:t>
            </a:r>
            <a:r>
              <a:rPr lang="en-US" altLang="zh-CN" dirty="0"/>
              <a:t>scrrun.dll</a:t>
            </a:r>
            <a:r>
              <a:rPr lang="zh-CN" altLang="en-US" dirty="0"/>
              <a:t>）中提供的各种文件系统对象</a:t>
            </a:r>
            <a:r>
              <a:rPr lang="en-US" altLang="zh-CN" dirty="0" err="1"/>
              <a:t>FileSystemObject</a:t>
            </a:r>
            <a:r>
              <a:rPr lang="zh-CN" altLang="en-US" dirty="0"/>
              <a:t>、</a:t>
            </a:r>
            <a:r>
              <a:rPr lang="en-US" altLang="zh-CN" dirty="0"/>
              <a:t>Folder</a:t>
            </a:r>
            <a:r>
              <a:rPr lang="zh-CN" altLang="en-US" dirty="0"/>
              <a:t>等</a:t>
            </a:r>
          </a:p>
          <a:p>
            <a:pPr lvl="1" eaLnBrk="1" hangingPunct="1"/>
            <a:r>
              <a:rPr lang="zh-CN" altLang="en-US" dirty="0"/>
              <a:t>如</a:t>
            </a:r>
            <a:r>
              <a:rPr lang="en-US" altLang="zh-CN" dirty="0"/>
              <a:t>Windows Script Host Object Model</a:t>
            </a:r>
            <a:r>
              <a:rPr lang="zh-CN" altLang="en-US" dirty="0"/>
              <a:t>（</a:t>
            </a:r>
            <a:r>
              <a:rPr lang="en-US" altLang="zh-CN" dirty="0"/>
              <a:t>wshom.ocx</a:t>
            </a:r>
            <a:r>
              <a:rPr lang="zh-CN" altLang="en-US" dirty="0"/>
              <a:t>）中提供的</a:t>
            </a:r>
            <a:r>
              <a:rPr lang="en-US" altLang="zh-CN" dirty="0"/>
              <a:t>Shell</a:t>
            </a:r>
            <a:r>
              <a:rPr lang="zh-CN" altLang="en-US" dirty="0"/>
              <a:t>、</a:t>
            </a:r>
            <a:r>
              <a:rPr lang="en-US" altLang="zh-CN" dirty="0"/>
              <a:t>Environment</a:t>
            </a:r>
            <a:r>
              <a:rPr lang="zh-CN" altLang="en-US" dirty="0"/>
              <a:t>等对象</a:t>
            </a:r>
          </a:p>
          <a:p>
            <a:pPr lvl="1" eaLnBrk="1" hangingPunct="1"/>
            <a:r>
              <a:rPr lang="zh-CN" altLang="en-US" dirty="0"/>
              <a:t>如</a:t>
            </a:r>
            <a:r>
              <a:rPr lang="en-US" altLang="zh-CN" dirty="0"/>
              <a:t>Office</a:t>
            </a:r>
            <a:r>
              <a:rPr lang="zh-CN" altLang="en-US" dirty="0"/>
              <a:t>套件中（</a:t>
            </a:r>
            <a:r>
              <a:rPr lang="en-US" altLang="zh-CN" dirty="0" err="1"/>
              <a:t>excel.olb</a:t>
            </a:r>
            <a:r>
              <a:rPr lang="zh-CN" altLang="en-US" dirty="0"/>
              <a:t>）提供的</a:t>
            </a:r>
            <a:r>
              <a:rPr lang="en-US" altLang="zh-CN" dirty="0" err="1"/>
              <a:t>excel.application</a:t>
            </a:r>
            <a:r>
              <a:rPr lang="zh-CN" altLang="en-US" dirty="0"/>
              <a:t>等</a:t>
            </a:r>
            <a:r>
              <a:rPr lang="zh-CN" altLang="en-US" dirty="0" smtClean="0"/>
              <a:t>对象</a:t>
            </a:r>
            <a:endParaRPr lang="en-US" altLang="zh-CN" dirty="0" smtClean="0"/>
          </a:p>
          <a:p>
            <a:pPr lvl="1" eaLnBrk="1" hangingPunct="1"/>
            <a:r>
              <a:rPr lang="zh-CN" altLang="en-US" dirty="0"/>
              <a:t>如</a:t>
            </a:r>
            <a:r>
              <a:rPr lang="en-US" altLang="zh-CN" dirty="0"/>
              <a:t>Microsoft</a:t>
            </a:r>
            <a:r>
              <a:rPr lang="zh-CN" altLang="en-US" dirty="0"/>
              <a:t>提供的数据库访问组件</a:t>
            </a:r>
            <a:r>
              <a:rPr lang="en-US" altLang="zh-CN" dirty="0"/>
              <a:t>ADO</a:t>
            </a:r>
            <a:r>
              <a:rPr lang="zh-CN" altLang="en-US" dirty="0" smtClean="0"/>
              <a:t>对象</a:t>
            </a:r>
            <a:endParaRPr lang="zh-CN" altLang="en-US" dirty="0"/>
          </a:p>
          <a:p>
            <a:pPr lvl="1"/>
            <a:endParaRPr lang="zh-CN" altLang="en-US" dirty="0"/>
          </a:p>
        </p:txBody>
      </p:sp>
    </p:spTree>
    <p:extLst>
      <p:ext uri="{BB962C8B-B14F-4D97-AF65-F5344CB8AC3E}">
        <p14:creationId xmlns:p14="http://schemas.microsoft.com/office/powerpoint/2010/main" val="1269096933"/>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操作表格</a:t>
            </a:r>
          </a:p>
        </p:txBody>
      </p:sp>
      <p:pic>
        <p:nvPicPr>
          <p:cNvPr id="6" name="内容占位符 5"/>
          <p:cNvPicPr>
            <a:picLocks noGrp="1" noChangeAspect="1"/>
          </p:cNvPicPr>
          <p:nvPr>
            <p:ph sz="half" idx="1"/>
          </p:nvPr>
        </p:nvPicPr>
        <p:blipFill>
          <a:blip r:embed="rId2"/>
          <a:stretch>
            <a:fillRect/>
          </a:stretch>
        </p:blipFill>
        <p:spPr>
          <a:xfrm>
            <a:off x="1117600" y="2148439"/>
            <a:ext cx="5080000" cy="3627921"/>
          </a:xfrm>
          <a:prstGeom prst="rect">
            <a:avLst/>
          </a:prstGeom>
        </p:spPr>
      </p:pic>
      <p:pic>
        <p:nvPicPr>
          <p:cNvPr id="7" name="内容占位符 6"/>
          <p:cNvPicPr>
            <a:picLocks noGrp="1" noChangeAspect="1"/>
          </p:cNvPicPr>
          <p:nvPr>
            <p:ph sz="half" idx="2"/>
          </p:nvPr>
        </p:nvPicPr>
        <p:blipFill>
          <a:blip r:embed="rId3"/>
          <a:stretch>
            <a:fillRect/>
          </a:stretch>
        </p:blipFill>
        <p:spPr>
          <a:xfrm>
            <a:off x="6400800" y="2701479"/>
            <a:ext cx="5080000" cy="2521842"/>
          </a:xfrm>
          <a:prstGeom prst="rect">
            <a:avLst/>
          </a:prstGeom>
        </p:spPr>
      </p:pic>
    </p:spTree>
    <p:extLst>
      <p:ext uri="{BB962C8B-B14F-4D97-AF65-F5344CB8AC3E}">
        <p14:creationId xmlns:p14="http://schemas.microsoft.com/office/powerpoint/2010/main" val="3322140250"/>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IE4 DOM</a:t>
            </a:r>
            <a:endParaRPr lang="zh-CN" altLang="en-US" dirty="0"/>
          </a:p>
        </p:txBody>
      </p:sp>
      <p:sp>
        <p:nvSpPr>
          <p:cNvPr id="3" name="内容占位符 2"/>
          <p:cNvSpPr>
            <a:spLocks noGrp="1"/>
          </p:cNvSpPr>
          <p:nvPr>
            <p:ph idx="1"/>
          </p:nvPr>
        </p:nvSpPr>
        <p:spPr/>
        <p:txBody>
          <a:bodyPr/>
          <a:lstStyle/>
          <a:p>
            <a:r>
              <a:rPr lang="en-US" altLang="zh-CN" dirty="0" smtClean="0"/>
              <a:t>IE4</a:t>
            </a:r>
            <a:r>
              <a:rPr lang="zh-CN" altLang="en-US" dirty="0" smtClean="0"/>
              <a:t>开始，微软提供了一些不在</a:t>
            </a:r>
            <a:r>
              <a:rPr lang="en-US" altLang="zh-CN" dirty="0" smtClean="0"/>
              <a:t>W3C</a:t>
            </a:r>
            <a:r>
              <a:rPr lang="zh-CN" altLang="en-US" dirty="0" smtClean="0"/>
              <a:t>规范中的属性和方法以增强对</a:t>
            </a:r>
            <a:r>
              <a:rPr lang="en-US" altLang="zh-CN" dirty="0" smtClean="0"/>
              <a:t>DOM</a:t>
            </a:r>
            <a:r>
              <a:rPr lang="zh-CN" altLang="en-US" dirty="0" smtClean="0"/>
              <a:t>文档的操作</a:t>
            </a:r>
            <a:endParaRPr lang="en-US" altLang="zh-CN" dirty="0" smtClean="0"/>
          </a:p>
          <a:p>
            <a:pPr lvl="1"/>
            <a:r>
              <a:rPr lang="en-US" altLang="zh-CN" dirty="0" smtClean="0"/>
              <a:t>IE4</a:t>
            </a:r>
            <a:r>
              <a:rPr lang="zh-CN" altLang="en-US" dirty="0" smtClean="0"/>
              <a:t>及其后版本也对其提供了支持</a:t>
            </a:r>
            <a:endParaRPr lang="en-US" altLang="zh-CN" dirty="0" smtClean="0"/>
          </a:p>
          <a:p>
            <a:pPr lvl="1"/>
            <a:r>
              <a:rPr lang="zh-CN" altLang="en-US" dirty="0" smtClean="0"/>
              <a:t>其中部分被广泛支持的扩展已被纳入</a:t>
            </a:r>
            <a:r>
              <a:rPr lang="en-US" altLang="zh-CN" dirty="0" smtClean="0"/>
              <a:t>HTML5</a:t>
            </a:r>
            <a:r>
              <a:rPr lang="zh-CN" altLang="en-US" dirty="0" smtClean="0"/>
              <a:t>规范，如</a:t>
            </a:r>
            <a:r>
              <a:rPr lang="en-US" altLang="zh-CN" dirty="0" smtClean="0"/>
              <a:t>all</a:t>
            </a:r>
            <a:r>
              <a:rPr lang="zh-CN" altLang="en-US" dirty="0" smtClean="0"/>
              <a:t>、</a:t>
            </a:r>
            <a:r>
              <a:rPr lang="en-US" altLang="zh-CN" dirty="0" err="1" smtClean="0"/>
              <a:t>innerHTML</a:t>
            </a:r>
            <a:r>
              <a:rPr lang="zh-CN" altLang="en-US" dirty="0" smtClean="0"/>
              <a:t>等</a:t>
            </a:r>
            <a:endParaRPr lang="en-US" altLang="zh-CN" dirty="0" smtClean="0"/>
          </a:p>
        </p:txBody>
      </p:sp>
    </p:spTree>
    <p:extLst>
      <p:ext uri="{BB962C8B-B14F-4D97-AF65-F5344CB8AC3E}">
        <p14:creationId xmlns:p14="http://schemas.microsoft.com/office/powerpoint/2010/main" val="3863088788"/>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HTML5</a:t>
            </a:r>
            <a:r>
              <a:rPr lang="zh-CN" altLang="en-US" dirty="0" smtClean="0"/>
              <a:t>扩展</a:t>
            </a:r>
            <a:endParaRPr lang="zh-CN" altLang="en-US" dirty="0"/>
          </a:p>
        </p:txBody>
      </p:sp>
      <p:sp>
        <p:nvSpPr>
          <p:cNvPr id="3" name="内容占位符 2"/>
          <p:cNvSpPr>
            <a:spLocks noGrp="1"/>
          </p:cNvSpPr>
          <p:nvPr>
            <p:ph sz="half" idx="1"/>
          </p:nvPr>
        </p:nvSpPr>
        <p:spPr>
          <a:xfrm>
            <a:off x="1127448" y="1772816"/>
            <a:ext cx="5080000" cy="4114800"/>
          </a:xfrm>
        </p:spPr>
        <p:txBody>
          <a:bodyPr/>
          <a:lstStyle/>
          <a:p>
            <a:r>
              <a:rPr lang="zh-CN" altLang="en-US" dirty="0"/>
              <a:t>元素的</a:t>
            </a:r>
            <a:r>
              <a:rPr lang="en-US" altLang="zh-CN" dirty="0"/>
              <a:t>all</a:t>
            </a:r>
            <a:r>
              <a:rPr lang="zh-CN" altLang="en-US" dirty="0"/>
              <a:t>属性</a:t>
            </a:r>
            <a:endParaRPr lang="en-US" altLang="zh-CN" dirty="0"/>
          </a:p>
          <a:p>
            <a:pPr lvl="1"/>
            <a:r>
              <a:rPr lang="zh-CN" altLang="en-US" dirty="0"/>
              <a:t>元素所有子孙</a:t>
            </a:r>
            <a:r>
              <a:rPr lang="zh-CN" altLang="en-US" dirty="0" smtClean="0"/>
              <a:t>元素节点集合</a:t>
            </a:r>
            <a:endParaRPr lang="en-US" altLang="zh-CN" dirty="0" smtClean="0"/>
          </a:p>
          <a:p>
            <a:pPr lvl="2"/>
            <a:r>
              <a:rPr lang="zh-CN" altLang="en-US" dirty="0"/>
              <a:t>不</a:t>
            </a:r>
            <a:r>
              <a:rPr lang="zh-CN" altLang="en-US" dirty="0" smtClean="0"/>
              <a:t>含文本</a:t>
            </a:r>
            <a:endParaRPr lang="en-US" altLang="zh-CN" dirty="0"/>
          </a:p>
          <a:p>
            <a:pPr lvl="1"/>
            <a:r>
              <a:rPr lang="en-US" altLang="zh-CN" dirty="0" smtClean="0"/>
              <a:t>length</a:t>
            </a:r>
            <a:r>
              <a:rPr lang="zh-CN" altLang="en-US" dirty="0"/>
              <a:t>属性和</a:t>
            </a:r>
            <a:r>
              <a:rPr lang="en-US" altLang="zh-CN" dirty="0"/>
              <a:t>item()</a:t>
            </a:r>
            <a:r>
              <a:rPr lang="zh-CN" altLang="en-US" dirty="0"/>
              <a:t>方法</a:t>
            </a:r>
            <a:endParaRPr lang="en-US" altLang="zh-CN" dirty="0"/>
          </a:p>
          <a:p>
            <a:pPr lvl="1"/>
            <a:r>
              <a:rPr lang="en-US" altLang="zh-CN" dirty="0" err="1"/>
              <a:t>document.all.item</a:t>
            </a:r>
            <a:r>
              <a:rPr lang="en-US" altLang="zh-CN" dirty="0"/>
              <a:t>(</a:t>
            </a:r>
            <a:r>
              <a:rPr lang="zh-CN" altLang="en-US" dirty="0"/>
              <a:t>元素名</a:t>
            </a:r>
            <a:r>
              <a:rPr lang="en-US" altLang="zh-CN" dirty="0"/>
              <a:t>)</a:t>
            </a:r>
            <a:r>
              <a:rPr lang="zh-CN" altLang="en-US" dirty="0"/>
              <a:t>或者</a:t>
            </a:r>
            <a:r>
              <a:rPr lang="en-US" altLang="zh-CN" dirty="0" err="1"/>
              <a:t>document.all</a:t>
            </a:r>
            <a:r>
              <a:rPr lang="en-US" altLang="zh-CN" dirty="0"/>
              <a:t>.</a:t>
            </a:r>
            <a:r>
              <a:rPr lang="zh-CN" altLang="en-US" dirty="0"/>
              <a:t>元素名 是定位到某个对象的通用</a:t>
            </a:r>
            <a:r>
              <a:rPr lang="zh-CN" altLang="en-US" dirty="0" smtClean="0"/>
              <a:t>方法</a:t>
            </a:r>
            <a:endParaRPr lang="en-US" altLang="zh-CN" dirty="0" smtClean="0"/>
          </a:p>
          <a:p>
            <a:pPr lvl="2"/>
            <a:r>
              <a:rPr lang="en-US" altLang="zh-CN" dirty="0" smtClean="0"/>
              <a:t>id</a:t>
            </a:r>
            <a:r>
              <a:rPr lang="zh-CN" altLang="en-US" dirty="0" smtClean="0"/>
              <a:t>和</a:t>
            </a:r>
            <a:r>
              <a:rPr lang="en-US" altLang="zh-CN" dirty="0" smtClean="0"/>
              <a:t>name</a:t>
            </a:r>
            <a:r>
              <a:rPr lang="zh-CN" altLang="en-US" dirty="0" smtClean="0"/>
              <a:t>同名时可能有问题</a:t>
            </a:r>
            <a:endParaRPr lang="en-US" altLang="zh-CN" dirty="0" smtClean="0"/>
          </a:p>
          <a:p>
            <a:pPr lvl="1"/>
            <a:r>
              <a:rPr lang="en-US" altLang="zh-CN" dirty="0" err="1" smtClean="0"/>
              <a:t>document.all.tags</a:t>
            </a:r>
            <a:r>
              <a:rPr lang="en-US" altLang="zh-CN" dirty="0" smtClean="0"/>
              <a:t>(</a:t>
            </a:r>
            <a:r>
              <a:rPr lang="zh-CN" altLang="en-US" dirty="0" smtClean="0"/>
              <a:t>标记名</a:t>
            </a:r>
            <a:r>
              <a:rPr lang="en-US" altLang="zh-CN" dirty="0" smtClean="0"/>
              <a:t>)</a:t>
            </a:r>
            <a:r>
              <a:rPr lang="zh-CN" altLang="en-US" dirty="0" smtClean="0"/>
              <a:t>可以得到元素数组</a:t>
            </a:r>
            <a:endParaRPr lang="en-US" altLang="zh-CN" dirty="0" smtClean="0"/>
          </a:p>
          <a:p>
            <a:pPr lvl="2"/>
            <a:r>
              <a:rPr lang="zh-CN" altLang="en-US" dirty="0" smtClean="0"/>
              <a:t>要使用全大写来引用标记</a:t>
            </a:r>
            <a:endParaRPr lang="en-US" altLang="zh-CN" dirty="0"/>
          </a:p>
          <a:p>
            <a:pPr lvl="1"/>
            <a:r>
              <a:rPr lang="en-US" altLang="zh-CN" dirty="0">
                <a:hlinkClick r:id="rId3" action="ppaction://hlinkfile"/>
              </a:rPr>
              <a:t>example</a:t>
            </a:r>
            <a:endParaRPr lang="zh-CN" altLang="en-US" dirty="0"/>
          </a:p>
          <a:p>
            <a:endParaRPr lang="zh-CN" altLang="en-US" dirty="0"/>
          </a:p>
        </p:txBody>
      </p:sp>
      <p:pic>
        <p:nvPicPr>
          <p:cNvPr id="5" name="内容占位符 4"/>
          <p:cNvPicPr>
            <a:picLocks noGrp="1" noChangeAspect="1"/>
          </p:cNvPicPr>
          <p:nvPr>
            <p:ph sz="half" idx="2"/>
          </p:nvPr>
        </p:nvPicPr>
        <p:blipFill>
          <a:blip r:embed="rId4"/>
          <a:stretch>
            <a:fillRect/>
          </a:stretch>
        </p:blipFill>
        <p:spPr>
          <a:xfrm>
            <a:off x="6456363" y="2979940"/>
            <a:ext cx="5080000" cy="1701396"/>
          </a:xfrm>
          <a:prstGeom prst="rect">
            <a:avLst/>
          </a:prstGeom>
        </p:spPr>
      </p:pic>
    </p:spTree>
    <p:extLst>
      <p:ext uri="{BB962C8B-B14F-4D97-AF65-F5344CB8AC3E}">
        <p14:creationId xmlns:p14="http://schemas.microsoft.com/office/powerpoint/2010/main" val="2824525520"/>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HTML5</a:t>
            </a:r>
            <a:r>
              <a:rPr lang="zh-CN" altLang="en-US" dirty="0"/>
              <a:t>扩展</a:t>
            </a:r>
          </a:p>
        </p:txBody>
      </p:sp>
      <p:sp>
        <p:nvSpPr>
          <p:cNvPr id="3" name="内容占位符 2"/>
          <p:cNvSpPr>
            <a:spLocks noGrp="1"/>
          </p:cNvSpPr>
          <p:nvPr>
            <p:ph sz="half" idx="1"/>
          </p:nvPr>
        </p:nvSpPr>
        <p:spPr/>
        <p:txBody>
          <a:bodyPr/>
          <a:lstStyle/>
          <a:p>
            <a:r>
              <a:rPr lang="zh-CN" altLang="en-US" dirty="0" smtClean="0"/>
              <a:t>元素的动态内容属性</a:t>
            </a:r>
            <a:endParaRPr lang="en-US" altLang="zh-CN" dirty="0" smtClean="0"/>
          </a:p>
          <a:p>
            <a:pPr lvl="1" eaLnBrk="1" hangingPunct="1"/>
            <a:r>
              <a:rPr lang="en-US" altLang="zh-CN" dirty="0" err="1" smtClean="0"/>
              <a:t>innerHTML</a:t>
            </a:r>
            <a:r>
              <a:rPr lang="zh-CN" altLang="en-US" dirty="0" smtClean="0"/>
              <a:t>：动态</a:t>
            </a:r>
            <a:r>
              <a:rPr lang="zh-CN" altLang="en-US" dirty="0"/>
              <a:t>改变某个对象标记中</a:t>
            </a:r>
            <a:r>
              <a:rPr lang="zh-CN" altLang="en-US" dirty="0" smtClean="0"/>
              <a:t>内容</a:t>
            </a:r>
            <a:r>
              <a:rPr lang="zh-CN" altLang="en-US" dirty="0"/>
              <a:t>（</a:t>
            </a:r>
            <a:r>
              <a:rPr lang="zh-CN" altLang="en-US" dirty="0" smtClean="0"/>
              <a:t>不</a:t>
            </a:r>
            <a:r>
              <a:rPr lang="zh-CN" altLang="en-US" dirty="0"/>
              <a:t>连标记</a:t>
            </a:r>
            <a:r>
              <a:rPr lang="zh-CN" altLang="en-US" dirty="0" smtClean="0"/>
              <a:t>本身</a:t>
            </a:r>
            <a:r>
              <a:rPr lang="zh-CN" altLang="en-US" dirty="0"/>
              <a:t>）</a:t>
            </a:r>
            <a:r>
              <a:rPr lang="zh-CN" altLang="en-US" dirty="0" smtClean="0"/>
              <a:t>，可</a:t>
            </a:r>
            <a:r>
              <a:rPr lang="zh-CN" altLang="en-US" dirty="0"/>
              <a:t>包括</a:t>
            </a:r>
            <a:r>
              <a:rPr lang="en-US" altLang="zh-CN" dirty="0" smtClean="0"/>
              <a:t>HTML</a:t>
            </a:r>
          </a:p>
          <a:p>
            <a:pPr lvl="2" eaLnBrk="1" hangingPunct="1"/>
            <a:r>
              <a:rPr lang="zh-CN" altLang="en-US" dirty="0" smtClean="0"/>
              <a:t>一般插入的</a:t>
            </a:r>
            <a:r>
              <a:rPr lang="en-US" altLang="zh-CN" dirty="0" smtClean="0"/>
              <a:t>script</a:t>
            </a:r>
            <a:r>
              <a:rPr lang="zh-CN" altLang="en-US" dirty="0" smtClean="0"/>
              <a:t>和</a:t>
            </a:r>
            <a:r>
              <a:rPr lang="en-US" altLang="zh-CN" dirty="0" smtClean="0"/>
              <a:t>style</a:t>
            </a:r>
            <a:r>
              <a:rPr lang="zh-CN" altLang="en-US" dirty="0" smtClean="0"/>
              <a:t>元素会有问题</a:t>
            </a:r>
            <a:endParaRPr lang="en-US" altLang="zh-CN" dirty="0" smtClean="0"/>
          </a:p>
          <a:p>
            <a:pPr lvl="2" eaLnBrk="1" hangingPunct="1"/>
            <a:r>
              <a:rPr lang="zh-CN" altLang="en-US" dirty="0" smtClean="0"/>
              <a:t>效率很高，被广泛支持</a:t>
            </a:r>
            <a:endParaRPr lang="en-US" altLang="zh-CN" dirty="0"/>
          </a:p>
          <a:p>
            <a:pPr lvl="1" eaLnBrk="1" hangingPunct="1"/>
            <a:r>
              <a:rPr lang="en-US" altLang="zh-CN" dirty="0" err="1" smtClean="0"/>
              <a:t>innerText</a:t>
            </a:r>
            <a:r>
              <a:rPr lang="zh-CN" altLang="en-US" dirty="0" smtClean="0"/>
              <a:t>：动态</a:t>
            </a:r>
            <a:r>
              <a:rPr lang="zh-CN" altLang="en-US" dirty="0"/>
              <a:t>改变某个对象标记中文本</a:t>
            </a:r>
            <a:r>
              <a:rPr lang="zh-CN" altLang="en-US" dirty="0" smtClean="0"/>
              <a:t>内容（不</a:t>
            </a:r>
            <a:r>
              <a:rPr lang="zh-CN" altLang="en-US" dirty="0"/>
              <a:t>连标记</a:t>
            </a:r>
            <a:r>
              <a:rPr lang="zh-CN" altLang="en-US" dirty="0" smtClean="0"/>
              <a:t>本身）</a:t>
            </a:r>
            <a:endParaRPr lang="en-US" altLang="zh-CN" dirty="0" smtClean="0"/>
          </a:p>
          <a:p>
            <a:pPr lvl="1" eaLnBrk="1" hangingPunct="1"/>
            <a:r>
              <a:rPr lang="en-US" altLang="zh-CN" dirty="0">
                <a:hlinkClick r:id="rId3" action="ppaction://hlinkfile"/>
              </a:rPr>
              <a:t>example</a:t>
            </a:r>
            <a:endParaRPr lang="en-US" altLang="zh-CN" dirty="0" smtClean="0"/>
          </a:p>
          <a:p>
            <a:pPr lvl="1" eaLnBrk="1" hangingPunct="1"/>
            <a:endParaRPr lang="en-US" altLang="zh-CN" dirty="0"/>
          </a:p>
          <a:p>
            <a:pPr lvl="1"/>
            <a:endParaRPr lang="zh-CN" altLang="en-US" dirty="0"/>
          </a:p>
        </p:txBody>
      </p:sp>
      <p:pic>
        <p:nvPicPr>
          <p:cNvPr id="5" name="内容占位符 4"/>
          <p:cNvPicPr>
            <a:picLocks noGrp="1" noChangeAspect="1"/>
          </p:cNvPicPr>
          <p:nvPr>
            <p:ph sz="half" idx="2"/>
          </p:nvPr>
        </p:nvPicPr>
        <p:blipFill>
          <a:blip r:embed="rId4"/>
          <a:stretch>
            <a:fillRect/>
          </a:stretch>
        </p:blipFill>
        <p:spPr>
          <a:xfrm>
            <a:off x="6400800" y="2502997"/>
            <a:ext cx="5080000" cy="2918806"/>
          </a:xfrm>
          <a:prstGeom prst="rect">
            <a:avLst/>
          </a:prstGeom>
        </p:spPr>
      </p:pic>
    </p:spTree>
    <p:extLst>
      <p:ext uri="{BB962C8B-B14F-4D97-AF65-F5344CB8AC3E}">
        <p14:creationId xmlns:p14="http://schemas.microsoft.com/office/powerpoint/2010/main" val="697492978"/>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HTML5</a:t>
            </a:r>
            <a:r>
              <a:rPr lang="zh-CN" altLang="en-US" dirty="0"/>
              <a:t>扩展</a:t>
            </a:r>
          </a:p>
        </p:txBody>
      </p:sp>
      <p:sp>
        <p:nvSpPr>
          <p:cNvPr id="3" name="内容占位符 2"/>
          <p:cNvSpPr>
            <a:spLocks noGrp="1"/>
          </p:cNvSpPr>
          <p:nvPr>
            <p:ph sz="half" idx="1"/>
          </p:nvPr>
        </p:nvSpPr>
        <p:spPr/>
        <p:txBody>
          <a:bodyPr/>
          <a:lstStyle/>
          <a:p>
            <a:r>
              <a:rPr lang="zh-CN" altLang="en-US" dirty="0"/>
              <a:t>元素的动态内容属性</a:t>
            </a:r>
            <a:endParaRPr lang="en-US" altLang="zh-CN" dirty="0"/>
          </a:p>
          <a:p>
            <a:pPr lvl="1" eaLnBrk="1" hangingPunct="1"/>
            <a:r>
              <a:rPr lang="en-US" altLang="zh-CN" dirty="0" err="1"/>
              <a:t>outerHTML</a:t>
            </a:r>
            <a:r>
              <a:rPr lang="zh-CN" altLang="en-US" dirty="0"/>
              <a:t>：动态改变某个对象标记中内容（连标记本身），可包括</a:t>
            </a:r>
            <a:r>
              <a:rPr lang="en-US" altLang="zh-CN" dirty="0"/>
              <a:t>HTML</a:t>
            </a:r>
          </a:p>
          <a:p>
            <a:pPr lvl="1" eaLnBrk="1" hangingPunct="1"/>
            <a:r>
              <a:rPr lang="en-US" altLang="zh-CN" dirty="0" err="1"/>
              <a:t>outerText</a:t>
            </a:r>
            <a:r>
              <a:rPr lang="zh-CN" altLang="en-US" dirty="0"/>
              <a:t>：动态改变某个对象标记中文本内容（连标记本身</a:t>
            </a:r>
            <a:r>
              <a:rPr lang="zh-CN" altLang="en-US" dirty="0" smtClean="0"/>
              <a:t>）</a:t>
            </a:r>
            <a:endParaRPr lang="en-US" altLang="zh-CN" dirty="0" smtClean="0"/>
          </a:p>
          <a:p>
            <a:pPr lvl="1" eaLnBrk="1" hangingPunct="1"/>
            <a:r>
              <a:rPr lang="en-US" altLang="zh-CN" dirty="0" smtClean="0">
                <a:hlinkClick r:id="rId2" action="ppaction://hlinkfile"/>
              </a:rPr>
              <a:t>example</a:t>
            </a:r>
            <a:endParaRPr lang="en-US" altLang="zh-CN" dirty="0"/>
          </a:p>
        </p:txBody>
      </p:sp>
      <p:pic>
        <p:nvPicPr>
          <p:cNvPr id="5" name="内容占位符 4"/>
          <p:cNvPicPr>
            <a:picLocks noGrp="1" noChangeAspect="1"/>
          </p:cNvPicPr>
          <p:nvPr>
            <p:ph sz="half" idx="2"/>
          </p:nvPr>
        </p:nvPicPr>
        <p:blipFill>
          <a:blip r:embed="rId3"/>
          <a:stretch>
            <a:fillRect/>
          </a:stretch>
        </p:blipFill>
        <p:spPr>
          <a:xfrm>
            <a:off x="6400800" y="2872108"/>
            <a:ext cx="5080000" cy="2180584"/>
          </a:xfrm>
          <a:prstGeom prst="rect">
            <a:avLst/>
          </a:prstGeom>
        </p:spPr>
      </p:pic>
    </p:spTree>
    <p:extLst>
      <p:ext uri="{BB962C8B-B14F-4D97-AF65-F5344CB8AC3E}">
        <p14:creationId xmlns:p14="http://schemas.microsoft.com/office/powerpoint/2010/main" val="2557358683"/>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HTML5</a:t>
            </a:r>
            <a:r>
              <a:rPr lang="zh-CN" altLang="en-US" dirty="0"/>
              <a:t>扩展</a:t>
            </a:r>
          </a:p>
        </p:txBody>
      </p:sp>
      <p:sp>
        <p:nvSpPr>
          <p:cNvPr id="3" name="内容占位符 2"/>
          <p:cNvSpPr>
            <a:spLocks noGrp="1"/>
          </p:cNvSpPr>
          <p:nvPr>
            <p:ph sz="half" idx="1"/>
          </p:nvPr>
        </p:nvSpPr>
        <p:spPr/>
        <p:txBody>
          <a:bodyPr/>
          <a:lstStyle/>
          <a:p>
            <a:r>
              <a:rPr lang="zh-CN" altLang="en-US" dirty="0"/>
              <a:t>元素的动态</a:t>
            </a:r>
            <a:r>
              <a:rPr lang="zh-CN" altLang="en-US" dirty="0" smtClean="0"/>
              <a:t>内容方法</a:t>
            </a:r>
            <a:endParaRPr lang="en-US" altLang="zh-CN" dirty="0" smtClean="0"/>
          </a:p>
          <a:p>
            <a:pPr lvl="1"/>
            <a:r>
              <a:rPr lang="en-US" altLang="zh-CN" dirty="0" err="1"/>
              <a:t>insertAdjacentHTML</a:t>
            </a:r>
            <a:r>
              <a:rPr lang="en-US" altLang="zh-CN" dirty="0" smtClean="0"/>
              <a:t>()</a:t>
            </a:r>
            <a:r>
              <a:rPr lang="zh-CN" altLang="en-US" dirty="0" smtClean="0"/>
              <a:t>：在</a:t>
            </a:r>
            <a:r>
              <a:rPr lang="zh-CN" altLang="en-US" dirty="0"/>
              <a:t>页面中动态插入新的</a:t>
            </a:r>
            <a:r>
              <a:rPr lang="en-US" altLang="zh-CN" dirty="0"/>
              <a:t>HTML</a:t>
            </a:r>
          </a:p>
          <a:p>
            <a:pPr lvl="1"/>
            <a:r>
              <a:rPr lang="en-US" altLang="zh-CN" dirty="0" err="1"/>
              <a:t>insertAdjacentText</a:t>
            </a:r>
            <a:r>
              <a:rPr lang="en-US" altLang="zh-CN" dirty="0" smtClean="0"/>
              <a:t>()</a:t>
            </a:r>
            <a:r>
              <a:rPr lang="zh-CN" altLang="en-US" dirty="0" smtClean="0"/>
              <a:t>：在</a:t>
            </a:r>
            <a:r>
              <a:rPr lang="zh-CN" altLang="en-US" dirty="0"/>
              <a:t>页面中动态插入新的</a:t>
            </a:r>
            <a:r>
              <a:rPr lang="zh-CN" altLang="en-US" dirty="0" smtClean="0"/>
              <a:t>文本</a:t>
            </a:r>
            <a:endParaRPr lang="en-US" altLang="zh-CN" dirty="0" smtClean="0"/>
          </a:p>
          <a:p>
            <a:pPr lvl="1"/>
            <a:r>
              <a:rPr lang="en-US" altLang="zh-CN" dirty="0">
                <a:hlinkClick r:id="rId2" action="ppaction://hlinkfile"/>
              </a:rPr>
              <a:t>example</a:t>
            </a:r>
            <a:endParaRPr lang="zh-CN" altLang="en-US" dirty="0"/>
          </a:p>
          <a:p>
            <a:pPr lvl="1"/>
            <a:endParaRPr lang="zh-CN" altLang="en-US" dirty="0"/>
          </a:p>
        </p:txBody>
      </p:sp>
      <p:pic>
        <p:nvPicPr>
          <p:cNvPr id="5" name="内容占位符 4"/>
          <p:cNvPicPr>
            <a:picLocks noGrp="1" noChangeAspect="1"/>
          </p:cNvPicPr>
          <p:nvPr>
            <p:ph sz="half" idx="2"/>
          </p:nvPr>
        </p:nvPicPr>
        <p:blipFill>
          <a:blip r:embed="rId3"/>
          <a:stretch>
            <a:fillRect/>
          </a:stretch>
        </p:blipFill>
        <p:spPr>
          <a:xfrm>
            <a:off x="6400800" y="2535143"/>
            <a:ext cx="5080000" cy="2854514"/>
          </a:xfrm>
          <a:prstGeom prst="rect">
            <a:avLst/>
          </a:prstGeom>
        </p:spPr>
      </p:pic>
    </p:spTree>
    <p:extLst>
      <p:ext uri="{BB962C8B-B14F-4D97-AF65-F5344CB8AC3E}">
        <p14:creationId xmlns:p14="http://schemas.microsoft.com/office/powerpoint/2010/main" val="4285453369"/>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IE4 </a:t>
            </a:r>
            <a:r>
              <a:rPr lang="en-US" altLang="zh-CN" dirty="0" smtClean="0"/>
              <a:t>DOM</a:t>
            </a:r>
            <a:r>
              <a:rPr lang="zh-CN" altLang="en-US" dirty="0" smtClean="0"/>
              <a:t>遗留扩展</a:t>
            </a:r>
            <a:endParaRPr lang="zh-CN" altLang="en-US" dirty="0"/>
          </a:p>
        </p:txBody>
      </p:sp>
      <p:sp>
        <p:nvSpPr>
          <p:cNvPr id="3" name="内容占位符 2"/>
          <p:cNvSpPr>
            <a:spLocks noGrp="1"/>
          </p:cNvSpPr>
          <p:nvPr>
            <p:ph sz="half" idx="1"/>
          </p:nvPr>
        </p:nvSpPr>
        <p:spPr/>
        <p:txBody>
          <a:bodyPr/>
          <a:lstStyle/>
          <a:p>
            <a:r>
              <a:rPr lang="zh-CN" altLang="en-US" dirty="0" smtClean="0"/>
              <a:t>元素的</a:t>
            </a:r>
            <a:r>
              <a:rPr lang="en-US" altLang="zh-CN" dirty="0" smtClean="0"/>
              <a:t>children</a:t>
            </a:r>
            <a:r>
              <a:rPr lang="zh-CN" altLang="en-US" dirty="0" smtClean="0"/>
              <a:t>属性</a:t>
            </a:r>
            <a:endParaRPr lang="en-US" altLang="zh-CN" dirty="0" smtClean="0"/>
          </a:p>
          <a:p>
            <a:pPr lvl="1"/>
            <a:r>
              <a:rPr lang="zh-CN" altLang="en-US" dirty="0" smtClean="0"/>
              <a:t>相当于</a:t>
            </a:r>
            <a:r>
              <a:rPr lang="en-US" altLang="zh-CN" dirty="0" err="1" smtClean="0"/>
              <a:t>childNodes</a:t>
            </a:r>
            <a:r>
              <a:rPr lang="zh-CN" altLang="en-US" dirty="0" smtClean="0"/>
              <a:t>属性，但不把文本串看作子节点</a:t>
            </a:r>
            <a:endParaRPr lang="en-US" altLang="zh-CN" dirty="0" smtClean="0"/>
          </a:p>
          <a:p>
            <a:pPr lvl="1"/>
            <a:r>
              <a:rPr lang="zh-CN" altLang="en-US" dirty="0" smtClean="0"/>
              <a:t>主流浏览器已都支持</a:t>
            </a:r>
            <a:endParaRPr lang="en-US" altLang="zh-CN" dirty="0" smtClean="0"/>
          </a:p>
          <a:p>
            <a:pPr lvl="1"/>
            <a:r>
              <a:rPr lang="en-US" altLang="zh-CN" dirty="0" smtClean="0">
                <a:hlinkClick r:id="rId3" action="ppaction://hlinkfile"/>
              </a:rPr>
              <a:t>example</a:t>
            </a:r>
            <a:endParaRPr lang="en-US" altLang="zh-CN" dirty="0" smtClean="0"/>
          </a:p>
        </p:txBody>
      </p:sp>
      <p:pic>
        <p:nvPicPr>
          <p:cNvPr id="5" name="内容占位符 4"/>
          <p:cNvPicPr>
            <a:picLocks noGrp="1" noChangeAspect="1"/>
          </p:cNvPicPr>
          <p:nvPr>
            <p:ph sz="half" idx="2"/>
          </p:nvPr>
        </p:nvPicPr>
        <p:blipFill>
          <a:blip r:embed="rId4"/>
          <a:stretch>
            <a:fillRect/>
          </a:stretch>
        </p:blipFill>
        <p:spPr>
          <a:xfrm>
            <a:off x="6400800" y="2951104"/>
            <a:ext cx="5080000" cy="2022592"/>
          </a:xfrm>
          <a:prstGeom prst="rect">
            <a:avLst/>
          </a:prstGeom>
        </p:spPr>
      </p:pic>
    </p:spTree>
    <p:extLst>
      <p:ext uri="{BB962C8B-B14F-4D97-AF65-F5344CB8AC3E}">
        <p14:creationId xmlns:p14="http://schemas.microsoft.com/office/powerpoint/2010/main" val="4071915932"/>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IE4 DOM</a:t>
            </a:r>
            <a:r>
              <a:rPr lang="zh-CN" altLang="en-US" dirty="0"/>
              <a:t>遗留扩展</a:t>
            </a:r>
          </a:p>
        </p:txBody>
      </p:sp>
      <p:sp>
        <p:nvSpPr>
          <p:cNvPr id="4" name="内容占位符 3"/>
          <p:cNvSpPr>
            <a:spLocks noGrp="1"/>
          </p:cNvSpPr>
          <p:nvPr>
            <p:ph sz="half" idx="1"/>
          </p:nvPr>
        </p:nvSpPr>
        <p:spPr/>
        <p:txBody>
          <a:bodyPr/>
          <a:lstStyle/>
          <a:p>
            <a:r>
              <a:rPr lang="zh-CN" altLang="en-US" dirty="0"/>
              <a:t>元素的</a:t>
            </a:r>
            <a:r>
              <a:rPr lang="en-US" altLang="zh-CN" dirty="0"/>
              <a:t>contains()</a:t>
            </a:r>
            <a:r>
              <a:rPr lang="zh-CN" altLang="en-US" dirty="0"/>
              <a:t>方法</a:t>
            </a:r>
            <a:endParaRPr lang="en-US" altLang="zh-CN" dirty="0"/>
          </a:p>
          <a:p>
            <a:pPr lvl="1"/>
            <a:r>
              <a:rPr lang="zh-CN" altLang="en-US" dirty="0"/>
              <a:t>用于判断某个节点是否给定节点的后代</a:t>
            </a:r>
            <a:endParaRPr lang="en-US" altLang="zh-CN" dirty="0"/>
          </a:p>
          <a:p>
            <a:pPr lvl="1"/>
            <a:r>
              <a:rPr lang="en-US" altLang="zh-CN" dirty="0">
                <a:hlinkClick r:id="rId2" action="ppaction://hlinkfile"/>
              </a:rPr>
              <a:t>example</a:t>
            </a:r>
            <a:endParaRPr lang="zh-CN" altLang="en-US" dirty="0"/>
          </a:p>
          <a:p>
            <a:endParaRPr lang="zh-CN" altLang="en-US" dirty="0"/>
          </a:p>
        </p:txBody>
      </p:sp>
      <p:pic>
        <p:nvPicPr>
          <p:cNvPr id="6" name="内容占位符 5"/>
          <p:cNvPicPr>
            <a:picLocks noGrp="1" noChangeAspect="1"/>
          </p:cNvPicPr>
          <p:nvPr>
            <p:ph sz="half" idx="2"/>
          </p:nvPr>
        </p:nvPicPr>
        <p:blipFill>
          <a:blip r:embed="rId3"/>
          <a:stretch>
            <a:fillRect/>
          </a:stretch>
        </p:blipFill>
        <p:spPr>
          <a:xfrm>
            <a:off x="6400800" y="2700276"/>
            <a:ext cx="5080000" cy="2524248"/>
          </a:xfrm>
          <a:prstGeom prst="rect">
            <a:avLst/>
          </a:prstGeom>
        </p:spPr>
      </p:pic>
    </p:spTree>
    <p:extLst>
      <p:ext uri="{BB962C8B-B14F-4D97-AF65-F5344CB8AC3E}">
        <p14:creationId xmlns:p14="http://schemas.microsoft.com/office/powerpoint/2010/main" val="59406281"/>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0500" name="Rectangle 4"/>
          <p:cNvSpPr>
            <a:spLocks noGrp="1" noChangeArrowheads="1"/>
          </p:cNvSpPr>
          <p:nvPr>
            <p:ph type="ctrTitle"/>
          </p:nvPr>
        </p:nvSpPr>
        <p:spPr/>
        <p:txBody>
          <a:bodyPr/>
          <a:lstStyle/>
          <a:p>
            <a:r>
              <a:rPr lang="en-US" altLang="zh-CN" dirty="0"/>
              <a:t>Part V</a:t>
            </a:r>
          </a:p>
        </p:txBody>
      </p:sp>
      <p:sp>
        <p:nvSpPr>
          <p:cNvPr id="1130501" name="Rectangle 5" descr="Rectangle: Click to edit Master text styles&#10;Second level&#10;Third level&#10;Fourth level&#10;Fifth level"/>
          <p:cNvSpPr>
            <a:spLocks noGrp="1" noChangeArrowheads="1"/>
          </p:cNvSpPr>
          <p:nvPr>
            <p:ph type="subTitle" idx="1"/>
          </p:nvPr>
        </p:nvSpPr>
        <p:spPr/>
        <p:txBody>
          <a:bodyPr/>
          <a:lstStyle/>
          <a:p>
            <a:r>
              <a:rPr lang="zh-CN" altLang="en-US" dirty="0" smtClean="0"/>
              <a:t>事件</a:t>
            </a:r>
            <a:endParaRPr lang="en-US" altLang="zh-CN" dirty="0"/>
          </a:p>
        </p:txBody>
      </p:sp>
    </p:spTree>
    <p:extLst>
      <p:ext uri="{BB962C8B-B14F-4D97-AF65-F5344CB8AC3E}">
        <p14:creationId xmlns:p14="http://schemas.microsoft.com/office/powerpoint/2010/main" val="1441936368"/>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事件简介</a:t>
            </a:r>
            <a:endParaRPr lang="zh-CN" altLang="en-US" dirty="0"/>
          </a:p>
        </p:txBody>
      </p:sp>
      <p:sp>
        <p:nvSpPr>
          <p:cNvPr id="3" name="内容占位符 2"/>
          <p:cNvSpPr>
            <a:spLocks noGrp="1"/>
          </p:cNvSpPr>
          <p:nvPr>
            <p:ph idx="1"/>
          </p:nvPr>
        </p:nvSpPr>
        <p:spPr/>
        <p:txBody>
          <a:bodyPr/>
          <a:lstStyle/>
          <a:p>
            <a:r>
              <a:rPr lang="zh-CN" altLang="en-US" dirty="0" smtClean="0"/>
              <a:t>事件是指文档或浏览器窗口中发生的某些特定交互瞬间</a:t>
            </a:r>
            <a:endParaRPr lang="en-US" altLang="zh-CN" dirty="0" smtClean="0"/>
          </a:p>
          <a:p>
            <a:pPr lvl="1"/>
            <a:r>
              <a:rPr lang="zh-CN" altLang="en-US" dirty="0" smtClean="0"/>
              <a:t>事件往往是通过用户操作直接或间接发生的</a:t>
            </a:r>
            <a:endParaRPr lang="en-US" altLang="zh-CN" dirty="0" smtClean="0"/>
          </a:p>
          <a:p>
            <a:pPr lvl="1"/>
            <a:r>
              <a:rPr lang="zh-CN" altLang="en-US" dirty="0"/>
              <a:t>事件处理</a:t>
            </a:r>
            <a:r>
              <a:rPr lang="zh-CN" altLang="en-US" dirty="0" smtClean="0"/>
              <a:t>是</a:t>
            </a:r>
            <a:r>
              <a:rPr lang="en-US" altLang="zh-CN" dirty="0" smtClean="0"/>
              <a:t>Web</a:t>
            </a:r>
            <a:r>
              <a:rPr lang="zh-CN" altLang="en-US" dirty="0" smtClean="0"/>
              <a:t>应用与</a:t>
            </a:r>
            <a:r>
              <a:rPr lang="zh-CN" altLang="en-US" dirty="0"/>
              <a:t>客户交互的</a:t>
            </a:r>
            <a:r>
              <a:rPr lang="zh-CN" altLang="en-US" dirty="0" smtClean="0"/>
              <a:t>基础</a:t>
            </a:r>
            <a:endParaRPr lang="en-US" altLang="zh-CN" dirty="0" smtClean="0"/>
          </a:p>
        </p:txBody>
      </p:sp>
    </p:spTree>
    <p:extLst>
      <p:ext uri="{BB962C8B-B14F-4D97-AF65-F5344CB8AC3E}">
        <p14:creationId xmlns:p14="http://schemas.microsoft.com/office/powerpoint/2010/main" val="947681881"/>
      </p:ext>
    </p:extLst>
  </p:cSld>
  <p:clrMapOvr>
    <a:masterClrMapping/>
  </p:clrMapOvr>
  <p:timing>
    <p:tnLst>
      <p:par>
        <p:cTn id="1" dur="indefinite" restart="never" nodeType="tmRoot"/>
      </p:par>
    </p:tnLst>
  </p:timing>
</p:sld>
</file>

<file path=ppt/theme/theme1.xml><?xml version="1.0" encoding="utf-8"?>
<a:theme xmlns:a="http://schemas.openxmlformats.org/drawingml/2006/main" name="Blueprint">
  <a:themeElements>
    <a:clrScheme name="Blueprint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Blueprint">
      <a:majorFont>
        <a:latin typeface="Arial"/>
        <a:ea typeface="宋体"/>
        <a:cs typeface=""/>
      </a:majorFont>
      <a:minorFont>
        <a:latin typeface="Tahoma"/>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zh-CN" altLang="en-US" sz="1800" b="0" i="0" u="none" strike="noStrike" cap="none" normalizeH="0" baseline="0" smtClean="0">
            <a:ln>
              <a:noFill/>
            </a:ln>
            <a:solidFill>
              <a:schemeClr val="tx1"/>
            </a:solidFill>
            <a:effectLst/>
            <a:latin typeface="Arial"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zh-CN" altLang="en-US" sz="1800" b="0" i="0" u="none" strike="noStrike" cap="none" normalizeH="0" baseline="0" smtClean="0">
            <a:ln>
              <a:noFill/>
            </a:ln>
            <a:solidFill>
              <a:schemeClr val="tx1"/>
            </a:solidFill>
            <a:effectLst/>
            <a:latin typeface="Arial" charset="0"/>
            <a:ea typeface="宋体" pitchFamily="2" charset="-122"/>
          </a:defRPr>
        </a:defPPr>
      </a:lstStyle>
    </a:lnDef>
  </a:objectDefaults>
  <a:extraClrSchemeLst>
    <a:extraClrScheme>
      <a:clrScheme name="Blueprint 1">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
      <a:clrScheme name="Blueprint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Blueprint 3">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4D4D4"/>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Blueprint 4">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4AF5D"/>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Blueprint 5">
        <a:dk1>
          <a:srgbClr val="000000"/>
        </a:dk1>
        <a:lt1>
          <a:srgbClr val="FFFFFF"/>
        </a:lt1>
        <a:dk2>
          <a:srgbClr val="003366"/>
        </a:dk2>
        <a:lt2>
          <a:srgbClr val="CCFFCC"/>
        </a:lt2>
        <a:accent1>
          <a:srgbClr val="006699"/>
        </a:accent1>
        <a:accent2>
          <a:srgbClr val="009999"/>
        </a:accent2>
        <a:accent3>
          <a:srgbClr val="AAADB8"/>
        </a:accent3>
        <a:accent4>
          <a:srgbClr val="DADADA"/>
        </a:accent4>
        <a:accent5>
          <a:srgbClr val="AAB8CA"/>
        </a:accent5>
        <a:accent6>
          <a:srgbClr val="008A8A"/>
        </a:accent6>
        <a:hlink>
          <a:srgbClr val="0099CC"/>
        </a:hlink>
        <a:folHlink>
          <a:srgbClr val="00458A"/>
        </a:folHlink>
      </a:clrScheme>
      <a:clrMap bg1="dk2" tx1="lt1" bg2="dk1" tx2="lt2" accent1="accent1" accent2="accent2" accent3="accent3" accent4="accent4" accent5="accent5" accent6="accent6" hlink="hlink" folHlink="folHlink"/>
    </a:extraClrScheme>
    <a:extraClrScheme>
      <a:clrScheme name="Blueprint 6">
        <a:dk1>
          <a:srgbClr val="000000"/>
        </a:dk1>
        <a:lt1>
          <a:srgbClr val="FFFFFF"/>
        </a:lt1>
        <a:dk2>
          <a:srgbClr val="004A48"/>
        </a:dk2>
        <a:lt2>
          <a:srgbClr val="33CCCC"/>
        </a:lt2>
        <a:accent1>
          <a:srgbClr val="006699"/>
        </a:accent1>
        <a:accent2>
          <a:srgbClr val="009999"/>
        </a:accent2>
        <a:accent3>
          <a:srgbClr val="AAB1B1"/>
        </a:accent3>
        <a:accent4>
          <a:srgbClr val="DADADA"/>
        </a:accent4>
        <a:accent5>
          <a:srgbClr val="AAB8CA"/>
        </a:accent5>
        <a:accent6>
          <a:srgbClr val="008A8A"/>
        </a:accent6>
        <a:hlink>
          <a:srgbClr val="00CC99"/>
        </a:hlink>
        <a:folHlink>
          <a:srgbClr val="006666"/>
        </a:folHlink>
      </a:clrScheme>
      <a:clrMap bg1="dk2" tx1="lt1" bg2="dk1" tx2="lt2" accent1="accent1" accent2="accent2" accent3="accent3" accent4="accent4" accent5="accent5" accent6="accent6" hlink="hlink" folHlink="folHlink"/>
    </a:extraClrScheme>
    <a:extraClrScheme>
      <a:clrScheme name="Blueprint 7">
        <a:dk1>
          <a:srgbClr val="000000"/>
        </a:dk1>
        <a:lt1>
          <a:srgbClr val="FFFFFF"/>
        </a:lt1>
        <a:dk2>
          <a:srgbClr val="333300"/>
        </a:dk2>
        <a:lt2>
          <a:srgbClr val="FFFFCC"/>
        </a:lt2>
        <a:accent1>
          <a:srgbClr val="CC9900"/>
        </a:accent1>
        <a:accent2>
          <a:srgbClr val="CC6600"/>
        </a:accent2>
        <a:accent3>
          <a:srgbClr val="ADADAA"/>
        </a:accent3>
        <a:accent4>
          <a:srgbClr val="DADADA"/>
        </a:accent4>
        <a:accent5>
          <a:srgbClr val="E2CAAA"/>
        </a:accent5>
        <a:accent6>
          <a:srgbClr val="B95C00"/>
        </a:accent6>
        <a:hlink>
          <a:srgbClr val="808000"/>
        </a:hlink>
        <a:folHlink>
          <a:srgbClr val="525000"/>
        </a:folHlink>
      </a:clrScheme>
      <a:clrMap bg1="dk2" tx1="lt1" bg2="dk1" tx2="lt2" accent1="accent1" accent2="accent2" accent3="accent3" accent4="accent4" accent5="accent5" accent6="accent6" hlink="hlink" folHlink="folHlink"/>
    </a:extraClrScheme>
    <a:extraClrScheme>
      <a:clrScheme name="Blueprint 8">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3"/>
        </a:accent5>
        <a:accent6>
          <a:srgbClr val="73B0B5"/>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44606</TotalTime>
  <Words>9651</Words>
  <Application>Microsoft Office PowerPoint</Application>
  <PresentationFormat>宽屏</PresentationFormat>
  <Paragraphs>1357</Paragraphs>
  <Slides>208</Slides>
  <Notes>62</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208</vt:i4>
      </vt:variant>
    </vt:vector>
  </HeadingPairs>
  <TitlesOfParts>
    <vt:vector size="215" baseType="lpstr">
      <vt:lpstr>华文行楷</vt:lpstr>
      <vt:lpstr>宋体</vt:lpstr>
      <vt:lpstr>Arial</vt:lpstr>
      <vt:lpstr>Tahoma</vt:lpstr>
      <vt:lpstr>Times New Roman</vt:lpstr>
      <vt:lpstr>Wingdings</vt:lpstr>
      <vt:lpstr>Blueprint</vt:lpstr>
      <vt:lpstr>Outstanding Ability of Software Development</vt:lpstr>
      <vt:lpstr>Lecture 7</vt:lpstr>
      <vt:lpstr>知识脉络</vt:lpstr>
      <vt:lpstr>Part I</vt:lpstr>
      <vt:lpstr>What is API?</vt:lpstr>
      <vt:lpstr>What is API?</vt:lpstr>
      <vt:lpstr>JavaScript API</vt:lpstr>
      <vt:lpstr>JavaScript API分类</vt:lpstr>
      <vt:lpstr>JavaScript API分类</vt:lpstr>
      <vt:lpstr>JavaScript API分类</vt:lpstr>
      <vt:lpstr>JavaScript API分类</vt:lpstr>
      <vt:lpstr>W3C JavaScript API</vt:lpstr>
      <vt:lpstr>W3C JavaScript API</vt:lpstr>
      <vt:lpstr>客户端应用核心对象</vt:lpstr>
      <vt:lpstr>客户端应用核心对象</vt:lpstr>
      <vt:lpstr>Part II</vt:lpstr>
      <vt:lpstr>BOM简介</vt:lpstr>
      <vt:lpstr>window对象</vt:lpstr>
      <vt:lpstr>window对象</vt:lpstr>
      <vt:lpstr>window对象</vt:lpstr>
      <vt:lpstr>window对象</vt:lpstr>
      <vt:lpstr>window对象</vt:lpstr>
      <vt:lpstr>window对象</vt:lpstr>
      <vt:lpstr>window对象</vt:lpstr>
      <vt:lpstr>window对象</vt:lpstr>
      <vt:lpstr>window对象</vt:lpstr>
      <vt:lpstr>window对象</vt:lpstr>
      <vt:lpstr>window对象</vt:lpstr>
      <vt:lpstr>window对象</vt:lpstr>
      <vt:lpstr>navigator对象</vt:lpstr>
      <vt:lpstr>navigator对象</vt:lpstr>
      <vt:lpstr>screen对象</vt:lpstr>
      <vt:lpstr>location对象</vt:lpstr>
      <vt:lpstr>location对象</vt:lpstr>
      <vt:lpstr>history对象</vt:lpstr>
      <vt:lpstr>Part III</vt:lpstr>
      <vt:lpstr>兼容性问题</vt:lpstr>
      <vt:lpstr>兼容性解决思路</vt:lpstr>
      <vt:lpstr>能力检测</vt:lpstr>
      <vt:lpstr>怪癖检测</vt:lpstr>
      <vt:lpstr>浏览器检测</vt:lpstr>
      <vt:lpstr>Part IV</vt:lpstr>
      <vt:lpstr>DOM简介</vt:lpstr>
      <vt:lpstr>DOM简介</vt:lpstr>
      <vt:lpstr>DOM简介</vt:lpstr>
      <vt:lpstr>DOM简介</vt:lpstr>
      <vt:lpstr>DOM简介</vt:lpstr>
      <vt:lpstr>DOM工作原理</vt:lpstr>
      <vt:lpstr>DOM工作原理</vt:lpstr>
      <vt:lpstr>DOM工作原理</vt:lpstr>
      <vt:lpstr>DOM工作原理</vt:lpstr>
      <vt:lpstr>DOM优缺点</vt:lpstr>
      <vt:lpstr>DOM0</vt:lpstr>
      <vt:lpstr>DOM0</vt:lpstr>
      <vt:lpstr>DOM0</vt:lpstr>
      <vt:lpstr>DOM0</vt:lpstr>
      <vt:lpstr>DOM0</vt:lpstr>
      <vt:lpstr>DOM0</vt:lpstr>
      <vt:lpstr>W3C DOM</vt:lpstr>
      <vt:lpstr>W3C DOM</vt:lpstr>
      <vt:lpstr>W3C DOM</vt:lpstr>
      <vt:lpstr>Node</vt:lpstr>
      <vt:lpstr>Node</vt:lpstr>
      <vt:lpstr>Node</vt:lpstr>
      <vt:lpstr>DOM HTML</vt:lpstr>
      <vt:lpstr>元素定位</vt:lpstr>
      <vt:lpstr>元素定位</vt:lpstr>
      <vt:lpstr>元素定位</vt:lpstr>
      <vt:lpstr>元素定位</vt:lpstr>
      <vt:lpstr>元素定位</vt:lpstr>
      <vt:lpstr>元素定位</vt:lpstr>
      <vt:lpstr>元素定位</vt:lpstr>
      <vt:lpstr>元素定位</vt:lpstr>
      <vt:lpstr>元素定位</vt:lpstr>
      <vt:lpstr>元素定位</vt:lpstr>
      <vt:lpstr>元素定位</vt:lpstr>
      <vt:lpstr>操作文档对象树</vt:lpstr>
      <vt:lpstr>操作文档对象树</vt:lpstr>
      <vt:lpstr>操作文档对象树</vt:lpstr>
      <vt:lpstr>操作文档对象树</vt:lpstr>
      <vt:lpstr>操作文档对象树</vt:lpstr>
      <vt:lpstr>操作文本内容</vt:lpstr>
      <vt:lpstr>操作文本内容</vt:lpstr>
      <vt:lpstr>操作特性</vt:lpstr>
      <vt:lpstr>操作特性</vt:lpstr>
      <vt:lpstr>操作特性</vt:lpstr>
      <vt:lpstr>操作特性</vt:lpstr>
      <vt:lpstr>操作特性</vt:lpstr>
      <vt:lpstr>操作表格</vt:lpstr>
      <vt:lpstr>操作表格</vt:lpstr>
      <vt:lpstr>IE4 DOM</vt:lpstr>
      <vt:lpstr>HTML5扩展</vt:lpstr>
      <vt:lpstr>HTML5扩展</vt:lpstr>
      <vt:lpstr>HTML5扩展</vt:lpstr>
      <vt:lpstr>HTML5扩展</vt:lpstr>
      <vt:lpstr>IE4 DOM遗留扩展</vt:lpstr>
      <vt:lpstr>IE4 DOM遗留扩展</vt:lpstr>
      <vt:lpstr>Part V</vt:lpstr>
      <vt:lpstr>事件简介</vt:lpstr>
      <vt:lpstr>事件简介</vt:lpstr>
      <vt:lpstr>事件流机制</vt:lpstr>
      <vt:lpstr>事件流机制</vt:lpstr>
      <vt:lpstr>事件流机制</vt:lpstr>
      <vt:lpstr>事件处理器</vt:lpstr>
      <vt:lpstr>HTML方式</vt:lpstr>
      <vt:lpstr>HTML方式</vt:lpstr>
      <vt:lpstr>DOM0方式</vt:lpstr>
      <vt:lpstr>DOM0方式</vt:lpstr>
      <vt:lpstr>IE高级模型</vt:lpstr>
      <vt:lpstr>W3C模型</vt:lpstr>
      <vt:lpstr>W3C模型</vt:lpstr>
      <vt:lpstr>不同模型的对比</vt:lpstr>
      <vt:lpstr>不同模型的对比</vt:lpstr>
      <vt:lpstr>显式调用事件处理器</vt:lpstr>
      <vt:lpstr>事件对象</vt:lpstr>
      <vt:lpstr>事件对象</vt:lpstr>
      <vt:lpstr>事件对象</vt:lpstr>
      <vt:lpstr>事件对象</vt:lpstr>
      <vt:lpstr>事件流处理</vt:lpstr>
      <vt:lpstr>事件流处理</vt:lpstr>
      <vt:lpstr>事件流处理</vt:lpstr>
      <vt:lpstr>默认行为</vt:lpstr>
      <vt:lpstr>默认行为</vt:lpstr>
      <vt:lpstr>默认行为</vt:lpstr>
      <vt:lpstr>默认行为</vt:lpstr>
      <vt:lpstr>默认行为</vt:lpstr>
      <vt:lpstr>默认行为</vt:lpstr>
      <vt:lpstr>事件元素</vt:lpstr>
      <vt:lpstr>事件元素</vt:lpstr>
      <vt:lpstr>事件类型</vt:lpstr>
      <vt:lpstr>鼠标事件</vt:lpstr>
      <vt:lpstr>HTML事件</vt:lpstr>
      <vt:lpstr>HTML事件</vt:lpstr>
      <vt:lpstr>HTML事件</vt:lpstr>
      <vt:lpstr>专有事件</vt:lpstr>
      <vt:lpstr>事件模拟</vt:lpstr>
      <vt:lpstr>事件模拟</vt:lpstr>
      <vt:lpstr>Part VI</vt:lpstr>
      <vt:lpstr>修改元素样式</vt:lpstr>
      <vt:lpstr>修改内嵌样式</vt:lpstr>
      <vt:lpstr>修改内嵌样式</vt:lpstr>
      <vt:lpstr>修改内嵌样式</vt:lpstr>
      <vt:lpstr>修改内嵌样式</vt:lpstr>
      <vt:lpstr>修改内嵌样式</vt:lpstr>
      <vt:lpstr>修改内嵌样式</vt:lpstr>
      <vt:lpstr>修改整个样式单</vt:lpstr>
      <vt:lpstr>修改整个样式单</vt:lpstr>
      <vt:lpstr>修改整个样式单</vt:lpstr>
      <vt:lpstr>修改整个样式单</vt:lpstr>
      <vt:lpstr>修改整个样式单</vt:lpstr>
      <vt:lpstr>修改整个样式单</vt:lpstr>
      <vt:lpstr>修改元素id或class</vt:lpstr>
      <vt:lpstr>修改元素id或class</vt:lpstr>
      <vt:lpstr>使用document.write方法</vt:lpstr>
      <vt:lpstr>各种方法比较</vt:lpstr>
      <vt:lpstr>Part VII</vt:lpstr>
      <vt:lpstr>DOM0和表单</vt:lpstr>
      <vt:lpstr>控件元素通用属性和方法</vt:lpstr>
      <vt:lpstr>控件元素通用属性和方法</vt:lpstr>
      <vt:lpstr>form对象</vt:lpstr>
      <vt:lpstr>form对象</vt:lpstr>
      <vt:lpstr>表单脚本化的几个注意点</vt:lpstr>
      <vt:lpstr>表单脚本化的几个注意点</vt:lpstr>
      <vt:lpstr>HTML5和表单</vt:lpstr>
      <vt:lpstr>状态信息接口</vt:lpstr>
      <vt:lpstr>状态信息接口</vt:lpstr>
      <vt:lpstr>状态信息接口</vt:lpstr>
      <vt:lpstr>事件接口</vt:lpstr>
      <vt:lpstr>方法接口</vt:lpstr>
      <vt:lpstr>Part VIII</vt:lpstr>
      <vt:lpstr>脚本化HTTP简介</vt:lpstr>
      <vt:lpstr>脚本化HTTP简介</vt:lpstr>
      <vt:lpstr>Ajax流程</vt:lpstr>
      <vt:lpstr>XMLHttpRequest对象创建</vt:lpstr>
      <vt:lpstr>发送请求-设置处理程序</vt:lpstr>
      <vt:lpstr>发送请求-设置处理程序</vt:lpstr>
      <vt:lpstr>发送请求-设置请求头</vt:lpstr>
      <vt:lpstr>发送请求-设置请求头</vt:lpstr>
      <vt:lpstr>发送请求-设置请求主体</vt:lpstr>
      <vt:lpstr>发送请求-设置请求主体</vt:lpstr>
      <vt:lpstr>发送请求-设置请求主体</vt:lpstr>
      <vt:lpstr>发送请求-设置请求主体</vt:lpstr>
      <vt:lpstr>处理响应-处理status属性</vt:lpstr>
      <vt:lpstr>处理响应-处理响应头部信息</vt:lpstr>
      <vt:lpstr>处理响应-处理readyState属性</vt:lpstr>
      <vt:lpstr>处理响应-处理响应正文</vt:lpstr>
      <vt:lpstr>Ajax的事件处理</vt:lpstr>
      <vt:lpstr>Ajax的事件处理</vt:lpstr>
      <vt:lpstr>CORS</vt:lpstr>
      <vt:lpstr>Part IX</vt:lpstr>
      <vt:lpstr>原生拖放</vt:lpstr>
      <vt:lpstr>拖放事件</vt:lpstr>
      <vt:lpstr>dataTransfer对象</vt:lpstr>
      <vt:lpstr>dataTransfer对象</vt:lpstr>
      <vt:lpstr>dataTransfer对象</vt:lpstr>
      <vt:lpstr>Geolocation</vt:lpstr>
      <vt:lpstr>Geolocation</vt:lpstr>
      <vt:lpstr>Geolocation</vt:lpstr>
      <vt:lpstr>Part X</vt:lpstr>
      <vt:lpstr>组织建议</vt:lpstr>
      <vt:lpstr>组织建议</vt:lpstr>
      <vt:lpstr>书写建议</vt:lpstr>
      <vt:lpstr>Part XI</vt:lpstr>
      <vt:lpstr>课后阅读</vt:lpstr>
      <vt:lpstr>网上资源</vt:lpstr>
      <vt:lpstr>参考书籍</vt:lpstr>
      <vt:lpstr>参考书籍</vt:lpstr>
      <vt:lpstr>Q &amp; A</vt:lpstr>
    </vt:vector>
  </TitlesOfParts>
  <Company>113-501</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Web Application</dc:title>
  <dc:creator>robin</dc:creator>
  <cp:lastModifiedBy>zhudl</cp:lastModifiedBy>
  <cp:revision>1574</cp:revision>
  <dcterms:created xsi:type="dcterms:W3CDTF">2002-06-03T10:03:09Z</dcterms:created>
  <dcterms:modified xsi:type="dcterms:W3CDTF">2022-03-06T05:35:28Z</dcterms:modified>
</cp:coreProperties>
</file>